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0" r:id="rId3"/>
    <p:sldId id="275" r:id="rId4"/>
    <p:sldId id="270" r:id="rId5"/>
    <p:sldId id="276" r:id="rId6"/>
    <p:sldId id="259" r:id="rId7"/>
    <p:sldId id="271" r:id="rId8"/>
    <p:sldId id="272" r:id="rId9"/>
    <p:sldId id="278" r:id="rId10"/>
    <p:sldId id="266" r:id="rId11"/>
    <p:sldId id="277" r:id="rId12"/>
    <p:sldId id="264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rant Read" initials="EGR" lastIdx="12" clrIdx="0"/>
  <p:cmAuthor id="1" name="indra" initials="i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912" autoAdjust="0"/>
    <p:restoredTop sz="92473" autoAdjust="0"/>
  </p:normalViewPr>
  <p:slideViewPr>
    <p:cSldViewPr>
      <p:cViewPr>
        <p:scale>
          <a:sx n="75" d="100"/>
          <a:sy n="75" d="100"/>
        </p:scale>
        <p:origin x="-864" y="354"/>
      </p:cViewPr>
      <p:guideLst>
        <p:guide orient="horz" pos="2160"/>
        <p:guide pos="2880"/>
      </p:guideLst>
    </p:cSldViewPr>
  </p:slideViewPr>
  <p:notesTextViewPr>
    <p:cViewPr>
      <p:scale>
        <a:sx n="400" d="100"/>
        <a:sy n="4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07-09T10:14:16.069" idx="10">
    <p:pos x="5040" y="144"/>
    <p:text>I've shrunk these to fit on slide 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E8AA5E-E779-4907-B7EF-3728ECBBDD25}" type="datetimeFigureOut">
              <a:rPr lang="en-GB" smtClean="0"/>
              <a:pPr/>
              <a:t>10/07/2012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7528CA-80A4-4AD2-A156-CE23052CB00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58756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528CA-80A4-4AD2-A156-CE23052CB008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528CA-80A4-4AD2-A156-CE23052CB008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528CA-80A4-4AD2-A156-CE23052CB008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7481F-9FE8-4A47-95AA-3B06751D478D}" type="datetime1">
              <a:rPr lang="en-GB" smtClean="0"/>
              <a:pPr/>
              <a:t>10/07/2012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7C0E-4049-4375-833C-410A36108B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7BAB-6AB1-432A-99F6-AEC233922413}" type="datetime1">
              <a:rPr lang="en-GB" smtClean="0"/>
              <a:pPr/>
              <a:t>10/07/2012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7C0E-4049-4375-833C-410A36108B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A35E5-83E1-429D-832B-E2F15D083268}" type="datetime1">
              <a:rPr lang="en-GB" smtClean="0"/>
              <a:pPr/>
              <a:t>10/07/2012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7C0E-4049-4375-833C-410A36108B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1CB82-7809-489D-A5DA-FF92FC5431BE}" type="datetime1">
              <a:rPr lang="en-GB" smtClean="0"/>
              <a:pPr/>
              <a:t>10/07/2012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7C0E-4049-4375-833C-410A36108B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A2336-6921-4106-81FE-FDC2A39735C5}" type="datetime1">
              <a:rPr lang="en-GB" smtClean="0"/>
              <a:pPr/>
              <a:t>10/07/2012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7C0E-4049-4375-833C-410A36108B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BA665-101D-4244-93FB-3626707B2440}" type="datetime1">
              <a:rPr lang="en-GB" smtClean="0"/>
              <a:pPr/>
              <a:t>10/07/2012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7C0E-4049-4375-833C-410A36108B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12BE6-F604-4480-8EA2-861CAB8A5E52}" type="datetime1">
              <a:rPr lang="en-GB" smtClean="0"/>
              <a:pPr/>
              <a:t>10/07/2012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7C0E-4049-4375-833C-410A36108B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CFBB0-9ED6-40EF-91D9-FE127C4C97F6}" type="datetime1">
              <a:rPr lang="en-GB" smtClean="0"/>
              <a:pPr/>
              <a:t>10/07/2012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7C0E-4049-4375-833C-410A36108B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B90F0-918E-403E-9739-DFD68BBC4EBD}" type="datetime1">
              <a:rPr lang="en-GB" smtClean="0"/>
              <a:pPr/>
              <a:t>10/07/2012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7C0E-4049-4375-833C-410A36108B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4C8DD-CD07-4421-A753-4953694E6259}" type="datetime1">
              <a:rPr lang="en-GB" smtClean="0"/>
              <a:pPr/>
              <a:t>10/07/2012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7C0E-4049-4375-833C-410A36108B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F7280-0820-41B0-A143-3DD08C2F5D21}" type="datetime1">
              <a:rPr lang="en-GB" smtClean="0"/>
              <a:pPr/>
              <a:t>10/07/2012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7C0E-4049-4375-833C-410A36108B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CC846-E1CD-4416-B6B1-F87396D378CA}" type="datetime1">
              <a:rPr lang="en-GB" smtClean="0"/>
              <a:pPr/>
              <a:t>10/07/2012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97C0E-4049-4375-833C-410A36108B9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omments" Target="../comments/comment1.xml"/><Relationship Id="rId3" Type="http://schemas.openxmlformats.org/officeDocument/2006/relationships/image" Target="../media/image4.emf"/><Relationship Id="rId7" Type="http://schemas.openxmlformats.org/officeDocument/2006/relationships/image" Target="../media/image8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8458" y="1600200"/>
            <a:ext cx="7696200" cy="1470025"/>
          </a:xfrm>
        </p:spPr>
        <p:txBody>
          <a:bodyPr>
            <a:normAutofit fontScale="90000"/>
          </a:bodyPr>
          <a:lstStyle/>
          <a:p>
            <a:r>
              <a:rPr lang="en-AU" sz="3600" dirty="0" smtClean="0"/>
              <a:t>Using Constructive Dual DP to Clear Water Markets in a Multi-Use Catchment:</a:t>
            </a:r>
            <a:br>
              <a:rPr lang="en-AU" sz="3600" dirty="0" smtClean="0"/>
            </a:br>
            <a:r>
              <a:rPr lang="en-AU" sz="3600" dirty="0" smtClean="0"/>
              <a:t>An Illustrative Example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733800"/>
            <a:ext cx="8382000" cy="2057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Presented to EPOC  Winter Workshop </a:t>
            </a:r>
          </a:p>
          <a:p>
            <a:r>
              <a:rPr lang="en-US" sz="2400" dirty="0" smtClean="0"/>
              <a:t>Auckland, New Zealand, July 2012 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by I </a:t>
            </a:r>
            <a:r>
              <a:rPr lang="en-US" sz="2400" dirty="0" err="1" smtClean="0">
                <a:solidFill>
                  <a:schemeClr val="tx1"/>
                </a:solidFill>
              </a:rPr>
              <a:t>Mahakalanda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S Dye, R James, JF </a:t>
            </a:r>
            <a:r>
              <a:rPr lang="en-US" sz="2400" dirty="0" err="1" smtClean="0">
                <a:solidFill>
                  <a:schemeClr val="tx1"/>
                </a:solidFill>
              </a:rPr>
              <a:t>Raffensperger</a:t>
            </a:r>
            <a:r>
              <a:rPr lang="en-US" sz="2400" dirty="0" smtClean="0">
                <a:solidFill>
                  <a:schemeClr val="tx1"/>
                </a:solidFill>
              </a:rPr>
              <a:t> and E G Read 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7C0E-4049-4375-833C-410A36108B96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467600" cy="639762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>Numerical Illustration: NDCW (Sub-Tree 01) </a:t>
            </a:r>
            <a:endParaRPr lang="en-GB" sz="3200" dirty="0"/>
          </a:p>
        </p:txBody>
      </p:sp>
      <p:grpSp>
        <p:nvGrpSpPr>
          <p:cNvPr id="30" name="Group 29"/>
          <p:cNvGrpSpPr/>
          <p:nvPr/>
        </p:nvGrpSpPr>
        <p:grpSpPr>
          <a:xfrm>
            <a:off x="6096000" y="1600200"/>
            <a:ext cx="2578310" cy="2743200"/>
            <a:chOff x="6019800" y="1371600"/>
            <a:chExt cx="2936408" cy="2971800"/>
          </a:xfrm>
        </p:grpSpPr>
        <p:grpSp>
          <p:nvGrpSpPr>
            <p:cNvPr id="25" name="Group 24"/>
            <p:cNvGrpSpPr/>
            <p:nvPr/>
          </p:nvGrpSpPr>
          <p:grpSpPr>
            <a:xfrm>
              <a:off x="6019800" y="1371600"/>
              <a:ext cx="2936408" cy="2971800"/>
              <a:chOff x="685800" y="1219200"/>
              <a:chExt cx="5586338" cy="5257800"/>
            </a:xfrm>
          </p:grpSpPr>
          <p:sp>
            <p:nvSpPr>
              <p:cNvPr id="4" name="Isosceles Triangle 3"/>
              <p:cNvSpPr/>
              <p:nvPr/>
            </p:nvSpPr>
            <p:spPr>
              <a:xfrm>
                <a:off x="4834329" y="2819400"/>
                <a:ext cx="914400" cy="914400"/>
              </a:xfrm>
              <a:prstGeom prst="triangl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tx1"/>
                    </a:solidFill>
                  </a:rPr>
                  <a:t>0</a:t>
                </a:r>
                <a:endParaRPr lang="en-GB" sz="1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5062930" y="2057400"/>
                <a:ext cx="457199" cy="4572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bg1"/>
                    </a:solidFill>
                  </a:rPr>
                  <a:t>3</a:t>
                </a:r>
                <a:endParaRPr lang="en-GB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4343400" y="4724400"/>
                <a:ext cx="457200" cy="457200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tx1"/>
                    </a:solidFill>
                  </a:rPr>
                  <a:t>1</a:t>
                </a:r>
                <a:endParaRPr lang="en-GB" sz="1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4343400" y="5943600"/>
                <a:ext cx="457200" cy="457200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tx1"/>
                    </a:solidFill>
                  </a:rPr>
                  <a:t>4</a:t>
                </a:r>
                <a:endParaRPr lang="en-GB" sz="1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1600200" y="5943600"/>
                <a:ext cx="457200" cy="457200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tx1"/>
                    </a:solidFill>
                  </a:rPr>
                  <a:t>5</a:t>
                </a:r>
                <a:endParaRPr lang="en-GB" sz="1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1600200" y="4648200"/>
                <a:ext cx="457200" cy="457200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tx1"/>
                    </a:solidFill>
                  </a:rPr>
                  <a:t>6</a:t>
                </a:r>
                <a:endParaRPr lang="en-GB" sz="1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1600200" y="3200400"/>
                <a:ext cx="457200" cy="457200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tx1"/>
                    </a:solidFill>
                  </a:rPr>
                  <a:t>7</a:t>
                </a:r>
                <a:endParaRPr lang="en-GB" sz="1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5814939" y="4724400"/>
                <a:ext cx="457199" cy="4572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bg1"/>
                    </a:solidFill>
                  </a:rPr>
                  <a:t>2</a:t>
                </a:r>
                <a:endParaRPr lang="en-GB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5814939" y="6019800"/>
                <a:ext cx="457199" cy="4572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bg1"/>
                    </a:solidFill>
                  </a:rPr>
                  <a:t>9</a:t>
                </a:r>
                <a:endParaRPr lang="en-GB" sz="1400" b="1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14" name="Elbow Connector 13"/>
              <p:cNvCxnSpPr>
                <a:endCxn id="11" idx="0"/>
              </p:cNvCxnSpPr>
              <p:nvPr/>
            </p:nvCxnSpPr>
            <p:spPr>
              <a:xfrm rot="16200000" flipH="1">
                <a:off x="5251089" y="3931950"/>
                <a:ext cx="943703" cy="641192"/>
              </a:xfrm>
              <a:prstGeom prst="bentConnector3">
                <a:avLst>
                  <a:gd name="adj1" fmla="val 50000"/>
                </a:avLst>
              </a:prstGeom>
              <a:ln w="38100">
                <a:solidFill>
                  <a:schemeClr val="bg1">
                    <a:lumMod val="6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Oval 14"/>
              <p:cNvSpPr/>
              <p:nvPr/>
            </p:nvSpPr>
            <p:spPr>
              <a:xfrm>
                <a:off x="5062930" y="1219200"/>
                <a:ext cx="457199" cy="457200"/>
              </a:xfrm>
              <a:prstGeom prst="ellipse">
                <a:avLst/>
              </a:prstGeom>
              <a:noFill/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600" b="1" dirty="0" smtClean="0">
                    <a:solidFill>
                      <a:schemeClr val="bg1"/>
                    </a:solidFill>
                  </a:rPr>
                  <a:t>10</a:t>
                </a:r>
                <a:endParaRPr lang="en-GB" sz="600" b="1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16" name="Straight Arrow Connector 15"/>
              <p:cNvCxnSpPr>
                <a:stCxn id="15" idx="4"/>
                <a:endCxn id="5" idx="0"/>
              </p:cNvCxnSpPr>
              <p:nvPr/>
            </p:nvCxnSpPr>
            <p:spPr>
              <a:xfrm>
                <a:off x="5291531" y="1676400"/>
                <a:ext cx="0" cy="381001"/>
              </a:xfrm>
              <a:prstGeom prst="straightConnector1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>
                <a:stCxn id="5" idx="4"/>
                <a:endCxn id="4" idx="0"/>
              </p:cNvCxnSpPr>
              <p:nvPr/>
            </p:nvCxnSpPr>
            <p:spPr>
              <a:xfrm>
                <a:off x="5291531" y="2514600"/>
                <a:ext cx="0" cy="304800"/>
              </a:xfrm>
              <a:prstGeom prst="straightConnector1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>
                <a:stCxn id="10" idx="4"/>
                <a:endCxn id="9" idx="0"/>
              </p:cNvCxnSpPr>
              <p:nvPr/>
            </p:nvCxnSpPr>
            <p:spPr>
              <a:xfrm>
                <a:off x="1828800" y="3657600"/>
                <a:ext cx="0" cy="990600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>
                <a:stCxn id="9" idx="4"/>
                <a:endCxn id="8" idx="0"/>
              </p:cNvCxnSpPr>
              <p:nvPr/>
            </p:nvCxnSpPr>
            <p:spPr>
              <a:xfrm>
                <a:off x="1828800" y="5105400"/>
                <a:ext cx="0" cy="838200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>
                <a:stCxn id="6" idx="4"/>
                <a:endCxn id="7" idx="0"/>
              </p:cNvCxnSpPr>
              <p:nvPr/>
            </p:nvCxnSpPr>
            <p:spPr>
              <a:xfrm>
                <a:off x="4572000" y="5181600"/>
                <a:ext cx="0" cy="762000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>
                <a:stCxn id="11" idx="4"/>
                <a:endCxn id="12" idx="0"/>
              </p:cNvCxnSpPr>
              <p:nvPr/>
            </p:nvCxnSpPr>
            <p:spPr>
              <a:xfrm>
                <a:off x="6043537" y="5181600"/>
                <a:ext cx="0" cy="838201"/>
              </a:xfrm>
              <a:prstGeom prst="straightConnector1">
                <a:avLst/>
              </a:prstGeom>
              <a:ln w="38100">
                <a:solidFill>
                  <a:schemeClr val="bg1">
                    <a:lumMod val="6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>
                <a:stCxn id="8" idx="6"/>
                <a:endCxn id="7" idx="2"/>
              </p:cNvCxnSpPr>
              <p:nvPr/>
            </p:nvCxnSpPr>
            <p:spPr>
              <a:xfrm>
                <a:off x="2057400" y="6172200"/>
                <a:ext cx="2286000" cy="0"/>
              </a:xfrm>
              <a:prstGeom prst="straightConnector1">
                <a:avLst/>
              </a:prstGeom>
              <a:ln w="38100">
                <a:prstDash val="sysDash"/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Oval 22"/>
              <p:cNvSpPr/>
              <p:nvPr/>
            </p:nvSpPr>
            <p:spPr>
              <a:xfrm>
                <a:off x="685800" y="3200400"/>
                <a:ext cx="457200" cy="457200"/>
              </a:xfrm>
              <a:prstGeom prst="ellipse">
                <a:avLst/>
              </a:prstGeom>
              <a:noFill/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b="1" dirty="0" smtClean="0">
                    <a:solidFill>
                      <a:schemeClr val="tx1"/>
                    </a:solidFill>
                  </a:rPr>
                  <a:t>8</a:t>
                </a:r>
                <a:endParaRPr lang="en-GB" sz="1400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4" name="Straight Arrow Connector 23"/>
              <p:cNvCxnSpPr>
                <a:stCxn id="23" idx="5"/>
                <a:endCxn id="9" idx="1"/>
              </p:cNvCxnSpPr>
              <p:nvPr/>
            </p:nvCxnSpPr>
            <p:spPr>
              <a:xfrm>
                <a:off x="1076045" y="3590645"/>
                <a:ext cx="591110" cy="1124510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Elbow Connector 12"/>
              <p:cNvCxnSpPr>
                <a:endCxn id="6" idx="0"/>
              </p:cNvCxnSpPr>
              <p:nvPr/>
            </p:nvCxnSpPr>
            <p:spPr>
              <a:xfrm rot="5400000">
                <a:off x="4404019" y="3948677"/>
                <a:ext cx="943708" cy="607740"/>
              </a:xfrm>
              <a:prstGeom prst="bentConnector3">
                <a:avLst>
                  <a:gd name="adj1" fmla="val 50000"/>
                </a:avLst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Group 28"/>
            <p:cNvGrpSpPr/>
            <p:nvPr/>
          </p:nvGrpSpPr>
          <p:grpSpPr>
            <a:xfrm>
              <a:off x="6538210" y="3665220"/>
              <a:ext cx="1629430" cy="191000"/>
              <a:chOff x="6538210" y="3665220"/>
              <a:chExt cx="1629430" cy="191000"/>
            </a:xfrm>
          </p:grpSpPr>
          <p:sp>
            <p:nvSpPr>
              <p:cNvPr id="27" name="Octagon 26"/>
              <p:cNvSpPr/>
              <p:nvPr/>
            </p:nvSpPr>
            <p:spPr>
              <a:xfrm>
                <a:off x="6538210" y="3665220"/>
                <a:ext cx="182881" cy="182879"/>
              </a:xfrm>
              <a:prstGeom prst="octagon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" name="Octagon 27"/>
              <p:cNvSpPr/>
              <p:nvPr/>
            </p:nvSpPr>
            <p:spPr>
              <a:xfrm>
                <a:off x="7984760" y="3673340"/>
                <a:ext cx="182880" cy="182880"/>
              </a:xfrm>
              <a:prstGeom prst="octagon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36" name="Rectangle 35"/>
          <p:cNvSpPr/>
          <p:nvPr/>
        </p:nvSpPr>
        <p:spPr>
          <a:xfrm flipV="1">
            <a:off x="0" y="838200"/>
            <a:ext cx="9144000" cy="76200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52" name="Group 51"/>
          <p:cNvGrpSpPr/>
          <p:nvPr/>
        </p:nvGrpSpPr>
        <p:grpSpPr>
          <a:xfrm>
            <a:off x="3124200" y="1752600"/>
            <a:ext cx="1752600" cy="3124200"/>
            <a:chOff x="3048000" y="1752600"/>
            <a:chExt cx="1752600" cy="3276600"/>
          </a:xfrm>
        </p:grpSpPr>
        <p:cxnSp>
          <p:nvCxnSpPr>
            <p:cNvPr id="42" name="Straight Arrow Connector 41"/>
            <p:cNvCxnSpPr/>
            <p:nvPr/>
          </p:nvCxnSpPr>
          <p:spPr>
            <a:xfrm flipV="1">
              <a:off x="3048000" y="4648200"/>
              <a:ext cx="457200" cy="381000"/>
            </a:xfrm>
            <a:prstGeom prst="straightConnector1">
              <a:avLst/>
            </a:prstGeom>
            <a:ln w="762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flipV="1">
              <a:off x="4800600" y="4644570"/>
              <a:ext cx="0" cy="381000"/>
            </a:xfrm>
            <a:prstGeom prst="straightConnector1">
              <a:avLst/>
            </a:prstGeom>
            <a:ln w="762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 flipH="1">
              <a:off x="3048000" y="3860796"/>
              <a:ext cx="381000" cy="0"/>
            </a:xfrm>
            <a:prstGeom prst="straightConnector1">
              <a:avLst/>
            </a:prstGeom>
            <a:ln w="762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 flipV="1">
              <a:off x="3124200" y="2590800"/>
              <a:ext cx="381000" cy="304800"/>
            </a:xfrm>
            <a:prstGeom prst="straightConnector1">
              <a:avLst/>
            </a:prstGeom>
            <a:ln w="762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/>
            <p:nvPr/>
          </p:nvCxnSpPr>
          <p:spPr>
            <a:xfrm flipH="1">
              <a:off x="3048000" y="1752600"/>
              <a:ext cx="381000" cy="0"/>
            </a:xfrm>
            <a:prstGeom prst="straightConnector1">
              <a:avLst/>
            </a:prstGeom>
            <a:ln w="762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Slide Number Placeholder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7C0E-4049-4375-833C-410A36108B96}" type="slidenum">
              <a:rPr lang="en-GB" smtClean="0"/>
              <a:pPr/>
              <a:t>10</a:t>
            </a:fld>
            <a:endParaRPr lang="en-GB"/>
          </a:p>
        </p:txBody>
      </p:sp>
      <p:grpSp>
        <p:nvGrpSpPr>
          <p:cNvPr id="59" name="Group 58"/>
          <p:cNvGrpSpPr/>
          <p:nvPr/>
        </p:nvGrpSpPr>
        <p:grpSpPr>
          <a:xfrm>
            <a:off x="381000" y="914400"/>
            <a:ext cx="5791200" cy="5649685"/>
            <a:chOff x="-152399" y="747527"/>
            <a:chExt cx="7249884" cy="6197558"/>
          </a:xfrm>
        </p:grpSpPr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477881" y="4735285"/>
              <a:ext cx="3456319" cy="2209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58" name="Group 57"/>
            <p:cNvGrpSpPr/>
            <p:nvPr/>
          </p:nvGrpSpPr>
          <p:grpSpPr>
            <a:xfrm>
              <a:off x="-152399" y="747527"/>
              <a:ext cx="7249884" cy="6197557"/>
              <a:chOff x="-152399" y="747527"/>
              <a:chExt cx="7249884" cy="6197557"/>
            </a:xfrm>
          </p:grpSpPr>
          <p:pic>
            <p:nvPicPr>
              <p:cNvPr id="1030" name="Picture 6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-123825" y="4649930"/>
                <a:ext cx="3857625" cy="2295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031" name="Picture 7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458028" y="2726011"/>
                <a:ext cx="3633275" cy="21616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032" name="Picture 8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0" y="2711537"/>
                <a:ext cx="3511511" cy="22523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033" name="Picture 9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3276600" y="747527"/>
                <a:ext cx="3820885" cy="22732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034" name="Picture 10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-152399" y="849084"/>
                <a:ext cx="3657599" cy="21761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  <p:sp>
        <p:nvSpPr>
          <p:cNvPr id="53" name="Oval 52"/>
          <p:cNvSpPr/>
          <p:nvPr/>
        </p:nvSpPr>
        <p:spPr>
          <a:xfrm>
            <a:off x="5486400" y="5029200"/>
            <a:ext cx="274320" cy="27432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8</a:t>
            </a:r>
            <a:endParaRPr lang="en-GB" sz="1100" b="1" dirty="0">
              <a:solidFill>
                <a:schemeClr val="tx1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2590800" y="5029200"/>
            <a:ext cx="274320" cy="27432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7</a:t>
            </a:r>
            <a:endParaRPr lang="en-GB" sz="1100" b="1" dirty="0">
              <a:solidFill>
                <a:schemeClr val="tx1"/>
              </a:solidFill>
            </a:endParaRPr>
          </a:p>
        </p:txBody>
      </p:sp>
      <p:sp>
        <p:nvSpPr>
          <p:cNvPr id="74" name="Oval 73"/>
          <p:cNvSpPr/>
          <p:nvPr/>
        </p:nvSpPr>
        <p:spPr>
          <a:xfrm>
            <a:off x="2590800" y="3230880"/>
            <a:ext cx="274320" cy="27432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</a:t>
            </a:r>
            <a:endParaRPr lang="en-GB" sz="1100" b="1" dirty="0">
              <a:solidFill>
                <a:schemeClr val="tx1"/>
              </a:solidFill>
            </a:endParaRPr>
          </a:p>
        </p:txBody>
      </p:sp>
      <p:sp>
        <p:nvSpPr>
          <p:cNvPr id="75" name="Oval 74"/>
          <p:cNvSpPr/>
          <p:nvPr/>
        </p:nvSpPr>
        <p:spPr>
          <a:xfrm>
            <a:off x="2667000" y="1371600"/>
            <a:ext cx="274320" cy="27432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en-GB" sz="1100" b="1" dirty="0">
              <a:solidFill>
                <a:schemeClr val="tx1"/>
              </a:solidFill>
            </a:endParaRPr>
          </a:p>
        </p:txBody>
      </p:sp>
      <p:sp>
        <p:nvSpPr>
          <p:cNvPr id="76" name="Oval 75"/>
          <p:cNvSpPr/>
          <p:nvPr/>
        </p:nvSpPr>
        <p:spPr>
          <a:xfrm>
            <a:off x="5410200" y="3276600"/>
            <a:ext cx="274320" cy="27432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6</a:t>
            </a:r>
            <a:endParaRPr lang="en-GB" sz="1100" b="1" dirty="0">
              <a:solidFill>
                <a:schemeClr val="tx1"/>
              </a:solidFill>
            </a:endParaRPr>
          </a:p>
        </p:txBody>
      </p:sp>
      <p:sp>
        <p:nvSpPr>
          <p:cNvPr id="77" name="Oval 76"/>
          <p:cNvSpPr/>
          <p:nvPr/>
        </p:nvSpPr>
        <p:spPr>
          <a:xfrm>
            <a:off x="5410200" y="1371600"/>
            <a:ext cx="274320" cy="27432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</a:t>
            </a:r>
            <a:endParaRPr lang="en-GB" sz="11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658" y="152400"/>
            <a:ext cx="7924800" cy="7921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/>
              <a:t>Stochastic Inter-temporal Optimization</a:t>
            </a:r>
            <a:br>
              <a:rPr lang="en-US" sz="3600" dirty="0" smtClean="0"/>
            </a:br>
            <a:r>
              <a:rPr lang="en-US" sz="3600" dirty="0" smtClean="0"/>
              <a:t>(market- clearing) 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181600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buSzPct val="70000"/>
              <a:buFont typeface="Wingdings" pitchFamily="2" charset="2"/>
              <a:buChar char="q"/>
            </a:pPr>
            <a:r>
              <a:rPr lang="en-US" sz="2800" dirty="0" smtClean="0"/>
              <a:t>Apply CDDP to form “Demand Curve for Water” from </a:t>
            </a:r>
          </a:p>
          <a:p>
            <a:pPr>
              <a:lnSpc>
                <a:spcPct val="110000"/>
              </a:lnSpc>
              <a:buSzPct val="70000"/>
              <a:buNone/>
            </a:pPr>
            <a:r>
              <a:rPr lang="en-US" sz="2800" dirty="0" smtClean="0"/>
              <a:t>	reservoir (DCW</a:t>
            </a:r>
            <a:r>
              <a:rPr lang="en-US" sz="2800" baseline="-25000" dirty="0" smtClean="0"/>
              <a:t>0</a:t>
            </a:r>
            <a:r>
              <a:rPr lang="en-US" sz="2800" baseline="30000" dirty="0" smtClean="0"/>
              <a:t>t</a:t>
            </a:r>
            <a:r>
              <a:rPr lang="en-US" sz="2800" dirty="0" smtClean="0"/>
              <a:t>)in each period </a:t>
            </a:r>
          </a:p>
          <a:p>
            <a:pPr>
              <a:lnSpc>
                <a:spcPct val="110000"/>
              </a:lnSpc>
              <a:buSzPct val="70000"/>
              <a:buFont typeface="Wingdings" pitchFamily="2" charset="2"/>
              <a:buChar char="q"/>
            </a:pPr>
            <a:r>
              <a:rPr lang="en-US" sz="2800" dirty="0" smtClean="0"/>
              <a:t>Use this as “Demand Curve for Release” (DCR) in </a:t>
            </a:r>
          </a:p>
          <a:p>
            <a:pPr>
              <a:lnSpc>
                <a:spcPct val="110000"/>
              </a:lnSpc>
              <a:buSzPct val="70000"/>
              <a:buNone/>
            </a:pPr>
            <a:r>
              <a:rPr lang="en-US" sz="2800" dirty="0" smtClean="0"/>
              <a:t>	stochastic CDDP model of Dye et al:</a:t>
            </a:r>
          </a:p>
          <a:p>
            <a:pPr>
              <a:lnSpc>
                <a:spcPct val="110000"/>
              </a:lnSpc>
              <a:buSzPct val="70000"/>
              <a:buNone/>
            </a:pPr>
            <a:r>
              <a:rPr lang="en-US" sz="2800" dirty="0" smtClean="0"/>
              <a:t>     </a:t>
            </a:r>
            <a:r>
              <a:rPr lang="en-US" sz="1900" dirty="0" smtClean="0"/>
              <a:t>Dye S., Read E. G., Read A.R., and Starkey S.R., 2012,</a:t>
            </a:r>
            <a:r>
              <a:rPr lang="en-US" sz="1900" i="1" dirty="0" smtClean="0"/>
              <a:t>Easy implementation of </a:t>
            </a:r>
            <a:r>
              <a:rPr lang="en-US" sz="1900" i="1" dirty="0" err="1" smtClean="0"/>
              <a:t>generalised</a:t>
            </a:r>
            <a:r>
              <a:rPr lang="en-US" sz="1900" i="1" dirty="0" smtClean="0"/>
              <a:t> stochastic CDDP models for market simulation studies, 4</a:t>
            </a:r>
            <a:r>
              <a:rPr lang="en-US" sz="1900" i="1" baseline="30000" dirty="0" smtClean="0"/>
              <a:t>th</a:t>
            </a:r>
            <a:r>
              <a:rPr lang="en-US" sz="1900" i="1" dirty="0" smtClean="0"/>
              <a:t> </a:t>
            </a:r>
            <a:r>
              <a:rPr lang="en-US" sz="1900" dirty="0" smtClean="0"/>
              <a:t>IEEE and </a:t>
            </a:r>
            <a:r>
              <a:rPr lang="en-US" sz="1900" dirty="0" err="1" smtClean="0"/>
              <a:t>Cigré</a:t>
            </a:r>
            <a:r>
              <a:rPr lang="en-US" sz="1900" dirty="0" smtClean="0"/>
              <a:t> International Workshop on Hydro Scheduling in Competitive Markets, Norway.</a:t>
            </a:r>
            <a:endParaRPr lang="en-US" sz="2800" i="1" dirty="0" smtClean="0"/>
          </a:p>
          <a:p>
            <a:pPr>
              <a:lnSpc>
                <a:spcPct val="110000"/>
              </a:lnSpc>
              <a:buSzPct val="70000"/>
              <a:buFont typeface="Wingdings" pitchFamily="2" charset="2"/>
              <a:buChar char="q"/>
            </a:pPr>
            <a:r>
              <a:rPr lang="en-US" sz="2800" dirty="0" smtClean="0"/>
              <a:t>Full Markov version with state dependent bids/tributaries and “informed” intra-period release policy requires us to run intra-period CDDP (or modify base solution) once for each state.</a:t>
            </a:r>
            <a:endParaRPr lang="en-GB" sz="2800" dirty="0"/>
          </a:p>
        </p:txBody>
      </p:sp>
      <p:sp>
        <p:nvSpPr>
          <p:cNvPr id="4" name="Rectangle 3"/>
          <p:cNvSpPr/>
          <p:nvPr/>
        </p:nvSpPr>
        <p:spPr>
          <a:xfrm flipV="1">
            <a:off x="0" y="990600"/>
            <a:ext cx="9144000" cy="76200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7C0E-4049-4375-833C-410A36108B96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8229600" cy="563562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>Summary and Future Directions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458200" cy="4038600"/>
          </a:xfrm>
        </p:spPr>
        <p:txBody>
          <a:bodyPr>
            <a:noAutofit/>
          </a:bodyPr>
          <a:lstStyle/>
          <a:p>
            <a:pPr>
              <a:buSzPct val="50000"/>
              <a:buFont typeface="Wingdings" pitchFamily="2" charset="2"/>
              <a:buChar char="q"/>
            </a:pPr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</a:rPr>
              <a:t>Single reservoir intra-period multi nodal catchment model (this talk)</a:t>
            </a:r>
          </a:p>
          <a:p>
            <a:pPr>
              <a:buSzPct val="50000"/>
              <a:buFont typeface="Wingdings" pitchFamily="2" charset="2"/>
              <a:buChar char="q"/>
            </a:pPr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</a:rPr>
              <a:t>Single reservoir Inter-temporal stochastic (Markov) multi nodal catchment model (Dye et al)</a:t>
            </a:r>
          </a:p>
          <a:p>
            <a:pPr>
              <a:buSzPct val="50000"/>
              <a:buFont typeface="Wingdings" pitchFamily="2" charset="2"/>
              <a:buChar char="q"/>
            </a:pPr>
            <a:r>
              <a:rPr lang="en-US" sz="2800" dirty="0" smtClean="0"/>
              <a:t>Multi-reservoir intra-period multi nodal catchment model </a:t>
            </a:r>
            <a:r>
              <a:rPr lang="en-US" sz="2400" dirty="0" smtClean="0"/>
              <a:t>(by efficient adaptation of base solution) </a:t>
            </a:r>
          </a:p>
          <a:p>
            <a:pPr>
              <a:buSzPct val="50000"/>
              <a:buFont typeface="Wingdings" pitchFamily="2" charset="2"/>
              <a:buChar char="q"/>
            </a:pPr>
            <a:r>
              <a:rPr lang="en-US" sz="2800" dirty="0" smtClean="0"/>
              <a:t>Multi-reservoir Inter-temporal stochastic (Markov) multi nodal catchment model</a:t>
            </a:r>
          </a:p>
          <a:p>
            <a:pPr>
              <a:buSzPct val="50000"/>
              <a:buFont typeface="Wingdings" pitchFamily="2" charset="2"/>
              <a:buChar char="q"/>
            </a:pPr>
            <a:r>
              <a:rPr lang="en-US" sz="2800" dirty="0" smtClean="0"/>
              <a:t>Market operation under different management and ownership regimes (using multi-agent approach)</a:t>
            </a:r>
          </a:p>
        </p:txBody>
      </p:sp>
      <p:sp>
        <p:nvSpPr>
          <p:cNvPr id="4" name="Rectangle 3"/>
          <p:cNvSpPr/>
          <p:nvPr/>
        </p:nvSpPr>
        <p:spPr>
          <a:xfrm flipV="1">
            <a:off x="0" y="838200"/>
            <a:ext cx="9144000" cy="76200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7C0E-4049-4375-833C-410A36108B96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6038"/>
            <a:ext cx="8153400" cy="868362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>An Integrated Water-Electricity Market Design for Mixed use, Multi-Reservoir System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534400" cy="1905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2800" dirty="0" smtClean="0"/>
              <a:t>Design and study a water market for </a:t>
            </a:r>
            <a:r>
              <a:rPr lang="en-GB" sz="2800" i="1" dirty="0" smtClean="0"/>
              <a:t>mixed use, multi </a:t>
            </a:r>
          </a:p>
          <a:p>
            <a:pPr>
              <a:buNone/>
            </a:pPr>
            <a:r>
              <a:rPr lang="en-GB" sz="2800" i="1" dirty="0" smtClean="0"/>
              <a:t>reservoir</a:t>
            </a:r>
            <a:r>
              <a:rPr lang="en-GB" sz="2800" dirty="0" smtClean="0"/>
              <a:t> systems that represents </a:t>
            </a:r>
            <a:r>
              <a:rPr lang="en-GB" sz="2800" i="1" dirty="0" smtClean="0"/>
              <a:t>market dynamics </a:t>
            </a:r>
            <a:r>
              <a:rPr lang="en-GB" sz="2800" dirty="0" smtClean="0"/>
              <a:t>and </a:t>
            </a:r>
          </a:p>
          <a:p>
            <a:pPr>
              <a:buNone/>
            </a:pPr>
            <a:r>
              <a:rPr lang="en-GB" sz="2800" i="1" dirty="0" smtClean="0"/>
              <a:t>agents’ learning behaviour.</a:t>
            </a:r>
          </a:p>
          <a:p>
            <a:pPr>
              <a:buNone/>
            </a:pPr>
            <a:endParaRPr lang="en-GB" sz="3200" dirty="0"/>
          </a:p>
        </p:txBody>
      </p:sp>
      <p:sp>
        <p:nvSpPr>
          <p:cNvPr id="4" name="Rectangle 3"/>
          <p:cNvSpPr/>
          <p:nvPr/>
        </p:nvSpPr>
        <p:spPr>
          <a:xfrm flipV="1">
            <a:off x="0" y="914400"/>
            <a:ext cx="9144000" cy="76200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Octagon 98"/>
          <p:cNvSpPr/>
          <p:nvPr/>
        </p:nvSpPr>
        <p:spPr>
          <a:xfrm>
            <a:off x="3507378" y="4585062"/>
            <a:ext cx="182880" cy="182880"/>
          </a:xfrm>
          <a:prstGeom prst="octag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Octagon 99"/>
          <p:cNvSpPr/>
          <p:nvPr/>
        </p:nvSpPr>
        <p:spPr>
          <a:xfrm>
            <a:off x="1934028" y="4724400"/>
            <a:ext cx="182880" cy="182880"/>
          </a:xfrm>
          <a:prstGeom prst="octag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14" name="Group 113"/>
          <p:cNvGrpSpPr/>
          <p:nvPr/>
        </p:nvGrpSpPr>
        <p:grpSpPr>
          <a:xfrm>
            <a:off x="547914" y="2336409"/>
            <a:ext cx="7300686" cy="3988191"/>
            <a:chOff x="319314" y="1752600"/>
            <a:chExt cx="7300686" cy="3988191"/>
          </a:xfrm>
        </p:grpSpPr>
        <p:sp>
          <p:nvSpPr>
            <p:cNvPr id="104" name="Octagon 103"/>
            <p:cNvSpPr/>
            <p:nvPr/>
          </p:nvSpPr>
          <p:spPr>
            <a:xfrm>
              <a:off x="6429828" y="3015342"/>
              <a:ext cx="182880" cy="182880"/>
            </a:xfrm>
            <a:prstGeom prst="octag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13" name="Group 112"/>
            <p:cNvGrpSpPr/>
            <p:nvPr/>
          </p:nvGrpSpPr>
          <p:grpSpPr>
            <a:xfrm>
              <a:off x="319314" y="1752600"/>
              <a:ext cx="7300686" cy="3988191"/>
              <a:chOff x="319314" y="1752600"/>
              <a:chExt cx="7300686" cy="3988191"/>
            </a:xfrm>
          </p:grpSpPr>
          <p:pic>
            <p:nvPicPr>
              <p:cNvPr id="41" name="Picture 40" descr="Farmer2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7162800" y="4648200"/>
                <a:ext cx="457200" cy="617707"/>
              </a:xfrm>
              <a:prstGeom prst="rect">
                <a:avLst/>
              </a:prstGeom>
            </p:spPr>
          </p:pic>
          <p:grpSp>
            <p:nvGrpSpPr>
              <p:cNvPr id="112" name="Group 111"/>
              <p:cNvGrpSpPr/>
              <p:nvPr/>
            </p:nvGrpSpPr>
            <p:grpSpPr>
              <a:xfrm>
                <a:off x="319314" y="1752600"/>
                <a:ext cx="6963228" cy="3988191"/>
                <a:chOff x="319314" y="1752600"/>
                <a:chExt cx="6963228" cy="3988191"/>
              </a:xfrm>
            </p:grpSpPr>
            <p:sp>
              <p:nvSpPr>
                <p:cNvPr id="28" name="Rectangle 27"/>
                <p:cNvSpPr/>
                <p:nvPr/>
              </p:nvSpPr>
              <p:spPr>
                <a:xfrm>
                  <a:off x="6139542" y="2881086"/>
                  <a:ext cx="1143000" cy="457200"/>
                </a:xfrm>
                <a:prstGeom prst="rect">
                  <a:avLst/>
                </a:prstGeom>
                <a:noFill/>
                <a:ln>
                  <a:solidFill>
                    <a:schemeClr val="accent2">
                      <a:lumMod val="50000"/>
                    </a:schemeClr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109" name="Group 108"/>
                <p:cNvGrpSpPr/>
                <p:nvPr/>
              </p:nvGrpSpPr>
              <p:grpSpPr>
                <a:xfrm>
                  <a:off x="319314" y="1752600"/>
                  <a:ext cx="6922007" cy="3988191"/>
                  <a:chOff x="319314" y="1828800"/>
                  <a:chExt cx="6922007" cy="3988191"/>
                </a:xfrm>
              </p:grpSpPr>
              <p:pic>
                <p:nvPicPr>
                  <p:cNvPr id="29" name="Picture 28" descr="office worker.jpg"/>
                  <p:cNvPicPr>
                    <a:picLocks noChangeAspect="1"/>
                  </p:cNvPicPr>
                  <p:nvPr/>
                </p:nvPicPr>
                <p:blipFill>
                  <a:blip r:embed="rId4" cstate="print"/>
                  <a:stretch>
                    <a:fillRect/>
                  </a:stretch>
                </p:blipFill>
                <p:spPr>
                  <a:xfrm>
                    <a:off x="5257800" y="3171372"/>
                    <a:ext cx="381000" cy="381000"/>
                  </a:xfrm>
                  <a:prstGeom prst="rect">
                    <a:avLst/>
                  </a:prstGeom>
                </p:spPr>
              </p:pic>
              <p:grpSp>
                <p:nvGrpSpPr>
                  <p:cNvPr id="108" name="Group 107"/>
                  <p:cNvGrpSpPr/>
                  <p:nvPr/>
                </p:nvGrpSpPr>
                <p:grpSpPr>
                  <a:xfrm>
                    <a:off x="319314" y="1828800"/>
                    <a:ext cx="6922007" cy="3988191"/>
                    <a:chOff x="319314" y="1828800"/>
                    <a:chExt cx="6922007" cy="3988191"/>
                  </a:xfrm>
                </p:grpSpPr>
                <p:sp>
                  <p:nvSpPr>
                    <p:cNvPr id="30" name="Rectangle 29"/>
                    <p:cNvSpPr/>
                    <p:nvPr/>
                  </p:nvSpPr>
                  <p:spPr>
                    <a:xfrm>
                      <a:off x="4648200" y="2667000"/>
                      <a:ext cx="1143000" cy="9144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accent2">
                          <a:lumMod val="50000"/>
                        </a:schemeClr>
                      </a:solidFill>
                      <a:prstDash val="dash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8" name="Rectangle 47"/>
                    <p:cNvSpPr/>
                    <p:nvPr/>
                  </p:nvSpPr>
                  <p:spPr>
                    <a:xfrm>
                      <a:off x="4648200" y="3657599"/>
                      <a:ext cx="1143000" cy="482992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accent2">
                          <a:lumMod val="50000"/>
                        </a:schemeClr>
                      </a:solidFill>
                      <a:prstDash val="dash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grpSp>
                  <p:nvGrpSpPr>
                    <p:cNvPr id="32" name="Group 31"/>
                    <p:cNvGrpSpPr/>
                    <p:nvPr/>
                  </p:nvGrpSpPr>
                  <p:grpSpPr>
                    <a:xfrm>
                      <a:off x="319314" y="1828800"/>
                      <a:ext cx="6922007" cy="3988191"/>
                      <a:chOff x="88392" y="1600200"/>
                      <a:chExt cx="8065008" cy="4800600"/>
                    </a:xfrm>
                  </p:grpSpPr>
                  <p:sp>
                    <p:nvSpPr>
                      <p:cNvPr id="33" name="Isosceles Triangle 32"/>
                      <p:cNvSpPr/>
                      <p:nvPr/>
                    </p:nvSpPr>
                    <p:spPr>
                      <a:xfrm>
                        <a:off x="3276600" y="3352800"/>
                        <a:ext cx="762000" cy="685800"/>
                      </a:xfrm>
                      <a:prstGeom prst="triangle">
                        <a:avLst/>
                      </a:prstGeom>
                      <a:solidFill>
                        <a:schemeClr val="accent1"/>
                      </a:solidFill>
                      <a:ln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 sz="2000" b="1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34" name="Isosceles Triangle 33"/>
                      <p:cNvSpPr/>
                      <p:nvPr/>
                    </p:nvSpPr>
                    <p:spPr>
                      <a:xfrm>
                        <a:off x="6959600" y="2209800"/>
                        <a:ext cx="685800" cy="609600"/>
                      </a:xfrm>
                      <a:prstGeom prst="triangle">
                        <a:avLst/>
                      </a:prstGeom>
                      <a:solidFill>
                        <a:schemeClr val="accent1"/>
                      </a:solidFill>
                      <a:ln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 sz="2000" b="1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36" name="Oval 35"/>
                      <p:cNvSpPr/>
                      <p:nvPr/>
                    </p:nvSpPr>
                    <p:spPr>
                      <a:xfrm>
                        <a:off x="3502878" y="5104892"/>
                        <a:ext cx="292608" cy="292608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 sz="2000" b="1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39" name="Oval 38"/>
                      <p:cNvSpPr/>
                      <p:nvPr/>
                    </p:nvSpPr>
                    <p:spPr>
                      <a:xfrm>
                        <a:off x="5333492" y="4426147"/>
                        <a:ext cx="292608" cy="292608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 sz="2000" b="1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40" name="Oval 39"/>
                      <p:cNvSpPr/>
                      <p:nvPr/>
                    </p:nvSpPr>
                    <p:spPr>
                      <a:xfrm>
                        <a:off x="1676400" y="5105400"/>
                        <a:ext cx="292608" cy="292608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 sz="2000" b="1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43" name="Oval 42"/>
                      <p:cNvSpPr/>
                      <p:nvPr/>
                    </p:nvSpPr>
                    <p:spPr>
                      <a:xfrm>
                        <a:off x="1676400" y="6019800"/>
                        <a:ext cx="292608" cy="292608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 sz="2000" b="1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44" name="Oval 43"/>
                      <p:cNvSpPr/>
                      <p:nvPr/>
                    </p:nvSpPr>
                    <p:spPr>
                      <a:xfrm>
                        <a:off x="5333492" y="1943104"/>
                        <a:ext cx="292608" cy="292608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 sz="2000" b="1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45" name="Oval 44"/>
                      <p:cNvSpPr/>
                      <p:nvPr/>
                    </p:nvSpPr>
                    <p:spPr>
                      <a:xfrm>
                        <a:off x="3505200" y="6019800"/>
                        <a:ext cx="292608" cy="292608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 sz="2000" b="1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49" name="Isosceles Triangle 48"/>
                      <p:cNvSpPr/>
                      <p:nvPr/>
                    </p:nvSpPr>
                    <p:spPr>
                      <a:xfrm>
                        <a:off x="5295900" y="2743200"/>
                        <a:ext cx="381000" cy="381000"/>
                      </a:xfrm>
                      <a:prstGeom prst="triangle">
                        <a:avLst/>
                      </a:prstGeom>
                      <a:solidFill>
                        <a:schemeClr val="accent1"/>
                      </a:solidFill>
                      <a:ln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 sz="2000" b="1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cxnSp>
                    <p:nvCxnSpPr>
                      <p:cNvPr id="50" name="Straight Arrow Connector 49"/>
                      <p:cNvCxnSpPr>
                        <a:stCxn id="33" idx="3"/>
                        <a:endCxn id="36" idx="0"/>
                      </p:cNvCxnSpPr>
                      <p:nvPr/>
                    </p:nvCxnSpPr>
                    <p:spPr>
                      <a:xfrm flipH="1">
                        <a:off x="3649182" y="4038600"/>
                        <a:ext cx="8418" cy="1066292"/>
                      </a:xfrm>
                      <a:prstGeom prst="straightConnector1">
                        <a:avLst/>
                      </a:prstGeom>
                      <a:ln w="31750"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1" name="Straight Arrow Connector 50"/>
                      <p:cNvCxnSpPr>
                        <a:stCxn id="36" idx="4"/>
                        <a:endCxn id="45" idx="0"/>
                      </p:cNvCxnSpPr>
                      <p:nvPr/>
                    </p:nvCxnSpPr>
                    <p:spPr>
                      <a:xfrm>
                        <a:off x="3649182" y="5397500"/>
                        <a:ext cx="2322" cy="622300"/>
                      </a:xfrm>
                      <a:prstGeom prst="straightConnector1">
                        <a:avLst/>
                      </a:prstGeom>
                      <a:ln w="31750"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52" name="Oval 51"/>
                      <p:cNvSpPr/>
                      <p:nvPr/>
                    </p:nvSpPr>
                    <p:spPr>
                      <a:xfrm>
                        <a:off x="1676400" y="3924300"/>
                        <a:ext cx="292608" cy="292608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 sz="2000" b="1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54" name="Oval 53"/>
                      <p:cNvSpPr/>
                      <p:nvPr/>
                    </p:nvSpPr>
                    <p:spPr>
                      <a:xfrm>
                        <a:off x="762000" y="4203192"/>
                        <a:ext cx="292608" cy="292608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 sz="2000" b="1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cxnSp>
                    <p:nvCxnSpPr>
                      <p:cNvPr id="57" name="Straight Arrow Connector 56"/>
                      <p:cNvCxnSpPr>
                        <a:stCxn id="52" idx="4"/>
                        <a:endCxn id="40" idx="0"/>
                      </p:cNvCxnSpPr>
                      <p:nvPr/>
                    </p:nvCxnSpPr>
                    <p:spPr>
                      <a:xfrm>
                        <a:off x="1822705" y="4216908"/>
                        <a:ext cx="0" cy="888491"/>
                      </a:xfrm>
                      <a:prstGeom prst="straightConnector1">
                        <a:avLst/>
                      </a:prstGeom>
                      <a:ln w="31750"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8" name="Straight Arrow Connector 57"/>
                      <p:cNvCxnSpPr>
                        <a:stCxn id="40" idx="4"/>
                        <a:endCxn id="43" idx="0"/>
                      </p:cNvCxnSpPr>
                      <p:nvPr/>
                    </p:nvCxnSpPr>
                    <p:spPr>
                      <a:xfrm>
                        <a:off x="1822704" y="5398008"/>
                        <a:ext cx="0" cy="621792"/>
                      </a:xfrm>
                      <a:prstGeom prst="straightConnector1">
                        <a:avLst/>
                      </a:prstGeom>
                      <a:ln w="31750"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59" name="Straight Arrow Connector 58"/>
                      <p:cNvCxnSpPr>
                        <a:stCxn id="49" idx="2"/>
                        <a:endCxn id="33" idx="5"/>
                      </p:cNvCxnSpPr>
                      <p:nvPr/>
                    </p:nvCxnSpPr>
                    <p:spPr>
                      <a:xfrm flipH="1">
                        <a:off x="3848100" y="3124200"/>
                        <a:ext cx="1447800" cy="571500"/>
                      </a:xfrm>
                      <a:prstGeom prst="straightConnector1">
                        <a:avLst/>
                      </a:prstGeom>
                      <a:ln w="38100"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0" name="Straight Arrow Connector 59"/>
                      <p:cNvCxnSpPr>
                        <a:endCxn id="39" idx="0"/>
                      </p:cNvCxnSpPr>
                      <p:nvPr/>
                    </p:nvCxnSpPr>
                    <p:spPr>
                      <a:xfrm flipH="1">
                        <a:off x="5479797" y="3124200"/>
                        <a:ext cx="12699" cy="1301948"/>
                      </a:xfrm>
                      <a:prstGeom prst="straightConnector1">
                        <a:avLst/>
                      </a:prstGeom>
                      <a:ln w="31750"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63" name="Oval 62"/>
                      <p:cNvSpPr/>
                      <p:nvPr/>
                    </p:nvSpPr>
                    <p:spPr>
                      <a:xfrm>
                        <a:off x="88392" y="3517392"/>
                        <a:ext cx="292608" cy="292608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 sz="2000" b="1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cxnSp>
                    <p:nvCxnSpPr>
                      <p:cNvPr id="64" name="Straight Arrow Connector 63"/>
                      <p:cNvCxnSpPr>
                        <a:stCxn id="63" idx="5"/>
                        <a:endCxn id="54" idx="1"/>
                      </p:cNvCxnSpPr>
                      <p:nvPr/>
                    </p:nvCxnSpPr>
                    <p:spPr>
                      <a:xfrm>
                        <a:off x="338149" y="3767149"/>
                        <a:ext cx="466702" cy="478894"/>
                      </a:xfrm>
                      <a:prstGeom prst="straightConnector1">
                        <a:avLst/>
                      </a:prstGeom>
                      <a:ln w="31750"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5" name="Straight Arrow Connector 64"/>
                      <p:cNvCxnSpPr>
                        <a:endCxn id="66" idx="0"/>
                      </p:cNvCxnSpPr>
                      <p:nvPr/>
                    </p:nvCxnSpPr>
                    <p:spPr>
                      <a:xfrm>
                        <a:off x="7308597" y="2819400"/>
                        <a:ext cx="508" cy="964691"/>
                      </a:xfrm>
                      <a:prstGeom prst="straightConnector1">
                        <a:avLst/>
                      </a:prstGeom>
                      <a:ln w="31750"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66" name="Oval 65"/>
                      <p:cNvSpPr/>
                      <p:nvPr/>
                    </p:nvSpPr>
                    <p:spPr>
                      <a:xfrm>
                        <a:off x="7162800" y="3784092"/>
                        <a:ext cx="292608" cy="292608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 sz="2000" b="1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67" name="Oval 66"/>
                      <p:cNvSpPr/>
                      <p:nvPr/>
                    </p:nvSpPr>
                    <p:spPr>
                      <a:xfrm>
                        <a:off x="7162800" y="5791200"/>
                        <a:ext cx="292608" cy="292608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 sz="2000" b="1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68" name="Oval 67"/>
                      <p:cNvSpPr/>
                      <p:nvPr/>
                    </p:nvSpPr>
                    <p:spPr>
                      <a:xfrm>
                        <a:off x="7162800" y="4648200"/>
                        <a:ext cx="292608" cy="292608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 sz="2000" b="1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sp>
                    <p:nvSpPr>
                      <p:cNvPr id="69" name="Oval 68"/>
                      <p:cNvSpPr/>
                      <p:nvPr/>
                    </p:nvSpPr>
                    <p:spPr>
                      <a:xfrm>
                        <a:off x="5334000" y="5105400"/>
                        <a:ext cx="292608" cy="292608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accent1">
                            <a:lumMod val="7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 sz="2000" b="1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  <p:cxnSp>
                    <p:nvCxnSpPr>
                      <p:cNvPr id="70" name="Straight Arrow Connector 69"/>
                      <p:cNvCxnSpPr>
                        <a:stCxn id="39" idx="4"/>
                      </p:cNvCxnSpPr>
                      <p:nvPr/>
                    </p:nvCxnSpPr>
                    <p:spPr>
                      <a:xfrm>
                        <a:off x="5479797" y="4718755"/>
                        <a:ext cx="6603" cy="386644"/>
                      </a:xfrm>
                      <a:prstGeom prst="straightConnector1">
                        <a:avLst/>
                      </a:prstGeom>
                      <a:ln w="31750"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1" name="Straight Arrow Connector 70"/>
                      <p:cNvCxnSpPr>
                        <a:stCxn id="39" idx="6"/>
                      </p:cNvCxnSpPr>
                      <p:nvPr/>
                    </p:nvCxnSpPr>
                    <p:spPr>
                      <a:xfrm>
                        <a:off x="5626101" y="4572451"/>
                        <a:ext cx="1542795" cy="222053"/>
                      </a:xfrm>
                      <a:prstGeom prst="straightConnector1">
                        <a:avLst/>
                      </a:prstGeom>
                      <a:ln w="31750"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2" name="Straight Arrow Connector 71"/>
                      <p:cNvCxnSpPr>
                        <a:stCxn id="66" idx="4"/>
                      </p:cNvCxnSpPr>
                      <p:nvPr/>
                    </p:nvCxnSpPr>
                    <p:spPr>
                      <a:xfrm>
                        <a:off x="7309105" y="4076700"/>
                        <a:ext cx="6096" cy="571500"/>
                      </a:xfrm>
                      <a:prstGeom prst="straightConnector1">
                        <a:avLst/>
                      </a:prstGeom>
                      <a:ln w="31750"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3" name="Straight Arrow Connector 72"/>
                      <p:cNvCxnSpPr/>
                      <p:nvPr/>
                    </p:nvCxnSpPr>
                    <p:spPr>
                      <a:xfrm>
                        <a:off x="7315200" y="4940808"/>
                        <a:ext cx="0" cy="850392"/>
                      </a:xfrm>
                      <a:prstGeom prst="straightConnector1">
                        <a:avLst/>
                      </a:prstGeom>
                      <a:ln w="31750"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4" name="Straight Arrow Connector 73"/>
                      <p:cNvCxnSpPr/>
                      <p:nvPr/>
                    </p:nvCxnSpPr>
                    <p:spPr>
                      <a:xfrm>
                        <a:off x="5486400" y="5398008"/>
                        <a:ext cx="6096" cy="774192"/>
                      </a:xfrm>
                      <a:prstGeom prst="straightConnector1">
                        <a:avLst/>
                      </a:prstGeom>
                      <a:ln w="31750"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5" name="Straight Arrow Connector 74"/>
                      <p:cNvCxnSpPr/>
                      <p:nvPr/>
                    </p:nvCxnSpPr>
                    <p:spPr>
                      <a:xfrm>
                        <a:off x="5485892" y="2235712"/>
                        <a:ext cx="6604" cy="507488"/>
                      </a:xfrm>
                      <a:prstGeom prst="straightConnector1">
                        <a:avLst/>
                      </a:prstGeom>
                      <a:ln w="31750"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6" name="Straight Arrow Connector 75"/>
                      <p:cNvCxnSpPr>
                        <a:endCxn id="33" idx="0"/>
                      </p:cNvCxnSpPr>
                      <p:nvPr/>
                    </p:nvCxnSpPr>
                    <p:spPr>
                      <a:xfrm>
                        <a:off x="3657600" y="2514600"/>
                        <a:ext cx="0" cy="838200"/>
                      </a:xfrm>
                      <a:prstGeom prst="straightConnector1">
                        <a:avLst/>
                      </a:prstGeom>
                      <a:ln w="50800">
                        <a:tailEnd type="stealt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7" name="Straight Arrow Connector 76"/>
                      <p:cNvCxnSpPr>
                        <a:endCxn id="34" idx="0"/>
                      </p:cNvCxnSpPr>
                      <p:nvPr/>
                    </p:nvCxnSpPr>
                    <p:spPr>
                      <a:xfrm flipH="1">
                        <a:off x="7302500" y="1600200"/>
                        <a:ext cx="12700" cy="609600"/>
                      </a:xfrm>
                      <a:prstGeom prst="straightConnector1">
                        <a:avLst/>
                      </a:prstGeom>
                      <a:ln w="50800">
                        <a:tailEnd type="stealt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8" name="Shape 77"/>
                      <p:cNvCxnSpPr>
                        <a:endCxn id="52" idx="6"/>
                      </p:cNvCxnSpPr>
                      <p:nvPr/>
                    </p:nvCxnSpPr>
                    <p:spPr>
                      <a:xfrm rot="5400000">
                        <a:off x="1916353" y="3518345"/>
                        <a:ext cx="604915" cy="499602"/>
                      </a:xfrm>
                      <a:prstGeom prst="bentConnector2">
                        <a:avLst/>
                      </a:prstGeom>
                      <a:ln w="38100">
                        <a:prstDash val="sysDash"/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9" name="Shape 78"/>
                      <p:cNvCxnSpPr>
                        <a:endCxn id="44" idx="6"/>
                      </p:cNvCxnSpPr>
                      <p:nvPr/>
                    </p:nvCxnSpPr>
                    <p:spPr>
                      <a:xfrm rot="5400000">
                        <a:off x="5616446" y="1686054"/>
                        <a:ext cx="413008" cy="393700"/>
                      </a:xfrm>
                      <a:prstGeom prst="bentConnector2">
                        <a:avLst/>
                      </a:prstGeom>
                      <a:ln w="38100">
                        <a:prstDash val="sysDash"/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0" name="Elbow Connector 79"/>
                      <p:cNvCxnSpPr>
                        <a:endCxn id="66" idx="6"/>
                      </p:cNvCxnSpPr>
                      <p:nvPr/>
                    </p:nvCxnSpPr>
                    <p:spPr>
                      <a:xfrm rot="10800000" flipV="1">
                        <a:off x="7455408" y="3637335"/>
                        <a:ext cx="695286" cy="293060"/>
                      </a:xfrm>
                      <a:prstGeom prst="bentConnector3">
                        <a:avLst>
                          <a:gd name="adj1" fmla="val 50000"/>
                        </a:avLst>
                      </a:prstGeom>
                      <a:ln w="38100">
                        <a:prstDash val="sysDash"/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1" name="Shape 80"/>
                      <p:cNvCxnSpPr>
                        <a:endCxn id="63" idx="6"/>
                      </p:cNvCxnSpPr>
                      <p:nvPr/>
                    </p:nvCxnSpPr>
                    <p:spPr>
                      <a:xfrm rot="5400000">
                        <a:off x="225552" y="3051048"/>
                        <a:ext cx="768096" cy="457200"/>
                      </a:xfrm>
                      <a:prstGeom prst="bentConnector2">
                        <a:avLst/>
                      </a:prstGeom>
                      <a:ln w="38100">
                        <a:prstDash val="sysDash"/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3" name="Straight Arrow Connector 82"/>
                      <p:cNvCxnSpPr>
                        <a:stCxn id="43" idx="6"/>
                        <a:endCxn id="45" idx="2"/>
                      </p:cNvCxnSpPr>
                      <p:nvPr/>
                    </p:nvCxnSpPr>
                    <p:spPr>
                      <a:xfrm>
                        <a:off x="1969008" y="6166104"/>
                        <a:ext cx="1536192" cy="0"/>
                      </a:xfrm>
                      <a:prstGeom prst="straightConnector1">
                        <a:avLst/>
                      </a:prstGeom>
                      <a:ln w="38100" cmpd="dbl">
                        <a:headEnd type="triangle"/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4" name="Straight Arrow Connector 83"/>
                      <p:cNvCxnSpPr>
                        <a:endCxn id="34" idx="5"/>
                      </p:cNvCxnSpPr>
                      <p:nvPr/>
                    </p:nvCxnSpPr>
                    <p:spPr>
                      <a:xfrm flipH="1">
                        <a:off x="7473950" y="2209800"/>
                        <a:ext cx="679450" cy="304800"/>
                      </a:xfrm>
                      <a:prstGeom prst="straightConnector1">
                        <a:avLst/>
                      </a:prstGeom>
                      <a:ln w="38100"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6" name="Elbow Connector 85"/>
                      <p:cNvCxnSpPr>
                        <a:stCxn id="40" idx="6"/>
                      </p:cNvCxnSpPr>
                      <p:nvPr/>
                    </p:nvCxnSpPr>
                    <p:spPr>
                      <a:xfrm>
                        <a:off x="1969008" y="5251704"/>
                        <a:ext cx="621792" cy="539496"/>
                      </a:xfrm>
                      <a:prstGeom prst="bentConnector3">
                        <a:avLst>
                          <a:gd name="adj1" fmla="val 50000"/>
                        </a:avLst>
                      </a:prstGeom>
                      <a:ln w="25400">
                        <a:solidFill>
                          <a:schemeClr val="accent3">
                            <a:lumMod val="75000"/>
                          </a:schemeClr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7" name="Elbow Connector 86"/>
                      <p:cNvCxnSpPr>
                        <a:stCxn id="36" idx="6"/>
                      </p:cNvCxnSpPr>
                      <p:nvPr/>
                    </p:nvCxnSpPr>
                    <p:spPr>
                      <a:xfrm>
                        <a:off x="3795486" y="5251196"/>
                        <a:ext cx="271211" cy="507549"/>
                      </a:xfrm>
                      <a:prstGeom prst="bentConnector2">
                        <a:avLst/>
                      </a:prstGeom>
                      <a:ln w="25400">
                        <a:solidFill>
                          <a:schemeClr val="accent3">
                            <a:lumMod val="75000"/>
                          </a:schemeClr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8" name="Shape 87"/>
                      <p:cNvCxnSpPr>
                        <a:stCxn id="39" idx="2"/>
                        <a:endCxn id="115" idx="0"/>
                      </p:cNvCxnSpPr>
                      <p:nvPr/>
                    </p:nvCxnSpPr>
                    <p:spPr>
                      <a:xfrm rot="10800000" flipV="1">
                        <a:off x="4865740" y="4572451"/>
                        <a:ext cx="467751" cy="635960"/>
                      </a:xfrm>
                      <a:prstGeom prst="bentConnector2">
                        <a:avLst/>
                      </a:prstGeom>
                      <a:ln w="25400">
                        <a:solidFill>
                          <a:schemeClr val="accent2">
                            <a:lumMod val="75000"/>
                          </a:schemeClr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9" name="Elbow Connector 88"/>
                      <p:cNvCxnSpPr>
                        <a:stCxn id="68" idx="6"/>
                        <a:endCxn id="41" idx="1"/>
                      </p:cNvCxnSpPr>
                      <p:nvPr/>
                    </p:nvCxnSpPr>
                    <p:spPr>
                      <a:xfrm>
                        <a:off x="7455409" y="4794504"/>
                        <a:ext cx="606504" cy="571186"/>
                      </a:xfrm>
                      <a:prstGeom prst="bentConnector3">
                        <a:avLst>
                          <a:gd name="adj1" fmla="val 50000"/>
                        </a:avLst>
                      </a:prstGeom>
                      <a:ln w="25400">
                        <a:solidFill>
                          <a:schemeClr val="accent2">
                            <a:lumMod val="75000"/>
                          </a:schemeClr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0" name="Elbow Connector 89"/>
                      <p:cNvCxnSpPr>
                        <a:stCxn id="67" idx="6"/>
                      </p:cNvCxnSpPr>
                      <p:nvPr/>
                    </p:nvCxnSpPr>
                    <p:spPr>
                      <a:xfrm>
                        <a:off x="7455408" y="5937504"/>
                        <a:ext cx="697992" cy="463296"/>
                      </a:xfrm>
                      <a:prstGeom prst="bentConnector3">
                        <a:avLst>
                          <a:gd name="adj1" fmla="val 50000"/>
                        </a:avLst>
                      </a:prstGeom>
                      <a:ln w="25400">
                        <a:solidFill>
                          <a:schemeClr val="accent3">
                            <a:lumMod val="75000"/>
                          </a:schemeClr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92" name="Octagon 91"/>
                      <p:cNvSpPr/>
                      <p:nvPr/>
                    </p:nvSpPr>
                    <p:spPr>
                      <a:xfrm>
                        <a:off x="5382538" y="3356023"/>
                        <a:ext cx="213078" cy="220133"/>
                      </a:xfrm>
                      <a:prstGeom prst="octagon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</p:grpSp>
                <p:sp>
                  <p:nvSpPr>
                    <p:cNvPr id="98" name="Octagon 97"/>
                    <p:cNvSpPr/>
                    <p:nvPr/>
                  </p:nvSpPr>
                  <p:spPr>
                    <a:xfrm>
                      <a:off x="4862286" y="3714204"/>
                      <a:ext cx="182880" cy="182880"/>
                    </a:xfrm>
                    <a:prstGeom prst="octagon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  <p:pic>
                <p:nvPicPr>
                  <p:cNvPr id="101" name="Picture 100" descr="office worker.jpg"/>
                  <p:cNvPicPr>
                    <a:picLocks noChangeAspect="1"/>
                  </p:cNvPicPr>
                  <p:nvPr/>
                </p:nvPicPr>
                <p:blipFill>
                  <a:blip r:embed="rId4" cstate="print"/>
                  <a:stretch>
                    <a:fillRect/>
                  </a:stretch>
                </p:blipFill>
                <p:spPr>
                  <a:xfrm>
                    <a:off x="5257800" y="3701142"/>
                    <a:ext cx="381000" cy="381000"/>
                  </a:xfrm>
                  <a:prstGeom prst="rect">
                    <a:avLst/>
                  </a:prstGeom>
                </p:spPr>
              </p:pic>
            </p:grpSp>
            <p:pic>
              <p:nvPicPr>
                <p:cNvPr id="105" name="Picture 104" descr="office worker.jpg"/>
                <p:cNvPicPr>
                  <a:picLocks noChangeAspect="1"/>
                </p:cNvPicPr>
                <p:nvPr/>
              </p:nvPicPr>
              <p:blipFill>
                <a:blip r:embed="rId4" cstate="print"/>
                <a:stretch>
                  <a:fillRect/>
                </a:stretch>
              </p:blipFill>
              <p:spPr>
                <a:xfrm>
                  <a:off x="6705600" y="2895600"/>
                  <a:ext cx="381000" cy="381000"/>
                </a:xfrm>
                <a:prstGeom prst="rect">
                  <a:avLst/>
                </a:prstGeom>
              </p:spPr>
            </p:pic>
          </p:grpSp>
        </p:grpSp>
      </p:grpSp>
      <p:pic>
        <p:nvPicPr>
          <p:cNvPr id="115" name="Picture 114" descr="Farmer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19600" y="5334000"/>
            <a:ext cx="457200" cy="617707"/>
          </a:xfrm>
          <a:prstGeom prst="rect">
            <a:avLst/>
          </a:prstGeom>
        </p:spPr>
      </p:pic>
      <p:pic>
        <p:nvPicPr>
          <p:cNvPr id="118" name="Picture 117" descr="Farmer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5000" y="5334000"/>
            <a:ext cx="457200" cy="617707"/>
          </a:xfrm>
          <a:prstGeom prst="rect">
            <a:avLst/>
          </a:prstGeom>
        </p:spPr>
      </p:pic>
      <p:cxnSp>
        <p:nvCxnSpPr>
          <p:cNvPr id="119" name="Shape 118"/>
          <p:cNvCxnSpPr>
            <a:stCxn id="68" idx="2"/>
            <a:endCxn id="118" idx="3"/>
          </p:cNvCxnSpPr>
          <p:nvPr/>
        </p:nvCxnSpPr>
        <p:spPr>
          <a:xfrm rot="10800000" flipV="1">
            <a:off x="6172200" y="4990138"/>
            <a:ext cx="447512" cy="652715"/>
          </a:xfrm>
          <a:prstGeom prst="bentConnector3">
            <a:avLst>
              <a:gd name="adj1" fmla="val 50000"/>
            </a:avLst>
          </a:prstGeom>
          <a:ln w="254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>
            <a:stCxn id="54" idx="5"/>
            <a:endCxn id="40" idx="1"/>
          </p:cNvCxnSpPr>
          <p:nvPr/>
        </p:nvCxnSpPr>
        <p:spPr>
          <a:xfrm>
            <a:off x="1340417" y="4706385"/>
            <a:ext cx="607225" cy="577636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Elbow Connector 127"/>
          <p:cNvCxnSpPr>
            <a:stCxn id="40" idx="2"/>
          </p:cNvCxnSpPr>
          <p:nvPr/>
        </p:nvCxnSpPr>
        <p:spPr>
          <a:xfrm rot="10800000" flipV="1">
            <a:off x="1752870" y="5369965"/>
            <a:ext cx="157995" cy="488431"/>
          </a:xfrm>
          <a:prstGeom prst="bentConnector2">
            <a:avLst/>
          </a:prstGeom>
          <a:ln w="254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Slide Number Placeholder 8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7C0E-4049-4375-833C-410A36108B96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7010400" cy="7159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Objectives for this Presentation  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991600" cy="4830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To analyze mixed use of water in a </a:t>
            </a:r>
            <a:r>
              <a:rPr lang="en-AU" sz="2800" dirty="0" smtClean="0"/>
              <a:t>multi-nodal inter-</a:t>
            </a:r>
          </a:p>
          <a:p>
            <a:pPr>
              <a:buNone/>
            </a:pPr>
            <a:r>
              <a:rPr lang="en-AU" sz="2800" dirty="0" smtClean="0"/>
              <a:t>temporal markets under uncertainty, with:</a:t>
            </a:r>
            <a:endParaRPr lang="en-US" sz="2800" dirty="0" smtClean="0"/>
          </a:p>
          <a:p>
            <a:pPr lvl="1">
              <a:buSzPct val="50000"/>
              <a:buFont typeface="Wingdings" pitchFamily="2" charset="2"/>
              <a:buChar char="q"/>
            </a:pPr>
            <a:r>
              <a:rPr lang="en-AU" sz="2400" dirty="0" smtClean="0"/>
              <a:t>Tributary, </a:t>
            </a:r>
            <a:r>
              <a:rPr lang="en-AU" sz="2400" dirty="0" err="1" smtClean="0"/>
              <a:t>distributary</a:t>
            </a:r>
            <a:r>
              <a:rPr lang="en-AU" sz="2400" dirty="0" smtClean="0"/>
              <a:t>, consumptive and non-consumptive flows.</a:t>
            </a:r>
          </a:p>
          <a:p>
            <a:pPr lvl="1">
              <a:buSzPct val="50000"/>
              <a:buFont typeface="Wingdings" pitchFamily="2" charset="2"/>
              <a:buChar char="q"/>
            </a:pPr>
            <a:r>
              <a:rPr lang="en-AU" sz="2400" dirty="0" smtClean="0"/>
              <a:t>Catchment structure described as a tree, radiating from a single long term reservoir.</a:t>
            </a:r>
            <a:r>
              <a:rPr lang="en-US" sz="2400" dirty="0" smtClean="0"/>
              <a:t> </a:t>
            </a:r>
          </a:p>
          <a:p>
            <a:pPr lvl="1"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800" dirty="0" smtClean="0"/>
              <a:t>Long term </a:t>
            </a:r>
            <a:r>
              <a:rPr lang="en-US" sz="2800" dirty="0" err="1" smtClean="0"/>
              <a:t>optimisation</a:t>
            </a:r>
            <a:r>
              <a:rPr lang="en-US" sz="2800" dirty="0" smtClean="0"/>
              <a:t>/simulation via Stochastic CDDP uses </a:t>
            </a:r>
          </a:p>
          <a:p>
            <a:pPr>
              <a:buNone/>
            </a:pPr>
            <a:r>
              <a:rPr lang="en-US" sz="2800" dirty="0" smtClean="0"/>
              <a:t>intra-period (deterministic) CDDP analysis to:</a:t>
            </a:r>
          </a:p>
          <a:p>
            <a:pPr lvl="1">
              <a:buSzPct val="50000"/>
              <a:buFont typeface="Wingdings" pitchFamily="2" charset="2"/>
              <a:buChar char="q"/>
            </a:pPr>
            <a:r>
              <a:rPr lang="en-US" sz="2400" dirty="0" smtClean="0"/>
              <a:t>Form net demand curve for water (DCW) at the reservoir. </a:t>
            </a:r>
          </a:p>
          <a:p>
            <a:pPr lvl="1">
              <a:buSzPct val="50000"/>
              <a:buFont typeface="Wingdings" pitchFamily="2" charset="2"/>
              <a:buChar char="q"/>
            </a:pPr>
            <a:r>
              <a:rPr lang="en-US" sz="2400" dirty="0" smtClean="0"/>
              <a:t>Form demand curves for water/flow  at each node/arc.</a:t>
            </a:r>
          </a:p>
          <a:p>
            <a:pPr>
              <a:buNone/>
            </a:pPr>
            <a:endParaRPr lang="en-GB" sz="2800" dirty="0"/>
          </a:p>
        </p:txBody>
      </p:sp>
      <p:sp>
        <p:nvSpPr>
          <p:cNvPr id="4" name="Rectangle 3"/>
          <p:cNvSpPr/>
          <p:nvPr/>
        </p:nvSpPr>
        <p:spPr>
          <a:xfrm flipV="1">
            <a:off x="0" y="838200"/>
            <a:ext cx="9144000" cy="76200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7C0E-4049-4375-833C-410A36108B96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172" y="58056"/>
            <a:ext cx="8106228" cy="7620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Single Reservoir Multi-node Model</a:t>
            </a:r>
            <a:endParaRPr lang="en-GB" sz="3600" dirty="0"/>
          </a:p>
        </p:txBody>
      </p:sp>
      <p:sp>
        <p:nvSpPr>
          <p:cNvPr id="2090" name="Rectangle 4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64" name="Rectangle 63"/>
          <p:cNvSpPr/>
          <p:nvPr/>
        </p:nvSpPr>
        <p:spPr>
          <a:xfrm flipV="1">
            <a:off x="0" y="838200"/>
            <a:ext cx="9144000" cy="76200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8" name="Group 67"/>
          <p:cNvGrpSpPr/>
          <p:nvPr/>
        </p:nvGrpSpPr>
        <p:grpSpPr>
          <a:xfrm>
            <a:off x="762000" y="1066799"/>
            <a:ext cx="8229600" cy="5656289"/>
            <a:chOff x="609600" y="990599"/>
            <a:chExt cx="8382000" cy="5732490"/>
          </a:xfrm>
        </p:grpSpPr>
        <p:sp>
          <p:nvSpPr>
            <p:cNvPr id="42" name="Freeform 41"/>
            <p:cNvSpPr/>
            <p:nvPr/>
          </p:nvSpPr>
          <p:spPr>
            <a:xfrm>
              <a:off x="5493658" y="990599"/>
              <a:ext cx="1211942" cy="1750181"/>
            </a:xfrm>
            <a:custGeom>
              <a:avLst/>
              <a:gdLst>
                <a:gd name="connsiteX0" fmla="*/ 244323 w 1211942"/>
                <a:gd name="connsiteY0" fmla="*/ 116114 h 1884438"/>
                <a:gd name="connsiteX1" fmla="*/ 12095 w 1211942"/>
                <a:gd name="connsiteY1" fmla="*/ 769257 h 1884438"/>
                <a:gd name="connsiteX2" fmla="*/ 171752 w 1211942"/>
                <a:gd name="connsiteY2" fmla="*/ 1233714 h 1884438"/>
                <a:gd name="connsiteX3" fmla="*/ 142723 w 1211942"/>
                <a:gd name="connsiteY3" fmla="*/ 1669143 h 1884438"/>
                <a:gd name="connsiteX4" fmla="*/ 316895 w 1211942"/>
                <a:gd name="connsiteY4" fmla="*/ 1872343 h 1884438"/>
                <a:gd name="connsiteX5" fmla="*/ 621695 w 1211942"/>
                <a:gd name="connsiteY5" fmla="*/ 1741714 h 1884438"/>
                <a:gd name="connsiteX6" fmla="*/ 984552 w 1211942"/>
                <a:gd name="connsiteY6" fmla="*/ 1799771 h 1884438"/>
                <a:gd name="connsiteX7" fmla="*/ 970038 w 1211942"/>
                <a:gd name="connsiteY7" fmla="*/ 1248228 h 1884438"/>
                <a:gd name="connsiteX8" fmla="*/ 1013580 w 1211942"/>
                <a:gd name="connsiteY8" fmla="*/ 725714 h 1884438"/>
                <a:gd name="connsiteX9" fmla="*/ 1144209 w 1211942"/>
                <a:gd name="connsiteY9" fmla="*/ 130628 h 1884438"/>
                <a:gd name="connsiteX10" fmla="*/ 607180 w 1211942"/>
                <a:gd name="connsiteY10" fmla="*/ 72571 h 1884438"/>
                <a:gd name="connsiteX11" fmla="*/ 244323 w 1211942"/>
                <a:gd name="connsiteY11" fmla="*/ 116114 h 1884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11942" h="1884438">
                  <a:moveTo>
                    <a:pt x="244323" y="116114"/>
                  </a:moveTo>
                  <a:cubicBezTo>
                    <a:pt x="145142" y="232228"/>
                    <a:pt x="24190" y="582990"/>
                    <a:pt x="12095" y="769257"/>
                  </a:cubicBezTo>
                  <a:cubicBezTo>
                    <a:pt x="0" y="955524"/>
                    <a:pt x="149981" y="1083733"/>
                    <a:pt x="171752" y="1233714"/>
                  </a:cubicBezTo>
                  <a:cubicBezTo>
                    <a:pt x="193523" y="1383695"/>
                    <a:pt x="118533" y="1562705"/>
                    <a:pt x="142723" y="1669143"/>
                  </a:cubicBezTo>
                  <a:cubicBezTo>
                    <a:pt x="166914" y="1775581"/>
                    <a:pt x="237066" y="1860248"/>
                    <a:pt x="316895" y="1872343"/>
                  </a:cubicBezTo>
                  <a:cubicBezTo>
                    <a:pt x="396724" y="1884438"/>
                    <a:pt x="510419" y="1753809"/>
                    <a:pt x="621695" y="1741714"/>
                  </a:cubicBezTo>
                  <a:cubicBezTo>
                    <a:pt x="732971" y="1729619"/>
                    <a:pt x="926495" y="1882019"/>
                    <a:pt x="984552" y="1799771"/>
                  </a:cubicBezTo>
                  <a:cubicBezTo>
                    <a:pt x="1042609" y="1717523"/>
                    <a:pt x="965200" y="1427237"/>
                    <a:pt x="970038" y="1248228"/>
                  </a:cubicBezTo>
                  <a:cubicBezTo>
                    <a:pt x="974876" y="1069219"/>
                    <a:pt x="984552" y="911981"/>
                    <a:pt x="1013580" y="725714"/>
                  </a:cubicBezTo>
                  <a:cubicBezTo>
                    <a:pt x="1042609" y="539447"/>
                    <a:pt x="1211942" y="239485"/>
                    <a:pt x="1144209" y="130628"/>
                  </a:cubicBezTo>
                  <a:cubicBezTo>
                    <a:pt x="1076476" y="21771"/>
                    <a:pt x="757161" y="77409"/>
                    <a:pt x="607180" y="72571"/>
                  </a:cubicBezTo>
                  <a:cubicBezTo>
                    <a:pt x="457199" y="67733"/>
                    <a:pt x="343504" y="0"/>
                    <a:pt x="244323" y="116114"/>
                  </a:cubicBezTo>
                  <a:close/>
                </a:path>
              </a:pathLst>
            </a:custGeom>
            <a:noFill/>
            <a:ln>
              <a:solidFill>
                <a:schemeClr val="accent2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67" name="Group 66"/>
            <p:cNvGrpSpPr/>
            <p:nvPr/>
          </p:nvGrpSpPr>
          <p:grpSpPr>
            <a:xfrm>
              <a:off x="609600" y="990600"/>
              <a:ext cx="8382000" cy="5732489"/>
              <a:chOff x="0" y="990600"/>
              <a:chExt cx="8382000" cy="5732489"/>
            </a:xfrm>
          </p:grpSpPr>
          <p:sp>
            <p:nvSpPr>
              <p:cNvPr id="83" name="Freeform 82"/>
              <p:cNvSpPr/>
              <p:nvPr/>
            </p:nvSpPr>
            <p:spPr>
              <a:xfrm>
                <a:off x="5901128" y="4329659"/>
                <a:ext cx="1116768" cy="2393430"/>
              </a:xfrm>
              <a:custGeom>
                <a:avLst/>
                <a:gdLst>
                  <a:gd name="connsiteX0" fmla="*/ 604603 w 1116768"/>
                  <a:gd name="connsiteY0" fmla="*/ 47469 h 2393430"/>
                  <a:gd name="connsiteX1" fmla="*/ 94938 w 1116768"/>
                  <a:gd name="connsiteY1" fmla="*/ 137410 h 2393430"/>
                  <a:gd name="connsiteX2" fmla="*/ 34977 w 1116768"/>
                  <a:gd name="connsiteY2" fmla="*/ 662066 h 2393430"/>
                  <a:gd name="connsiteX3" fmla="*/ 229849 w 1116768"/>
                  <a:gd name="connsiteY3" fmla="*/ 1066800 h 2393430"/>
                  <a:gd name="connsiteX4" fmla="*/ 214859 w 1116768"/>
                  <a:gd name="connsiteY4" fmla="*/ 1516505 h 2393430"/>
                  <a:gd name="connsiteX5" fmla="*/ 79947 w 1116768"/>
                  <a:gd name="connsiteY5" fmla="*/ 1906249 h 2393430"/>
                  <a:gd name="connsiteX6" fmla="*/ 214859 w 1116768"/>
                  <a:gd name="connsiteY6" fmla="*/ 2251023 h 2393430"/>
                  <a:gd name="connsiteX7" fmla="*/ 739515 w 1116768"/>
                  <a:gd name="connsiteY7" fmla="*/ 2325974 h 2393430"/>
                  <a:gd name="connsiteX8" fmla="*/ 1039318 w 1116768"/>
                  <a:gd name="connsiteY8" fmla="*/ 1846289 h 2393430"/>
                  <a:gd name="connsiteX9" fmla="*/ 799475 w 1116768"/>
                  <a:gd name="connsiteY9" fmla="*/ 1351613 h 2393430"/>
                  <a:gd name="connsiteX10" fmla="*/ 889416 w 1116768"/>
                  <a:gd name="connsiteY10" fmla="*/ 961869 h 2393430"/>
                  <a:gd name="connsiteX11" fmla="*/ 1099279 w 1116768"/>
                  <a:gd name="connsiteY11" fmla="*/ 602105 h 2393430"/>
                  <a:gd name="connsiteX12" fmla="*/ 994347 w 1116768"/>
                  <a:gd name="connsiteY12" fmla="*/ 92439 h 2393430"/>
                  <a:gd name="connsiteX13" fmla="*/ 604603 w 1116768"/>
                  <a:gd name="connsiteY13" fmla="*/ 47469 h 2393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116768" h="2393430">
                    <a:moveTo>
                      <a:pt x="604603" y="47469"/>
                    </a:moveTo>
                    <a:cubicBezTo>
                      <a:pt x="454702" y="54964"/>
                      <a:pt x="189876" y="34977"/>
                      <a:pt x="94938" y="137410"/>
                    </a:cubicBezTo>
                    <a:cubicBezTo>
                      <a:pt x="0" y="239843"/>
                      <a:pt x="12492" y="507168"/>
                      <a:pt x="34977" y="662066"/>
                    </a:cubicBezTo>
                    <a:cubicBezTo>
                      <a:pt x="57462" y="816964"/>
                      <a:pt x="199869" y="924394"/>
                      <a:pt x="229849" y="1066800"/>
                    </a:cubicBezTo>
                    <a:cubicBezTo>
                      <a:pt x="259829" y="1209206"/>
                      <a:pt x="239843" y="1376597"/>
                      <a:pt x="214859" y="1516505"/>
                    </a:cubicBezTo>
                    <a:cubicBezTo>
                      <a:pt x="189875" y="1656413"/>
                      <a:pt x="79947" y="1783829"/>
                      <a:pt x="79947" y="1906249"/>
                    </a:cubicBezTo>
                    <a:cubicBezTo>
                      <a:pt x="79947" y="2028669"/>
                      <a:pt x="104931" y="2181069"/>
                      <a:pt x="214859" y="2251023"/>
                    </a:cubicBezTo>
                    <a:cubicBezTo>
                      <a:pt x="324787" y="2320977"/>
                      <a:pt x="602105" y="2393430"/>
                      <a:pt x="739515" y="2325974"/>
                    </a:cubicBezTo>
                    <a:cubicBezTo>
                      <a:pt x="876925" y="2258518"/>
                      <a:pt x="1029325" y="2008682"/>
                      <a:pt x="1039318" y="1846289"/>
                    </a:cubicBezTo>
                    <a:cubicBezTo>
                      <a:pt x="1049311" y="1683896"/>
                      <a:pt x="824459" y="1499016"/>
                      <a:pt x="799475" y="1351613"/>
                    </a:cubicBezTo>
                    <a:cubicBezTo>
                      <a:pt x="774491" y="1204210"/>
                      <a:pt x="839449" y="1086787"/>
                      <a:pt x="889416" y="961869"/>
                    </a:cubicBezTo>
                    <a:cubicBezTo>
                      <a:pt x="939383" y="836951"/>
                      <a:pt x="1081791" y="747010"/>
                      <a:pt x="1099279" y="602105"/>
                    </a:cubicBezTo>
                    <a:cubicBezTo>
                      <a:pt x="1116768" y="457200"/>
                      <a:pt x="1084288" y="184878"/>
                      <a:pt x="994347" y="92439"/>
                    </a:cubicBezTo>
                    <a:cubicBezTo>
                      <a:pt x="904406" y="0"/>
                      <a:pt x="754504" y="39974"/>
                      <a:pt x="604603" y="47469"/>
                    </a:cubicBezTo>
                    <a:close/>
                  </a:path>
                </a:pathLst>
              </a:custGeom>
              <a:noFill/>
              <a:ln>
                <a:solidFill>
                  <a:schemeClr val="accent4">
                    <a:lumMod val="75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65" name="Group 64"/>
              <p:cNvGrpSpPr/>
              <p:nvPr/>
            </p:nvGrpSpPr>
            <p:grpSpPr>
              <a:xfrm>
                <a:off x="0" y="990600"/>
                <a:ext cx="8382000" cy="5638800"/>
                <a:chOff x="0" y="990600"/>
                <a:chExt cx="8382000" cy="5690016"/>
              </a:xfrm>
            </p:grpSpPr>
            <p:sp>
              <p:nvSpPr>
                <p:cNvPr id="46" name="Isosceles Triangle 45"/>
                <p:cNvSpPr/>
                <p:nvPr/>
              </p:nvSpPr>
              <p:spPr>
                <a:xfrm>
                  <a:off x="5029200" y="2819400"/>
                  <a:ext cx="914400" cy="914400"/>
                </a:xfrm>
                <a:prstGeom prst="triangle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 smtClean="0">
                      <a:solidFill>
                        <a:schemeClr val="tx1"/>
                      </a:solidFill>
                    </a:rPr>
                    <a:t>0</a:t>
                  </a:r>
                  <a:endParaRPr lang="en-GB" sz="20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7" name="Oval 46"/>
                <p:cNvSpPr/>
                <p:nvPr/>
              </p:nvSpPr>
              <p:spPr>
                <a:xfrm>
                  <a:off x="5257800" y="2057400"/>
                  <a:ext cx="457200" cy="457200"/>
                </a:xfrm>
                <a:prstGeom prst="ellipse">
                  <a:avLst/>
                </a:prstGeom>
                <a:noFill/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 smtClean="0">
                      <a:solidFill>
                        <a:schemeClr val="tx1"/>
                      </a:solidFill>
                    </a:rPr>
                    <a:t>3</a:t>
                  </a:r>
                  <a:endParaRPr lang="en-GB" sz="20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8" name="Oval 47"/>
                <p:cNvSpPr/>
                <p:nvPr/>
              </p:nvSpPr>
              <p:spPr>
                <a:xfrm>
                  <a:off x="4343400" y="4724400"/>
                  <a:ext cx="457200" cy="457200"/>
                </a:xfrm>
                <a:prstGeom prst="ellipse">
                  <a:avLst/>
                </a:prstGeom>
                <a:noFill/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 smtClean="0">
                      <a:solidFill>
                        <a:schemeClr val="tx1"/>
                      </a:solidFill>
                    </a:rPr>
                    <a:t>1</a:t>
                  </a:r>
                  <a:endParaRPr lang="en-GB" sz="20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9" name="Oval 48"/>
                <p:cNvSpPr/>
                <p:nvPr/>
              </p:nvSpPr>
              <p:spPr>
                <a:xfrm>
                  <a:off x="4343400" y="5943600"/>
                  <a:ext cx="457200" cy="457200"/>
                </a:xfrm>
                <a:prstGeom prst="ellipse">
                  <a:avLst/>
                </a:prstGeom>
                <a:noFill/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 smtClean="0">
                      <a:solidFill>
                        <a:schemeClr val="tx1"/>
                      </a:solidFill>
                    </a:rPr>
                    <a:t>4</a:t>
                  </a:r>
                  <a:endParaRPr lang="en-GB" sz="20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0" name="Oval 49"/>
                <p:cNvSpPr/>
                <p:nvPr/>
              </p:nvSpPr>
              <p:spPr>
                <a:xfrm>
                  <a:off x="1600200" y="5943600"/>
                  <a:ext cx="457200" cy="457200"/>
                </a:xfrm>
                <a:prstGeom prst="ellipse">
                  <a:avLst/>
                </a:prstGeom>
                <a:noFill/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 smtClean="0">
                      <a:solidFill>
                        <a:schemeClr val="tx1"/>
                      </a:solidFill>
                    </a:rPr>
                    <a:t>5</a:t>
                  </a:r>
                  <a:endParaRPr lang="en-GB" sz="20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1" name="Oval 50"/>
                <p:cNvSpPr/>
                <p:nvPr/>
              </p:nvSpPr>
              <p:spPr>
                <a:xfrm>
                  <a:off x="1600200" y="4648200"/>
                  <a:ext cx="457200" cy="457200"/>
                </a:xfrm>
                <a:prstGeom prst="ellipse">
                  <a:avLst/>
                </a:prstGeom>
                <a:noFill/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 smtClean="0">
                      <a:solidFill>
                        <a:schemeClr val="tx1"/>
                      </a:solidFill>
                    </a:rPr>
                    <a:t>6</a:t>
                  </a:r>
                  <a:endParaRPr lang="en-GB" sz="20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2" name="Oval 51"/>
                <p:cNvSpPr/>
                <p:nvPr/>
              </p:nvSpPr>
              <p:spPr>
                <a:xfrm>
                  <a:off x="1600200" y="3200400"/>
                  <a:ext cx="457200" cy="457200"/>
                </a:xfrm>
                <a:prstGeom prst="ellipse">
                  <a:avLst/>
                </a:prstGeom>
                <a:noFill/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 smtClean="0">
                      <a:solidFill>
                        <a:schemeClr val="tx1"/>
                      </a:solidFill>
                    </a:rPr>
                    <a:t>8</a:t>
                  </a:r>
                  <a:endParaRPr lang="en-GB" sz="20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3" name="Oval 52"/>
                <p:cNvSpPr/>
                <p:nvPr/>
              </p:nvSpPr>
              <p:spPr>
                <a:xfrm>
                  <a:off x="6172200" y="4724400"/>
                  <a:ext cx="457200" cy="457200"/>
                </a:xfrm>
                <a:prstGeom prst="ellipse">
                  <a:avLst/>
                </a:prstGeom>
                <a:noFill/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 smtClean="0">
                      <a:solidFill>
                        <a:schemeClr val="tx1"/>
                      </a:solidFill>
                    </a:rPr>
                    <a:t>2</a:t>
                  </a:r>
                  <a:endParaRPr lang="en-GB" sz="20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4" name="Oval 53"/>
                <p:cNvSpPr/>
                <p:nvPr/>
              </p:nvSpPr>
              <p:spPr>
                <a:xfrm>
                  <a:off x="6172200" y="6019800"/>
                  <a:ext cx="457200" cy="457200"/>
                </a:xfrm>
                <a:prstGeom prst="ellipse">
                  <a:avLst/>
                </a:prstGeom>
                <a:noFill/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 smtClean="0">
                      <a:solidFill>
                        <a:schemeClr val="tx1"/>
                      </a:solidFill>
                    </a:rPr>
                    <a:t>9</a:t>
                  </a:r>
                  <a:endParaRPr lang="en-GB" sz="2000" b="1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56" name="Elbow Connector 55"/>
                <p:cNvCxnSpPr>
                  <a:endCxn id="48" idx="0"/>
                </p:cNvCxnSpPr>
                <p:nvPr/>
              </p:nvCxnSpPr>
              <p:spPr>
                <a:xfrm rot="5400000">
                  <a:off x="4419600" y="3886200"/>
                  <a:ext cx="990600" cy="685800"/>
                </a:xfrm>
                <a:prstGeom prst="bentConnector3">
                  <a:avLst>
                    <a:gd name="adj1" fmla="val 50000"/>
                  </a:avLst>
                </a:prstGeom>
                <a:ln w="3810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Elbow Connector 59"/>
                <p:cNvCxnSpPr>
                  <a:endCxn id="53" idx="0"/>
                </p:cNvCxnSpPr>
                <p:nvPr/>
              </p:nvCxnSpPr>
              <p:spPr>
                <a:xfrm rot="16200000" flipH="1">
                  <a:off x="5562600" y="3886200"/>
                  <a:ext cx="990600" cy="685800"/>
                </a:xfrm>
                <a:prstGeom prst="bentConnector3">
                  <a:avLst>
                    <a:gd name="adj1" fmla="val 50000"/>
                  </a:avLst>
                </a:prstGeom>
                <a:ln w="3810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1" name="Oval 60"/>
                <p:cNvSpPr/>
                <p:nvPr/>
              </p:nvSpPr>
              <p:spPr>
                <a:xfrm>
                  <a:off x="5257800" y="1219200"/>
                  <a:ext cx="457200" cy="457200"/>
                </a:xfrm>
                <a:prstGeom prst="ellipse">
                  <a:avLst/>
                </a:prstGeom>
                <a:noFill/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00" b="1" dirty="0" smtClean="0">
                      <a:solidFill>
                        <a:schemeClr val="tx1"/>
                      </a:solidFill>
                    </a:rPr>
                    <a:t>10</a:t>
                  </a:r>
                  <a:endParaRPr lang="en-GB" sz="1000" b="1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17" name="Straight Arrow Connector 16"/>
                <p:cNvCxnSpPr>
                  <a:stCxn id="61" idx="4"/>
                  <a:endCxn id="47" idx="0"/>
                </p:cNvCxnSpPr>
                <p:nvPr/>
              </p:nvCxnSpPr>
              <p:spPr>
                <a:xfrm>
                  <a:off x="5486400" y="1676400"/>
                  <a:ext cx="0" cy="381000"/>
                </a:xfrm>
                <a:prstGeom prst="straightConnector1">
                  <a:avLst/>
                </a:prstGeom>
                <a:ln w="3810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Arrow Connector 18"/>
                <p:cNvCxnSpPr>
                  <a:stCxn id="47" idx="4"/>
                  <a:endCxn id="46" idx="0"/>
                </p:cNvCxnSpPr>
                <p:nvPr/>
              </p:nvCxnSpPr>
              <p:spPr>
                <a:xfrm>
                  <a:off x="5486400" y="2514600"/>
                  <a:ext cx="0" cy="304800"/>
                </a:xfrm>
                <a:prstGeom prst="straightConnector1">
                  <a:avLst/>
                </a:prstGeom>
                <a:ln w="3810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Arrow Connector 20"/>
                <p:cNvCxnSpPr>
                  <a:stCxn id="52" idx="4"/>
                  <a:endCxn id="51" idx="0"/>
                </p:cNvCxnSpPr>
                <p:nvPr/>
              </p:nvCxnSpPr>
              <p:spPr>
                <a:xfrm>
                  <a:off x="1828800" y="3657600"/>
                  <a:ext cx="0" cy="990600"/>
                </a:xfrm>
                <a:prstGeom prst="straightConnector1">
                  <a:avLst/>
                </a:prstGeom>
                <a:ln w="3810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Arrow Connector 22"/>
                <p:cNvCxnSpPr>
                  <a:stCxn id="51" idx="4"/>
                  <a:endCxn id="50" idx="0"/>
                </p:cNvCxnSpPr>
                <p:nvPr/>
              </p:nvCxnSpPr>
              <p:spPr>
                <a:xfrm>
                  <a:off x="1828800" y="5105400"/>
                  <a:ext cx="0" cy="838200"/>
                </a:xfrm>
                <a:prstGeom prst="straightConnector1">
                  <a:avLst/>
                </a:prstGeom>
                <a:ln w="3810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Arrow Connector 24"/>
                <p:cNvCxnSpPr>
                  <a:stCxn id="48" idx="4"/>
                  <a:endCxn id="49" idx="0"/>
                </p:cNvCxnSpPr>
                <p:nvPr/>
              </p:nvCxnSpPr>
              <p:spPr>
                <a:xfrm>
                  <a:off x="4572000" y="5181600"/>
                  <a:ext cx="0" cy="762000"/>
                </a:xfrm>
                <a:prstGeom prst="straightConnector1">
                  <a:avLst/>
                </a:prstGeom>
                <a:ln w="3810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Arrow Connector 26"/>
                <p:cNvCxnSpPr>
                  <a:stCxn id="53" idx="4"/>
                  <a:endCxn id="54" idx="0"/>
                </p:cNvCxnSpPr>
                <p:nvPr/>
              </p:nvCxnSpPr>
              <p:spPr>
                <a:xfrm>
                  <a:off x="6400800" y="5181600"/>
                  <a:ext cx="0" cy="838200"/>
                </a:xfrm>
                <a:prstGeom prst="straightConnector1">
                  <a:avLst/>
                </a:prstGeom>
                <a:ln w="3810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Arrow Connector 28"/>
                <p:cNvCxnSpPr>
                  <a:stCxn id="50" idx="6"/>
                  <a:endCxn id="49" idx="2"/>
                </p:cNvCxnSpPr>
                <p:nvPr/>
              </p:nvCxnSpPr>
              <p:spPr>
                <a:xfrm>
                  <a:off x="2057400" y="6172200"/>
                  <a:ext cx="2286000" cy="0"/>
                </a:xfrm>
                <a:prstGeom prst="straightConnector1">
                  <a:avLst/>
                </a:prstGeom>
                <a:ln w="38100">
                  <a:prstDash val="sysDash"/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" name="Oval 29"/>
                <p:cNvSpPr/>
                <p:nvPr/>
              </p:nvSpPr>
              <p:spPr>
                <a:xfrm>
                  <a:off x="685800" y="3200400"/>
                  <a:ext cx="457200" cy="457200"/>
                </a:xfrm>
                <a:prstGeom prst="ellipse">
                  <a:avLst/>
                </a:prstGeom>
                <a:noFill/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 smtClean="0">
                      <a:solidFill>
                        <a:schemeClr val="tx1"/>
                      </a:solidFill>
                    </a:rPr>
                    <a:t>7</a:t>
                  </a:r>
                  <a:endParaRPr lang="en-GB" sz="2000" b="1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31" name="Straight Arrow Connector 30"/>
                <p:cNvCxnSpPr>
                  <a:stCxn id="30" idx="5"/>
                  <a:endCxn id="51" idx="1"/>
                </p:cNvCxnSpPr>
                <p:nvPr/>
              </p:nvCxnSpPr>
              <p:spPr>
                <a:xfrm>
                  <a:off x="1076045" y="3590645"/>
                  <a:ext cx="591110" cy="1124510"/>
                </a:xfrm>
                <a:prstGeom prst="straightConnector1">
                  <a:avLst/>
                </a:prstGeom>
                <a:ln w="3810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" name="TextBox 25"/>
                <p:cNvSpPr txBox="1"/>
                <p:nvPr/>
              </p:nvSpPr>
              <p:spPr>
                <a:xfrm>
                  <a:off x="2895600" y="2590800"/>
                  <a:ext cx="17526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Tributary flows</a:t>
                  </a:r>
                  <a:endParaRPr lang="en-GB" dirty="0"/>
                </a:p>
              </p:txBody>
            </p:sp>
            <p:cxnSp>
              <p:nvCxnSpPr>
                <p:cNvPr id="33" name="Elbow Connector 32"/>
                <p:cNvCxnSpPr>
                  <a:stCxn id="26" idx="1"/>
                  <a:endCxn id="52" idx="6"/>
                </p:cNvCxnSpPr>
                <p:nvPr/>
              </p:nvCxnSpPr>
              <p:spPr>
                <a:xfrm rot="10800000" flipV="1">
                  <a:off x="2057400" y="2775466"/>
                  <a:ext cx="838200" cy="653534"/>
                </a:xfrm>
                <a:prstGeom prst="bentConnector3">
                  <a:avLst>
                    <a:gd name="adj1" fmla="val 50000"/>
                  </a:avLst>
                </a:prstGeom>
                <a:ln w="38100">
                  <a:prstDash val="sysDash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" name="TextBox 40"/>
                <p:cNvSpPr txBox="1"/>
                <p:nvPr/>
              </p:nvSpPr>
              <p:spPr>
                <a:xfrm>
                  <a:off x="2514600" y="3810000"/>
                  <a:ext cx="1600200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i="1" dirty="0" err="1" smtClean="0"/>
                    <a:t>Distributary</a:t>
                  </a:r>
                  <a:r>
                    <a:rPr lang="en-US" i="1" dirty="0" smtClean="0"/>
                    <a:t> flows</a:t>
                  </a:r>
                  <a:endParaRPr lang="en-GB" i="1" dirty="0"/>
                </a:p>
              </p:txBody>
            </p:sp>
            <p:cxnSp>
              <p:nvCxnSpPr>
                <p:cNvPr id="44" name="Elbow Connector 43"/>
                <p:cNvCxnSpPr>
                  <a:stCxn id="52" idx="5"/>
                  <a:endCxn id="41" idx="1"/>
                </p:cNvCxnSpPr>
                <p:nvPr/>
              </p:nvCxnSpPr>
              <p:spPr>
                <a:xfrm rot="16200000" flipH="1">
                  <a:off x="1981262" y="3599827"/>
                  <a:ext cx="542521" cy="524155"/>
                </a:xfrm>
                <a:prstGeom prst="bentConnector2">
                  <a:avLst/>
                </a:prstGeom>
                <a:ln w="38100">
                  <a:solidFill>
                    <a:schemeClr val="accent3">
                      <a:lumMod val="75000"/>
                    </a:schemeClr>
                  </a:solidFill>
                  <a:prstDash val="solid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Curved Connector 61"/>
                <p:cNvCxnSpPr>
                  <a:stCxn id="51" idx="2"/>
                </p:cNvCxnSpPr>
                <p:nvPr/>
              </p:nvCxnSpPr>
              <p:spPr>
                <a:xfrm rot="10800000" flipV="1">
                  <a:off x="762000" y="4876800"/>
                  <a:ext cx="838200" cy="609600"/>
                </a:xfrm>
                <a:prstGeom prst="curvedConnector3">
                  <a:avLst>
                    <a:gd name="adj1" fmla="val 50000"/>
                  </a:avLst>
                </a:prstGeom>
                <a:ln w="38100">
                  <a:solidFill>
                    <a:schemeClr val="accent2"/>
                  </a:solidFill>
                  <a:prstDash val="solid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Curved Connector 62"/>
                <p:cNvCxnSpPr>
                  <a:stCxn id="51" idx="2"/>
                </p:cNvCxnSpPr>
                <p:nvPr/>
              </p:nvCxnSpPr>
              <p:spPr>
                <a:xfrm rot="10800000" flipV="1">
                  <a:off x="609600" y="4876800"/>
                  <a:ext cx="990600" cy="381000"/>
                </a:xfrm>
                <a:prstGeom prst="curvedConnector3">
                  <a:avLst>
                    <a:gd name="adj1" fmla="val 50000"/>
                  </a:avLst>
                </a:prstGeom>
                <a:ln w="38100">
                  <a:solidFill>
                    <a:schemeClr val="accent2"/>
                  </a:solidFill>
                  <a:prstDash val="solid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Curved Connector 65"/>
                <p:cNvCxnSpPr>
                  <a:stCxn id="51" idx="2"/>
                </p:cNvCxnSpPr>
                <p:nvPr/>
              </p:nvCxnSpPr>
              <p:spPr>
                <a:xfrm rot="10800000" flipV="1">
                  <a:off x="609600" y="4876800"/>
                  <a:ext cx="990600" cy="152400"/>
                </a:xfrm>
                <a:prstGeom prst="curvedConnector3">
                  <a:avLst>
                    <a:gd name="adj1" fmla="val 50000"/>
                  </a:avLst>
                </a:prstGeom>
                <a:ln w="38100">
                  <a:solidFill>
                    <a:schemeClr val="accent2"/>
                  </a:solidFill>
                  <a:prstDash val="solid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1" name="TextBox 70"/>
                <p:cNvSpPr txBox="1"/>
                <p:nvPr/>
              </p:nvSpPr>
              <p:spPr>
                <a:xfrm>
                  <a:off x="0" y="5638800"/>
                  <a:ext cx="1524000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i="1" dirty="0" smtClean="0"/>
                    <a:t>Consumptive use</a:t>
                  </a:r>
                  <a:endParaRPr lang="en-GB" i="1" dirty="0"/>
                </a:p>
              </p:txBody>
            </p:sp>
            <p:sp>
              <p:nvSpPr>
                <p:cNvPr id="72" name="Octagon 71"/>
                <p:cNvSpPr/>
                <p:nvPr/>
              </p:nvSpPr>
              <p:spPr>
                <a:xfrm>
                  <a:off x="1661410" y="5334000"/>
                  <a:ext cx="365760" cy="365760"/>
                </a:xfrm>
                <a:prstGeom prst="octagon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73" name="TextBox 72"/>
                <p:cNvSpPr txBox="1"/>
                <p:nvPr/>
              </p:nvSpPr>
              <p:spPr>
                <a:xfrm>
                  <a:off x="2057400" y="5334000"/>
                  <a:ext cx="230099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Non-consumptive use</a:t>
                  </a:r>
                  <a:endParaRPr lang="en-GB" dirty="0"/>
                </a:p>
              </p:txBody>
            </p:sp>
            <p:sp>
              <p:nvSpPr>
                <p:cNvPr id="74" name="TextBox 73"/>
                <p:cNvSpPr txBox="1"/>
                <p:nvPr/>
              </p:nvSpPr>
              <p:spPr>
                <a:xfrm>
                  <a:off x="2362200" y="5802868"/>
                  <a:ext cx="1828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Physical link</a:t>
                  </a:r>
                  <a:endParaRPr lang="en-GB" dirty="0"/>
                </a:p>
              </p:txBody>
            </p:sp>
            <p:sp>
              <p:nvSpPr>
                <p:cNvPr id="75" name="Octagon 74"/>
                <p:cNvSpPr/>
                <p:nvPr/>
              </p:nvSpPr>
              <p:spPr>
                <a:xfrm>
                  <a:off x="4386942" y="5334000"/>
                  <a:ext cx="365760" cy="365760"/>
                </a:xfrm>
                <a:prstGeom prst="octagon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8" name="TextBox 57"/>
                <p:cNvSpPr txBox="1"/>
                <p:nvPr/>
              </p:nvSpPr>
              <p:spPr>
                <a:xfrm>
                  <a:off x="457200" y="2438400"/>
                  <a:ext cx="1447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b="1" dirty="0" smtClean="0">
                      <a:solidFill>
                        <a:schemeClr val="accent6">
                          <a:lumMod val="75000"/>
                        </a:schemeClr>
                      </a:solidFill>
                    </a:rPr>
                    <a:t>SUB-TREE 01</a:t>
                  </a:r>
                  <a:endParaRPr lang="en-GB" b="1" dirty="0">
                    <a:solidFill>
                      <a:schemeClr val="accent6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59" name="TextBox 58"/>
                <p:cNvSpPr txBox="1"/>
                <p:nvPr/>
              </p:nvSpPr>
              <p:spPr>
                <a:xfrm>
                  <a:off x="5943600" y="990600"/>
                  <a:ext cx="1524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b="1" dirty="0" smtClean="0">
                      <a:solidFill>
                        <a:schemeClr val="accent2">
                          <a:lumMod val="75000"/>
                        </a:schemeClr>
                      </a:solidFill>
                    </a:rPr>
                    <a:t>SUB-TREE 03</a:t>
                  </a:r>
                  <a:endParaRPr lang="en-GB" b="1" dirty="0">
                    <a:solidFill>
                      <a:schemeClr val="accent2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81" name="Freeform 80"/>
                <p:cNvSpPr/>
                <p:nvPr/>
              </p:nvSpPr>
              <p:spPr>
                <a:xfrm>
                  <a:off x="344774" y="2675744"/>
                  <a:ext cx="4779364" cy="4004872"/>
                </a:xfrm>
                <a:custGeom>
                  <a:avLst/>
                  <a:gdLst>
                    <a:gd name="connsiteX0" fmla="*/ 944380 w 4779364"/>
                    <a:gd name="connsiteY0" fmla="*/ 307299 h 4004872"/>
                    <a:gd name="connsiteX1" fmla="*/ 419724 w 4779364"/>
                    <a:gd name="connsiteY1" fmla="*/ 232348 h 4004872"/>
                    <a:gd name="connsiteX2" fmla="*/ 134911 w 4779364"/>
                    <a:gd name="connsiteY2" fmla="*/ 577122 h 4004872"/>
                    <a:gd name="connsiteX3" fmla="*/ 299803 w 4779364"/>
                    <a:gd name="connsiteY3" fmla="*/ 1251679 h 4004872"/>
                    <a:gd name="connsiteX4" fmla="*/ 359764 w 4779364"/>
                    <a:gd name="connsiteY4" fmla="*/ 1866276 h 4004872"/>
                    <a:gd name="connsiteX5" fmla="*/ 89941 w 4779364"/>
                    <a:gd name="connsiteY5" fmla="*/ 2300990 h 4004872"/>
                    <a:gd name="connsiteX6" fmla="*/ 104931 w 4779364"/>
                    <a:gd name="connsiteY6" fmla="*/ 2795666 h 4004872"/>
                    <a:gd name="connsiteX7" fmla="*/ 719528 w 4779364"/>
                    <a:gd name="connsiteY7" fmla="*/ 2915587 h 4004872"/>
                    <a:gd name="connsiteX8" fmla="*/ 1019331 w 4779364"/>
                    <a:gd name="connsiteY8" fmla="*/ 2660754 h 4004872"/>
                    <a:gd name="connsiteX9" fmla="*/ 1184223 w 4779364"/>
                    <a:gd name="connsiteY9" fmla="*/ 2990538 h 4004872"/>
                    <a:gd name="connsiteX10" fmla="*/ 1094282 w 4779364"/>
                    <a:gd name="connsiteY10" fmla="*/ 3470223 h 4004872"/>
                    <a:gd name="connsiteX11" fmla="*/ 1304144 w 4779364"/>
                    <a:gd name="connsiteY11" fmla="*/ 3934918 h 4004872"/>
                    <a:gd name="connsiteX12" fmla="*/ 1678898 w 4779364"/>
                    <a:gd name="connsiteY12" fmla="*/ 3889948 h 4004872"/>
                    <a:gd name="connsiteX13" fmla="*/ 2023672 w 4779364"/>
                    <a:gd name="connsiteY13" fmla="*/ 3755036 h 4004872"/>
                    <a:gd name="connsiteX14" fmla="*/ 2773180 w 4779364"/>
                    <a:gd name="connsiteY14" fmla="*/ 3710066 h 4004872"/>
                    <a:gd name="connsiteX15" fmla="*/ 3552669 w 4779364"/>
                    <a:gd name="connsiteY15" fmla="*/ 3844977 h 4004872"/>
                    <a:gd name="connsiteX16" fmla="*/ 4362137 w 4779364"/>
                    <a:gd name="connsiteY16" fmla="*/ 3934918 h 4004872"/>
                    <a:gd name="connsiteX17" fmla="*/ 4751882 w 4779364"/>
                    <a:gd name="connsiteY17" fmla="*/ 3575154 h 4004872"/>
                    <a:gd name="connsiteX18" fmla="*/ 4527029 w 4779364"/>
                    <a:gd name="connsiteY18" fmla="*/ 3095469 h 4004872"/>
                    <a:gd name="connsiteX19" fmla="*/ 4586990 w 4779364"/>
                    <a:gd name="connsiteY19" fmla="*/ 2705725 h 4004872"/>
                    <a:gd name="connsiteX20" fmla="*/ 4766872 w 4779364"/>
                    <a:gd name="connsiteY20" fmla="*/ 2226040 h 4004872"/>
                    <a:gd name="connsiteX21" fmla="*/ 4527029 w 4779364"/>
                    <a:gd name="connsiteY21" fmla="*/ 1761345 h 4004872"/>
                    <a:gd name="connsiteX22" fmla="*/ 4152275 w 4779364"/>
                    <a:gd name="connsiteY22" fmla="*/ 1416571 h 4004872"/>
                    <a:gd name="connsiteX23" fmla="*/ 3702570 w 4779364"/>
                    <a:gd name="connsiteY23" fmla="*/ 1881266 h 4004872"/>
                    <a:gd name="connsiteX24" fmla="*/ 3837482 w 4779364"/>
                    <a:gd name="connsiteY24" fmla="*/ 2435902 h 4004872"/>
                    <a:gd name="connsiteX25" fmla="*/ 4002374 w 4779364"/>
                    <a:gd name="connsiteY25" fmla="*/ 2780676 h 4004872"/>
                    <a:gd name="connsiteX26" fmla="*/ 3927423 w 4779364"/>
                    <a:gd name="connsiteY26" fmla="*/ 3125449 h 4004872"/>
                    <a:gd name="connsiteX27" fmla="*/ 3477718 w 4779364"/>
                    <a:gd name="connsiteY27" fmla="*/ 3080479 h 4004872"/>
                    <a:gd name="connsiteX28" fmla="*/ 2743200 w 4779364"/>
                    <a:gd name="connsiteY28" fmla="*/ 3065489 h 4004872"/>
                    <a:gd name="connsiteX29" fmla="*/ 2158583 w 4779364"/>
                    <a:gd name="connsiteY29" fmla="*/ 3200400 h 4004872"/>
                    <a:gd name="connsiteX30" fmla="*/ 1633928 w 4779364"/>
                    <a:gd name="connsiteY30" fmla="*/ 3230381 h 4004872"/>
                    <a:gd name="connsiteX31" fmla="*/ 1783829 w 4779364"/>
                    <a:gd name="connsiteY31" fmla="*/ 2930577 h 4004872"/>
                    <a:gd name="connsiteX32" fmla="*/ 1753849 w 4779364"/>
                    <a:gd name="connsiteY32" fmla="*/ 2510853 h 4004872"/>
                    <a:gd name="connsiteX33" fmla="*/ 1933731 w 4779364"/>
                    <a:gd name="connsiteY33" fmla="*/ 2061148 h 4004872"/>
                    <a:gd name="connsiteX34" fmla="*/ 1753849 w 4779364"/>
                    <a:gd name="connsiteY34" fmla="*/ 1566472 h 4004872"/>
                    <a:gd name="connsiteX35" fmla="*/ 1723869 w 4779364"/>
                    <a:gd name="connsiteY35" fmla="*/ 1086787 h 4004872"/>
                    <a:gd name="connsiteX36" fmla="*/ 2008682 w 4779364"/>
                    <a:gd name="connsiteY36" fmla="*/ 921895 h 4004872"/>
                    <a:gd name="connsiteX37" fmla="*/ 2278505 w 4779364"/>
                    <a:gd name="connsiteY37" fmla="*/ 652072 h 4004872"/>
                    <a:gd name="connsiteX38" fmla="*/ 2203554 w 4779364"/>
                    <a:gd name="connsiteY38" fmla="*/ 82446 h 4004872"/>
                    <a:gd name="connsiteX39" fmla="*/ 1633928 w 4779364"/>
                    <a:gd name="connsiteY39" fmla="*/ 157397 h 4004872"/>
                    <a:gd name="connsiteX40" fmla="*/ 1244183 w 4779364"/>
                    <a:gd name="connsiteY40" fmla="*/ 397240 h 4004872"/>
                    <a:gd name="connsiteX41" fmla="*/ 944380 w 4779364"/>
                    <a:gd name="connsiteY41" fmla="*/ 307299 h 400487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</a:cxnLst>
                  <a:rect l="l" t="t" r="r" b="b"/>
                  <a:pathLst>
                    <a:path w="4779364" h="4004872">
                      <a:moveTo>
                        <a:pt x="944380" y="307299"/>
                      </a:moveTo>
                      <a:cubicBezTo>
                        <a:pt x="806970" y="279817"/>
                        <a:pt x="554635" y="187378"/>
                        <a:pt x="419724" y="232348"/>
                      </a:cubicBezTo>
                      <a:cubicBezTo>
                        <a:pt x="284813" y="277318"/>
                        <a:pt x="154898" y="407234"/>
                        <a:pt x="134911" y="577122"/>
                      </a:cubicBezTo>
                      <a:cubicBezTo>
                        <a:pt x="114924" y="747010"/>
                        <a:pt x="262328" y="1036820"/>
                        <a:pt x="299803" y="1251679"/>
                      </a:cubicBezTo>
                      <a:cubicBezTo>
                        <a:pt x="337278" y="1466538"/>
                        <a:pt x="394741" y="1691391"/>
                        <a:pt x="359764" y="1866276"/>
                      </a:cubicBezTo>
                      <a:cubicBezTo>
                        <a:pt x="324787" y="2041161"/>
                        <a:pt x="132413" y="2146092"/>
                        <a:pt x="89941" y="2300990"/>
                      </a:cubicBezTo>
                      <a:cubicBezTo>
                        <a:pt x="47469" y="2455888"/>
                        <a:pt x="0" y="2693233"/>
                        <a:pt x="104931" y="2795666"/>
                      </a:cubicBezTo>
                      <a:cubicBezTo>
                        <a:pt x="209862" y="2898099"/>
                        <a:pt x="567128" y="2938072"/>
                        <a:pt x="719528" y="2915587"/>
                      </a:cubicBezTo>
                      <a:cubicBezTo>
                        <a:pt x="871928" y="2893102"/>
                        <a:pt x="941882" y="2648262"/>
                        <a:pt x="1019331" y="2660754"/>
                      </a:cubicBezTo>
                      <a:cubicBezTo>
                        <a:pt x="1096780" y="2673246"/>
                        <a:pt x="1171731" y="2855627"/>
                        <a:pt x="1184223" y="2990538"/>
                      </a:cubicBezTo>
                      <a:cubicBezTo>
                        <a:pt x="1196715" y="3125449"/>
                        <a:pt x="1074295" y="3312826"/>
                        <a:pt x="1094282" y="3470223"/>
                      </a:cubicBezTo>
                      <a:cubicBezTo>
                        <a:pt x="1114269" y="3627620"/>
                        <a:pt x="1206708" y="3864964"/>
                        <a:pt x="1304144" y="3934918"/>
                      </a:cubicBezTo>
                      <a:cubicBezTo>
                        <a:pt x="1401580" y="4004872"/>
                        <a:pt x="1558977" y="3919928"/>
                        <a:pt x="1678898" y="3889948"/>
                      </a:cubicBezTo>
                      <a:cubicBezTo>
                        <a:pt x="1798819" y="3859968"/>
                        <a:pt x="1841292" y="3785016"/>
                        <a:pt x="2023672" y="3755036"/>
                      </a:cubicBezTo>
                      <a:cubicBezTo>
                        <a:pt x="2206052" y="3725056"/>
                        <a:pt x="2518347" y="3695076"/>
                        <a:pt x="2773180" y="3710066"/>
                      </a:cubicBezTo>
                      <a:cubicBezTo>
                        <a:pt x="3028013" y="3725056"/>
                        <a:pt x="3287843" y="3807502"/>
                        <a:pt x="3552669" y="3844977"/>
                      </a:cubicBezTo>
                      <a:cubicBezTo>
                        <a:pt x="3817495" y="3882452"/>
                        <a:pt x="4162268" y="3979888"/>
                        <a:pt x="4362137" y="3934918"/>
                      </a:cubicBezTo>
                      <a:cubicBezTo>
                        <a:pt x="4562006" y="3889948"/>
                        <a:pt x="4724400" y="3715062"/>
                        <a:pt x="4751882" y="3575154"/>
                      </a:cubicBezTo>
                      <a:cubicBezTo>
                        <a:pt x="4779364" y="3435246"/>
                        <a:pt x="4554511" y="3240374"/>
                        <a:pt x="4527029" y="3095469"/>
                      </a:cubicBezTo>
                      <a:cubicBezTo>
                        <a:pt x="4499547" y="2950564"/>
                        <a:pt x="4547016" y="2850630"/>
                        <a:pt x="4586990" y="2705725"/>
                      </a:cubicBezTo>
                      <a:cubicBezTo>
                        <a:pt x="4626964" y="2560820"/>
                        <a:pt x="4776865" y="2383437"/>
                        <a:pt x="4766872" y="2226040"/>
                      </a:cubicBezTo>
                      <a:cubicBezTo>
                        <a:pt x="4756879" y="2068643"/>
                        <a:pt x="4629462" y="1896256"/>
                        <a:pt x="4527029" y="1761345"/>
                      </a:cubicBezTo>
                      <a:cubicBezTo>
                        <a:pt x="4424596" y="1626434"/>
                        <a:pt x="4289685" y="1396584"/>
                        <a:pt x="4152275" y="1416571"/>
                      </a:cubicBezTo>
                      <a:cubicBezTo>
                        <a:pt x="4014865" y="1436558"/>
                        <a:pt x="3755035" y="1711378"/>
                        <a:pt x="3702570" y="1881266"/>
                      </a:cubicBezTo>
                      <a:cubicBezTo>
                        <a:pt x="3650105" y="2051154"/>
                        <a:pt x="3787515" y="2286000"/>
                        <a:pt x="3837482" y="2435902"/>
                      </a:cubicBezTo>
                      <a:cubicBezTo>
                        <a:pt x="3887449" y="2585804"/>
                        <a:pt x="3987384" y="2665752"/>
                        <a:pt x="4002374" y="2780676"/>
                      </a:cubicBezTo>
                      <a:cubicBezTo>
                        <a:pt x="4017364" y="2895600"/>
                        <a:pt x="4014866" y="3075482"/>
                        <a:pt x="3927423" y="3125449"/>
                      </a:cubicBezTo>
                      <a:cubicBezTo>
                        <a:pt x="3839980" y="3175416"/>
                        <a:pt x="3675089" y="3090472"/>
                        <a:pt x="3477718" y="3080479"/>
                      </a:cubicBezTo>
                      <a:cubicBezTo>
                        <a:pt x="3280348" y="3070486"/>
                        <a:pt x="2963056" y="3045502"/>
                        <a:pt x="2743200" y="3065489"/>
                      </a:cubicBezTo>
                      <a:cubicBezTo>
                        <a:pt x="2523344" y="3085476"/>
                        <a:pt x="2343462" y="3172918"/>
                        <a:pt x="2158583" y="3200400"/>
                      </a:cubicBezTo>
                      <a:cubicBezTo>
                        <a:pt x="1973704" y="3227882"/>
                        <a:pt x="1696387" y="3275351"/>
                        <a:pt x="1633928" y="3230381"/>
                      </a:cubicBezTo>
                      <a:cubicBezTo>
                        <a:pt x="1571469" y="3185411"/>
                        <a:pt x="1763842" y="3050498"/>
                        <a:pt x="1783829" y="2930577"/>
                      </a:cubicBezTo>
                      <a:cubicBezTo>
                        <a:pt x="1803816" y="2810656"/>
                        <a:pt x="1728865" y="2655758"/>
                        <a:pt x="1753849" y="2510853"/>
                      </a:cubicBezTo>
                      <a:cubicBezTo>
                        <a:pt x="1778833" y="2365948"/>
                        <a:pt x="1933731" y="2218545"/>
                        <a:pt x="1933731" y="2061148"/>
                      </a:cubicBezTo>
                      <a:cubicBezTo>
                        <a:pt x="1933731" y="1903751"/>
                        <a:pt x="1788826" y="1728866"/>
                        <a:pt x="1753849" y="1566472"/>
                      </a:cubicBezTo>
                      <a:cubicBezTo>
                        <a:pt x="1718872" y="1404079"/>
                        <a:pt x="1681397" y="1194216"/>
                        <a:pt x="1723869" y="1086787"/>
                      </a:cubicBezTo>
                      <a:cubicBezTo>
                        <a:pt x="1766341" y="979358"/>
                        <a:pt x="1916243" y="994347"/>
                        <a:pt x="2008682" y="921895"/>
                      </a:cubicBezTo>
                      <a:cubicBezTo>
                        <a:pt x="2101121" y="849443"/>
                        <a:pt x="2246026" y="791980"/>
                        <a:pt x="2278505" y="652072"/>
                      </a:cubicBezTo>
                      <a:cubicBezTo>
                        <a:pt x="2310984" y="512164"/>
                        <a:pt x="2310983" y="164892"/>
                        <a:pt x="2203554" y="82446"/>
                      </a:cubicBezTo>
                      <a:cubicBezTo>
                        <a:pt x="2096125" y="0"/>
                        <a:pt x="1793823" y="104931"/>
                        <a:pt x="1633928" y="157397"/>
                      </a:cubicBezTo>
                      <a:cubicBezTo>
                        <a:pt x="1474033" y="209863"/>
                        <a:pt x="1359108" y="367260"/>
                        <a:pt x="1244183" y="397240"/>
                      </a:cubicBezTo>
                      <a:cubicBezTo>
                        <a:pt x="1129258" y="427220"/>
                        <a:pt x="1081790" y="334781"/>
                        <a:pt x="944380" y="307299"/>
                      </a:cubicBezTo>
                      <a:close/>
                    </a:path>
                  </a:pathLst>
                </a:custGeom>
                <a:noFill/>
                <a:ln>
                  <a:solidFill>
                    <a:schemeClr val="accent6">
                      <a:lumMod val="75000"/>
                    </a:schemeClr>
                  </a:solidFill>
                  <a:prstDash val="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4" name="TextBox 83"/>
                <p:cNvSpPr txBox="1"/>
                <p:nvPr/>
              </p:nvSpPr>
              <p:spPr>
                <a:xfrm>
                  <a:off x="6858000" y="4114800"/>
                  <a:ext cx="1524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b="1" dirty="0" smtClean="0">
                      <a:solidFill>
                        <a:schemeClr val="accent4">
                          <a:lumMod val="75000"/>
                        </a:schemeClr>
                      </a:solidFill>
                    </a:rPr>
                    <a:t>SUB-TREE 02</a:t>
                  </a:r>
                  <a:endParaRPr lang="en-GB" b="1" dirty="0">
                    <a:solidFill>
                      <a:schemeClr val="accent4">
                        <a:lumMod val="75000"/>
                      </a:schemeClr>
                    </a:solidFill>
                  </a:endParaRPr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5867400" y="2971800"/>
                  <a:ext cx="1524000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b="1" dirty="0" smtClean="0">
                      <a:solidFill>
                        <a:schemeClr val="accent1">
                          <a:lumMod val="75000"/>
                        </a:schemeClr>
                      </a:solidFill>
                    </a:rPr>
                    <a:t>LONG TERM RESERVOIR</a:t>
                  </a:r>
                  <a:endParaRPr lang="en-GB" b="1" dirty="0"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p:grpSp>
        </p:grpSp>
      </p:grpSp>
      <p:sp>
        <p:nvSpPr>
          <p:cNvPr id="55" name="Slide Number Placeholder 5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7C0E-4049-4375-833C-410A36108B96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6553200" cy="792162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Key Observations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6705600" cy="586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Work inwards from the tips of the branches  </a:t>
            </a:r>
          </a:p>
          <a:p>
            <a:pPr>
              <a:buNone/>
            </a:pPr>
            <a:r>
              <a:rPr lang="en-US" sz="2400" dirty="0" smtClean="0"/>
              <a:t>back to the reservoir (node 0), irrespective of flow </a:t>
            </a:r>
          </a:p>
          <a:p>
            <a:pPr>
              <a:buNone/>
            </a:pPr>
            <a:r>
              <a:rPr lang="en-US" sz="2400" dirty="0" smtClean="0"/>
              <a:t>direction, so:</a:t>
            </a:r>
          </a:p>
          <a:p>
            <a:pPr lvl="1">
              <a:buSzPct val="50000"/>
              <a:buFont typeface="Wingdings" pitchFamily="2" charset="2"/>
              <a:buChar char="q"/>
            </a:pPr>
            <a:r>
              <a:rPr lang="en-US" sz="2400" dirty="0" smtClean="0"/>
              <a:t>Downstream flow is </a:t>
            </a:r>
            <a:r>
              <a:rPr lang="en-US" sz="2400" b="1" i="1" dirty="0" smtClean="0"/>
              <a:t>negative</a:t>
            </a:r>
            <a:r>
              <a:rPr lang="en-US" sz="2400" i="1" dirty="0" smtClean="0"/>
              <a:t> sign</a:t>
            </a:r>
            <a:r>
              <a:rPr lang="en-US" sz="2400" dirty="0" smtClean="0"/>
              <a:t> if it is</a:t>
            </a:r>
            <a:r>
              <a:rPr lang="en-US" sz="2400" b="1" dirty="0" smtClean="0"/>
              <a:t> towards </a:t>
            </a:r>
            <a:r>
              <a:rPr lang="en-US" sz="2400" dirty="0" smtClean="0"/>
              <a:t>reservoir </a:t>
            </a:r>
            <a:r>
              <a:rPr lang="en-US" sz="2400" u="sng" dirty="0" smtClean="0"/>
              <a:t>in tree.</a:t>
            </a:r>
          </a:p>
          <a:p>
            <a:pPr lvl="1">
              <a:buSzPct val="50000"/>
              <a:buFont typeface="Wingdings" pitchFamily="2" charset="2"/>
              <a:buChar char="q"/>
            </a:pPr>
            <a:r>
              <a:rPr lang="en-US" sz="2400" dirty="0" smtClean="0"/>
              <a:t>Some links allow bi-directional flow. </a:t>
            </a:r>
          </a:p>
          <a:p>
            <a:pPr>
              <a:buNone/>
            </a:pPr>
            <a:r>
              <a:rPr lang="en-US" sz="2400" dirty="0" smtClean="0"/>
              <a:t>Represent consumptive uses &amp; (</a:t>
            </a:r>
            <a:r>
              <a:rPr lang="en-US" sz="2400" dirty="0" err="1" smtClean="0"/>
              <a:t>dis</a:t>
            </a:r>
            <a:r>
              <a:rPr lang="en-US" sz="2400" dirty="0" smtClean="0"/>
              <a:t>)tributary </a:t>
            </a:r>
          </a:p>
          <a:p>
            <a:pPr>
              <a:buNone/>
            </a:pPr>
            <a:r>
              <a:rPr lang="en-US" sz="2400" dirty="0" smtClean="0"/>
              <a:t>flows as </a:t>
            </a:r>
            <a:r>
              <a:rPr lang="en-US" sz="2400" b="1" dirty="0" smtClean="0"/>
              <a:t>net demands</a:t>
            </a:r>
            <a:r>
              <a:rPr lang="en-US" sz="2400" dirty="0" smtClean="0"/>
              <a:t> (DCW)</a:t>
            </a:r>
          </a:p>
          <a:p>
            <a:pPr>
              <a:buNone/>
            </a:pPr>
            <a:r>
              <a:rPr lang="en-US" sz="2400" dirty="0" smtClean="0"/>
              <a:t>Quantities:</a:t>
            </a:r>
          </a:p>
          <a:p>
            <a:pPr marL="739775" indent="-274638">
              <a:buSzPct val="50000"/>
              <a:buFont typeface="Wingdings" pitchFamily="2" charset="2"/>
              <a:buChar char="q"/>
            </a:pPr>
            <a:r>
              <a:rPr lang="en-US" sz="2400" dirty="0" smtClean="0"/>
              <a:t>positive for ‘demand’. </a:t>
            </a:r>
          </a:p>
          <a:p>
            <a:pPr marL="739775" indent="-274638">
              <a:buSzPct val="50000"/>
              <a:buFont typeface="Wingdings" pitchFamily="2" charset="2"/>
              <a:buChar char="q"/>
            </a:pPr>
            <a:r>
              <a:rPr lang="en-US" sz="2400" dirty="0" smtClean="0"/>
              <a:t>negative for ‘supply’.</a:t>
            </a:r>
          </a:p>
          <a:p>
            <a:pPr>
              <a:buNone/>
            </a:pPr>
            <a:r>
              <a:rPr lang="en-US" sz="2400" dirty="0" smtClean="0"/>
              <a:t>Prices:  </a:t>
            </a:r>
          </a:p>
          <a:p>
            <a:pPr marL="739775" indent="-274638">
              <a:buSzPct val="50000"/>
              <a:buFont typeface="Wingdings" pitchFamily="2" charset="2"/>
              <a:buChar char="q"/>
            </a:pPr>
            <a:r>
              <a:rPr lang="en-US" sz="2400" dirty="0" smtClean="0"/>
              <a:t>sign remains unchanged.</a:t>
            </a:r>
          </a:p>
          <a:p>
            <a:pPr>
              <a:buNone/>
            </a:pPr>
            <a:endParaRPr lang="en-US" sz="2400" dirty="0" smtClean="0"/>
          </a:p>
        </p:txBody>
      </p:sp>
      <p:sp>
        <p:nvSpPr>
          <p:cNvPr id="21" name="Rectangle 20"/>
          <p:cNvSpPr/>
          <p:nvPr/>
        </p:nvSpPr>
        <p:spPr>
          <a:xfrm flipV="1">
            <a:off x="0" y="838200"/>
            <a:ext cx="9144000" cy="76200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6477000" y="6019800"/>
            <a:ext cx="0" cy="4572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8305800" y="6019800"/>
            <a:ext cx="0" cy="4572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8315325" y="1329285"/>
            <a:ext cx="0" cy="6096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oup 55"/>
          <p:cNvGrpSpPr/>
          <p:nvPr/>
        </p:nvGrpSpPr>
        <p:grpSpPr>
          <a:xfrm>
            <a:off x="5638800" y="990600"/>
            <a:ext cx="3505200" cy="5867400"/>
            <a:chOff x="5638800" y="990600"/>
            <a:chExt cx="3505200" cy="5867400"/>
          </a:xfrm>
        </p:grpSpPr>
        <p:sp>
          <p:nvSpPr>
            <p:cNvPr id="43" name="TextBox 42"/>
            <p:cNvSpPr txBox="1"/>
            <p:nvPr/>
          </p:nvSpPr>
          <p:spPr>
            <a:xfrm>
              <a:off x="7162800" y="1524000"/>
              <a:ext cx="10300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Flow &lt; 0</a:t>
              </a:r>
              <a:endParaRPr lang="en-GB" b="1" dirty="0"/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5638800" y="1905000"/>
              <a:ext cx="3505200" cy="4953000"/>
              <a:chOff x="5638800" y="1905000"/>
              <a:chExt cx="3505200" cy="4953000"/>
            </a:xfrm>
          </p:grpSpPr>
          <p:grpSp>
            <p:nvGrpSpPr>
              <p:cNvPr id="36" name="Group 35"/>
              <p:cNvGrpSpPr/>
              <p:nvPr/>
            </p:nvGrpSpPr>
            <p:grpSpPr>
              <a:xfrm>
                <a:off x="5638800" y="1905000"/>
                <a:ext cx="3505200" cy="4407932"/>
                <a:chOff x="5638800" y="1981200"/>
                <a:chExt cx="3505200" cy="4407932"/>
              </a:xfrm>
            </p:grpSpPr>
            <p:grpSp>
              <p:nvGrpSpPr>
                <p:cNvPr id="31" name="Group 30"/>
                <p:cNvGrpSpPr/>
                <p:nvPr/>
              </p:nvGrpSpPr>
              <p:grpSpPr>
                <a:xfrm>
                  <a:off x="5638800" y="1981200"/>
                  <a:ext cx="3505200" cy="4038600"/>
                  <a:chOff x="5295155" y="1981200"/>
                  <a:chExt cx="3848848" cy="4038600"/>
                </a:xfrm>
              </p:grpSpPr>
              <p:sp>
                <p:nvSpPr>
                  <p:cNvPr id="5" name="Isosceles Triangle 4"/>
                  <p:cNvSpPr/>
                  <p:nvPr/>
                </p:nvSpPr>
                <p:spPr>
                  <a:xfrm>
                    <a:off x="7772400" y="1981200"/>
                    <a:ext cx="914400" cy="914400"/>
                  </a:xfrm>
                  <a:prstGeom prst="triangle">
                    <a:avLst/>
                  </a:prstGeom>
                  <a:noFill/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b="1" dirty="0" smtClean="0">
                        <a:solidFill>
                          <a:schemeClr val="tx1"/>
                        </a:solidFill>
                      </a:rPr>
                      <a:t>0</a:t>
                    </a:r>
                    <a:endParaRPr lang="en-GB" sz="2000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" name="Oval 5"/>
                  <p:cNvSpPr/>
                  <p:nvPr/>
                </p:nvSpPr>
                <p:spPr>
                  <a:xfrm>
                    <a:off x="8001000" y="4267200"/>
                    <a:ext cx="457200" cy="457200"/>
                  </a:xfrm>
                  <a:prstGeom prst="ellipse">
                    <a:avLst/>
                  </a:prstGeom>
                  <a:noFill/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b="1" dirty="0" smtClean="0">
                        <a:solidFill>
                          <a:schemeClr val="tx1"/>
                        </a:solidFill>
                      </a:rPr>
                      <a:t>1</a:t>
                    </a:r>
                    <a:endParaRPr lang="en-GB" sz="2000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" name="Oval 6"/>
                  <p:cNvSpPr/>
                  <p:nvPr/>
                </p:nvSpPr>
                <p:spPr>
                  <a:xfrm>
                    <a:off x="8001000" y="5562600"/>
                    <a:ext cx="457200" cy="457200"/>
                  </a:xfrm>
                  <a:prstGeom prst="ellipse">
                    <a:avLst/>
                  </a:prstGeom>
                  <a:noFill/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b="1" dirty="0" smtClean="0">
                        <a:solidFill>
                          <a:schemeClr val="tx1"/>
                        </a:solidFill>
                      </a:rPr>
                      <a:t>4</a:t>
                    </a:r>
                    <a:endParaRPr lang="en-GB" sz="2000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" name="Oval 7"/>
                  <p:cNvSpPr/>
                  <p:nvPr/>
                </p:nvSpPr>
                <p:spPr>
                  <a:xfrm>
                    <a:off x="5943600" y="5562600"/>
                    <a:ext cx="457200" cy="457200"/>
                  </a:xfrm>
                  <a:prstGeom prst="ellipse">
                    <a:avLst/>
                  </a:prstGeom>
                  <a:noFill/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b="1" dirty="0" smtClean="0">
                        <a:solidFill>
                          <a:schemeClr val="tx1"/>
                        </a:solidFill>
                      </a:rPr>
                      <a:t>5</a:t>
                    </a:r>
                    <a:endParaRPr lang="en-GB" sz="2000" b="1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10" name="Oval 9"/>
                  <p:cNvSpPr/>
                  <p:nvPr/>
                </p:nvSpPr>
                <p:spPr>
                  <a:xfrm>
                    <a:off x="5943600" y="3429000"/>
                    <a:ext cx="457199" cy="457200"/>
                  </a:xfrm>
                  <a:prstGeom prst="ellipse">
                    <a:avLst/>
                  </a:prstGeom>
                  <a:noFill/>
                  <a:ln>
                    <a:solidFill>
                      <a:schemeClr val="accent1">
                        <a:lumMod val="7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000" b="1" dirty="0" smtClean="0">
                        <a:solidFill>
                          <a:schemeClr val="tx1"/>
                        </a:solidFill>
                      </a:rPr>
                      <a:t>6</a:t>
                    </a:r>
                    <a:endParaRPr lang="en-GB" sz="2000" b="1" dirty="0">
                      <a:solidFill>
                        <a:schemeClr val="tx1"/>
                      </a:solidFill>
                    </a:endParaRPr>
                  </a:p>
                </p:txBody>
              </p:sp>
              <p:cxnSp>
                <p:nvCxnSpPr>
                  <p:cNvPr id="12" name="Straight Arrow Connector 11"/>
                  <p:cNvCxnSpPr>
                    <a:stCxn id="6" idx="4"/>
                    <a:endCxn id="7" idx="0"/>
                  </p:cNvCxnSpPr>
                  <p:nvPr/>
                </p:nvCxnSpPr>
                <p:spPr>
                  <a:xfrm>
                    <a:off x="8229600" y="4724400"/>
                    <a:ext cx="0" cy="838200"/>
                  </a:xfrm>
                  <a:prstGeom prst="straightConnector1">
                    <a:avLst/>
                  </a:prstGeom>
                  <a:ln w="38100"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" name="Straight Arrow Connector 12"/>
                  <p:cNvCxnSpPr>
                    <a:stCxn id="8" idx="6"/>
                    <a:endCxn id="7" idx="2"/>
                  </p:cNvCxnSpPr>
                  <p:nvPr/>
                </p:nvCxnSpPr>
                <p:spPr>
                  <a:xfrm>
                    <a:off x="6400800" y="5791200"/>
                    <a:ext cx="1600200" cy="0"/>
                  </a:xfrm>
                  <a:prstGeom prst="straightConnector1">
                    <a:avLst/>
                  </a:prstGeom>
                  <a:ln w="38100">
                    <a:prstDash val="sysDash"/>
                    <a:headEnd type="triangle"/>
                    <a:tailEnd type="diamon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Straight Arrow Connector 21"/>
                  <p:cNvCxnSpPr>
                    <a:stCxn id="10" idx="4"/>
                    <a:endCxn id="8" idx="0"/>
                  </p:cNvCxnSpPr>
                  <p:nvPr/>
                </p:nvCxnSpPr>
                <p:spPr>
                  <a:xfrm>
                    <a:off x="6172200" y="3886200"/>
                    <a:ext cx="0" cy="1676400"/>
                  </a:xfrm>
                  <a:prstGeom prst="straightConnector1">
                    <a:avLst/>
                  </a:prstGeom>
                  <a:ln w="38100"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Straight Arrow Connector 24"/>
                  <p:cNvCxnSpPr>
                    <a:stCxn id="5" idx="3"/>
                    <a:endCxn id="6" idx="0"/>
                  </p:cNvCxnSpPr>
                  <p:nvPr/>
                </p:nvCxnSpPr>
                <p:spPr>
                  <a:xfrm>
                    <a:off x="8229600" y="2895600"/>
                    <a:ext cx="0" cy="1371600"/>
                  </a:xfrm>
                  <a:prstGeom prst="straightConnector1">
                    <a:avLst/>
                  </a:prstGeom>
                  <a:ln w="38100"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8" name="TextBox 17"/>
                  <p:cNvSpPr txBox="1"/>
                  <p:nvPr/>
                </p:nvSpPr>
                <p:spPr>
                  <a:xfrm>
                    <a:off x="6088532" y="4050268"/>
                    <a:ext cx="1131047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b="1" dirty="0" smtClean="0"/>
                      <a:t>Flow &lt; 0</a:t>
                    </a:r>
                    <a:endParaRPr lang="en-GB" b="1" dirty="0"/>
                  </a:p>
                </p:txBody>
              </p:sp>
              <p:sp>
                <p:nvSpPr>
                  <p:cNvPr id="19" name="TextBox 18"/>
                  <p:cNvSpPr txBox="1"/>
                  <p:nvPr/>
                </p:nvSpPr>
                <p:spPr>
                  <a:xfrm>
                    <a:off x="7135906" y="4876800"/>
                    <a:ext cx="1087718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b="1" dirty="0" smtClean="0"/>
                      <a:t>Flow &gt; 0</a:t>
                    </a:r>
                    <a:endParaRPr lang="en-GB" b="1" dirty="0"/>
                  </a:p>
                </p:txBody>
              </p:sp>
              <p:sp>
                <p:nvSpPr>
                  <p:cNvPr id="14" name="Octagon 13"/>
                  <p:cNvSpPr/>
                  <p:nvPr/>
                </p:nvSpPr>
                <p:spPr>
                  <a:xfrm>
                    <a:off x="5989046" y="4511040"/>
                    <a:ext cx="365760" cy="365760"/>
                  </a:xfrm>
                  <a:prstGeom prst="octagon">
                    <a:avLst/>
                  </a:prstGeom>
                  <a:solidFill>
                    <a:schemeClr val="accent1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6" name="Octagon 15"/>
                  <p:cNvSpPr/>
                  <p:nvPr/>
                </p:nvSpPr>
                <p:spPr>
                  <a:xfrm>
                    <a:off x="8045970" y="3368040"/>
                    <a:ext cx="365760" cy="365760"/>
                  </a:xfrm>
                  <a:prstGeom prst="octagon">
                    <a:avLst/>
                  </a:prstGeom>
                  <a:solidFill>
                    <a:schemeClr val="accent1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3" name="Down Arrow 22"/>
                  <p:cNvSpPr/>
                  <p:nvPr/>
                </p:nvSpPr>
                <p:spPr>
                  <a:xfrm>
                    <a:off x="5680038" y="4008120"/>
                    <a:ext cx="251013" cy="1554480"/>
                  </a:xfrm>
                  <a:prstGeom prst="downArrow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4" name="TextBox 23"/>
                  <p:cNvSpPr txBox="1"/>
                  <p:nvPr/>
                </p:nvSpPr>
                <p:spPr>
                  <a:xfrm>
                    <a:off x="5295155" y="5638800"/>
                    <a:ext cx="762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b="1" dirty="0" smtClean="0"/>
                      <a:t>DCW</a:t>
                    </a:r>
                    <a:endParaRPr lang="en-GB" b="1" dirty="0"/>
                  </a:p>
                </p:txBody>
              </p:sp>
              <p:sp>
                <p:nvSpPr>
                  <p:cNvPr id="26" name="Up Arrow 25"/>
                  <p:cNvSpPr/>
                  <p:nvPr/>
                </p:nvSpPr>
                <p:spPr>
                  <a:xfrm>
                    <a:off x="8474637" y="3429000"/>
                    <a:ext cx="251011" cy="1905000"/>
                  </a:xfrm>
                  <a:prstGeom prst="upArrow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7" name="TextBox 26"/>
                  <p:cNvSpPr txBox="1"/>
                  <p:nvPr/>
                </p:nvSpPr>
                <p:spPr>
                  <a:xfrm>
                    <a:off x="8382003" y="4267200"/>
                    <a:ext cx="7620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b="1" dirty="0" smtClean="0"/>
                      <a:t>DCW</a:t>
                    </a:r>
                    <a:endParaRPr lang="en-GB" b="1" dirty="0"/>
                  </a:p>
                </p:txBody>
              </p:sp>
            </p:grpSp>
            <p:sp>
              <p:nvSpPr>
                <p:cNvPr id="32" name="TextBox 31"/>
                <p:cNvSpPr txBox="1"/>
                <p:nvPr/>
              </p:nvSpPr>
              <p:spPr>
                <a:xfrm>
                  <a:off x="6858000" y="5410200"/>
                  <a:ext cx="1143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b="1" dirty="0" smtClean="0"/>
                    <a:t>Flow &lt;&gt; 0</a:t>
                  </a:r>
                  <a:endParaRPr lang="en-GB" b="1" dirty="0"/>
                </a:p>
              </p:txBody>
            </p:sp>
            <p:sp>
              <p:nvSpPr>
                <p:cNvPr id="34" name="Up Arrow 33"/>
                <p:cNvSpPr/>
                <p:nvPr/>
              </p:nvSpPr>
              <p:spPr>
                <a:xfrm rot="5400000">
                  <a:off x="7238998" y="5638800"/>
                  <a:ext cx="243841" cy="701041"/>
                </a:xfrm>
                <a:prstGeom prst="upArrow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5" name="TextBox 34"/>
                <p:cNvSpPr txBox="1"/>
                <p:nvPr/>
              </p:nvSpPr>
              <p:spPr>
                <a:xfrm>
                  <a:off x="7010400" y="6019800"/>
                  <a:ext cx="69396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b="1" dirty="0" smtClean="0"/>
                    <a:t>DCW</a:t>
                  </a:r>
                  <a:endParaRPr lang="en-GB" b="1" dirty="0"/>
                </a:p>
              </p:txBody>
            </p:sp>
          </p:grpSp>
          <p:sp>
            <p:nvSpPr>
              <p:cNvPr id="44" name="TextBox 43"/>
              <p:cNvSpPr txBox="1"/>
              <p:nvPr/>
            </p:nvSpPr>
            <p:spPr>
              <a:xfrm>
                <a:off x="7848600" y="6488668"/>
                <a:ext cx="990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/>
                  <a:t>Flow &gt; 0</a:t>
                </a:r>
                <a:endParaRPr lang="en-GB" b="1" dirty="0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6477000" y="6248400"/>
                <a:ext cx="990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/>
                  <a:t>Flow &gt; 0</a:t>
                </a:r>
                <a:endParaRPr lang="en-GB" b="1" dirty="0"/>
              </a:p>
            </p:txBody>
          </p:sp>
        </p:grpSp>
        <p:sp>
          <p:nvSpPr>
            <p:cNvPr id="46" name="Down Arrow 45"/>
            <p:cNvSpPr/>
            <p:nvPr/>
          </p:nvSpPr>
          <p:spPr>
            <a:xfrm>
              <a:off x="8458200" y="1295400"/>
              <a:ext cx="208189" cy="640080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8229600" y="990600"/>
              <a:ext cx="6939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DCW</a:t>
              </a:r>
              <a:endParaRPr lang="en-GB" b="1" dirty="0"/>
            </a:p>
          </p:txBody>
        </p:sp>
      </p:grpSp>
      <p:sp>
        <p:nvSpPr>
          <p:cNvPr id="48" name="Up Arrow 47"/>
          <p:cNvSpPr/>
          <p:nvPr/>
        </p:nvSpPr>
        <p:spPr>
          <a:xfrm>
            <a:off x="8610600" y="5791200"/>
            <a:ext cx="228599" cy="457200"/>
          </a:xfrm>
          <a:prstGeom prst="up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Up Arrow 48"/>
          <p:cNvSpPr/>
          <p:nvPr/>
        </p:nvSpPr>
        <p:spPr>
          <a:xfrm>
            <a:off x="6096000" y="5867400"/>
            <a:ext cx="208189" cy="640080"/>
          </a:xfrm>
          <a:prstGeom prst="up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8450036" y="5334000"/>
            <a:ext cx="693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DCW</a:t>
            </a:r>
            <a:endParaRPr lang="en-GB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6629400" y="3440668"/>
            <a:ext cx="693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DCW</a:t>
            </a:r>
            <a:endParaRPr lang="en-GB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8229600" y="2133600"/>
            <a:ext cx="693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DCR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8229600" cy="868362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Key Observations</a:t>
            </a:r>
            <a:endParaRPr lang="en-GB" sz="3600" baseline="30000" dirty="0"/>
          </a:p>
        </p:txBody>
      </p:sp>
      <p:sp>
        <p:nvSpPr>
          <p:cNvPr id="6" name="Rectangle 5"/>
          <p:cNvSpPr/>
          <p:nvPr/>
        </p:nvSpPr>
        <p:spPr>
          <a:xfrm flipV="1">
            <a:off x="0" y="838200"/>
            <a:ext cx="9144000" cy="76200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76200" y="1284744"/>
            <a:ext cx="9067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dirty="0" smtClean="0"/>
              <a:t>Arc bounds truncate demand curves.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Non-consumptive uses create Demand Curve for Flow (DCF)</a:t>
            </a:r>
          </a:p>
          <a:p>
            <a:pPr marL="739775" indent="-274638">
              <a:buSzPct val="50000"/>
              <a:buFont typeface="Wingdings" pitchFamily="2" charset="2"/>
              <a:buChar char="q"/>
            </a:pPr>
            <a:r>
              <a:rPr lang="en-US" sz="2400" dirty="0" smtClean="0"/>
              <a:t>Pumping/generation  adds cost/benefit </a:t>
            </a:r>
            <a:br>
              <a:rPr lang="en-US" sz="2400" dirty="0" smtClean="0"/>
            </a:br>
            <a:r>
              <a:rPr lang="en-US" sz="2400" dirty="0" smtClean="0"/>
              <a:t>to arc flow in  </a:t>
            </a:r>
            <a:r>
              <a:rPr lang="en-US" sz="2400" b="1" dirty="0" smtClean="0"/>
              <a:t>physical</a:t>
            </a:r>
            <a:r>
              <a:rPr lang="en-US" sz="2400" dirty="0" smtClean="0"/>
              <a:t>  flow  direction.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DCF adjusts </a:t>
            </a:r>
            <a:r>
              <a:rPr lang="en-US" sz="2400" b="1" dirty="0" smtClean="0"/>
              <a:t>prices </a:t>
            </a:r>
            <a:r>
              <a:rPr lang="en-US" sz="2400" dirty="0" smtClean="0"/>
              <a:t>in DCW passed along arc:</a:t>
            </a:r>
          </a:p>
          <a:p>
            <a:pPr marL="739775" indent="-274638">
              <a:buSzPct val="50000"/>
              <a:buFont typeface="Wingdings" pitchFamily="2" charset="2"/>
              <a:buChar char="q"/>
            </a:pPr>
            <a:r>
              <a:rPr lang="en-US" sz="2400" dirty="0" smtClean="0"/>
              <a:t>DCF adds to DCW prices if physical flow</a:t>
            </a:r>
            <a:br>
              <a:rPr lang="en-US" sz="2400" dirty="0" smtClean="0"/>
            </a:br>
            <a:r>
              <a:rPr lang="en-US" sz="2400" dirty="0" smtClean="0"/>
              <a:t> is away from reservoir, but </a:t>
            </a:r>
          </a:p>
          <a:p>
            <a:pPr marL="739775" indent="-274638">
              <a:buSzPct val="50000"/>
              <a:buFont typeface="Wingdings" pitchFamily="2" charset="2"/>
              <a:buChar char="q"/>
            </a:pPr>
            <a:r>
              <a:rPr lang="en-US" sz="2400" dirty="0" smtClean="0"/>
              <a:t>DCF subtracts from DCW prices if flow</a:t>
            </a:r>
            <a:br>
              <a:rPr lang="en-US" sz="2400" dirty="0" smtClean="0"/>
            </a:br>
            <a:r>
              <a:rPr lang="en-US" sz="2400" dirty="0" smtClean="0"/>
              <a:t>is toward reservoir, in tree.</a:t>
            </a:r>
            <a:endParaRPr lang="en-NZ" sz="2400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7C0E-4049-4375-833C-410A36108B96}" type="slidenum">
              <a:rPr lang="en-GB" smtClean="0"/>
              <a:pPr/>
              <a:t>6</a:t>
            </a:fld>
            <a:endParaRPr lang="en-GB"/>
          </a:p>
        </p:txBody>
      </p:sp>
      <p:grpSp>
        <p:nvGrpSpPr>
          <p:cNvPr id="14" name="Group 54"/>
          <p:cNvGrpSpPr/>
          <p:nvPr/>
        </p:nvGrpSpPr>
        <p:grpSpPr>
          <a:xfrm>
            <a:off x="6229348" y="1905000"/>
            <a:ext cx="2498271" cy="4800600"/>
            <a:chOff x="6229348" y="1905000"/>
            <a:chExt cx="2498271" cy="4800600"/>
          </a:xfrm>
        </p:grpSpPr>
        <p:grpSp>
          <p:nvGrpSpPr>
            <p:cNvPr id="17" name="Group 35"/>
            <p:cNvGrpSpPr/>
            <p:nvPr/>
          </p:nvGrpSpPr>
          <p:grpSpPr>
            <a:xfrm>
              <a:off x="6229348" y="1905000"/>
              <a:ext cx="2498271" cy="4038600"/>
              <a:chOff x="6229348" y="1981200"/>
              <a:chExt cx="2498271" cy="4038600"/>
            </a:xfrm>
          </p:grpSpPr>
          <p:grpSp>
            <p:nvGrpSpPr>
              <p:cNvPr id="20" name="Group 30"/>
              <p:cNvGrpSpPr/>
              <p:nvPr/>
            </p:nvGrpSpPr>
            <p:grpSpPr>
              <a:xfrm>
                <a:off x="6229348" y="1981200"/>
                <a:ext cx="2498271" cy="4038600"/>
                <a:chOff x="5943600" y="1981200"/>
                <a:chExt cx="2743200" cy="4038600"/>
              </a:xfrm>
            </p:grpSpPr>
            <p:sp>
              <p:nvSpPr>
                <p:cNvPr id="24" name="Isosceles Triangle 23"/>
                <p:cNvSpPr/>
                <p:nvPr/>
              </p:nvSpPr>
              <p:spPr>
                <a:xfrm>
                  <a:off x="7772400" y="1981200"/>
                  <a:ext cx="914400" cy="914400"/>
                </a:xfrm>
                <a:prstGeom prst="triangle">
                  <a:avLst/>
                </a:prstGeom>
                <a:noFill/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 smtClean="0">
                      <a:solidFill>
                        <a:schemeClr val="tx1"/>
                      </a:solidFill>
                    </a:rPr>
                    <a:t>0</a:t>
                  </a:r>
                  <a:endParaRPr lang="en-GB" sz="20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5" name="Oval 24"/>
                <p:cNvSpPr/>
                <p:nvPr/>
              </p:nvSpPr>
              <p:spPr>
                <a:xfrm>
                  <a:off x="8001000" y="4267200"/>
                  <a:ext cx="457200" cy="457200"/>
                </a:xfrm>
                <a:prstGeom prst="ellipse">
                  <a:avLst/>
                </a:prstGeom>
                <a:noFill/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 smtClean="0">
                      <a:solidFill>
                        <a:schemeClr val="tx1"/>
                      </a:solidFill>
                    </a:rPr>
                    <a:t>1</a:t>
                  </a:r>
                  <a:endParaRPr lang="en-GB" sz="20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6" name="Oval 6"/>
                <p:cNvSpPr/>
                <p:nvPr/>
              </p:nvSpPr>
              <p:spPr>
                <a:xfrm>
                  <a:off x="8001000" y="5562600"/>
                  <a:ext cx="457200" cy="457200"/>
                </a:xfrm>
                <a:prstGeom prst="ellipse">
                  <a:avLst/>
                </a:prstGeom>
                <a:noFill/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 smtClean="0">
                      <a:solidFill>
                        <a:schemeClr val="tx1"/>
                      </a:solidFill>
                    </a:rPr>
                    <a:t>4</a:t>
                  </a:r>
                  <a:endParaRPr lang="en-GB" sz="20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" name="Oval 26"/>
                <p:cNvSpPr/>
                <p:nvPr/>
              </p:nvSpPr>
              <p:spPr>
                <a:xfrm>
                  <a:off x="5943600" y="5562600"/>
                  <a:ext cx="457200" cy="457200"/>
                </a:xfrm>
                <a:prstGeom prst="ellipse">
                  <a:avLst/>
                </a:prstGeom>
                <a:noFill/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 smtClean="0">
                      <a:solidFill>
                        <a:schemeClr val="tx1"/>
                      </a:solidFill>
                    </a:rPr>
                    <a:t>5</a:t>
                  </a:r>
                  <a:endParaRPr lang="en-GB" sz="2000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8" name="Oval 9"/>
                <p:cNvSpPr/>
                <p:nvPr/>
              </p:nvSpPr>
              <p:spPr>
                <a:xfrm>
                  <a:off x="5943600" y="3276600"/>
                  <a:ext cx="457200" cy="457200"/>
                </a:xfrm>
                <a:prstGeom prst="ellipse">
                  <a:avLst/>
                </a:prstGeom>
                <a:noFill/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000" b="1" dirty="0" smtClean="0">
                      <a:solidFill>
                        <a:schemeClr val="tx1"/>
                      </a:solidFill>
                    </a:rPr>
                    <a:t>6</a:t>
                  </a:r>
                  <a:endParaRPr lang="en-GB" sz="2000" b="1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29" name="Straight Arrow Connector 28"/>
                <p:cNvCxnSpPr>
                  <a:stCxn id="25" idx="4"/>
                </p:cNvCxnSpPr>
                <p:nvPr/>
              </p:nvCxnSpPr>
              <p:spPr>
                <a:xfrm>
                  <a:off x="8229600" y="4724400"/>
                  <a:ext cx="0" cy="838200"/>
                </a:xfrm>
                <a:prstGeom prst="straightConnector1">
                  <a:avLst/>
                </a:prstGeom>
                <a:ln w="3810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Arrow Connector 29"/>
                <p:cNvCxnSpPr>
                  <a:stCxn id="27" idx="6"/>
                </p:cNvCxnSpPr>
                <p:nvPr/>
              </p:nvCxnSpPr>
              <p:spPr>
                <a:xfrm>
                  <a:off x="6400800" y="5791200"/>
                  <a:ext cx="1600200" cy="0"/>
                </a:xfrm>
                <a:prstGeom prst="straightConnector1">
                  <a:avLst/>
                </a:prstGeom>
                <a:ln w="38100">
                  <a:prstDash val="sysDash"/>
                  <a:headEnd type="triangle"/>
                  <a:tailEnd type="diamon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Arrow Connector 30"/>
                <p:cNvCxnSpPr>
                  <a:endCxn id="27" idx="0"/>
                </p:cNvCxnSpPr>
                <p:nvPr/>
              </p:nvCxnSpPr>
              <p:spPr>
                <a:xfrm>
                  <a:off x="6172200" y="3733800"/>
                  <a:ext cx="0" cy="1828800"/>
                </a:xfrm>
                <a:prstGeom prst="straightConnector1">
                  <a:avLst/>
                </a:prstGeom>
                <a:ln w="3810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Arrow Connector 31"/>
                <p:cNvCxnSpPr>
                  <a:stCxn id="24" idx="3"/>
                  <a:endCxn id="25" idx="0"/>
                </p:cNvCxnSpPr>
                <p:nvPr/>
              </p:nvCxnSpPr>
              <p:spPr>
                <a:xfrm>
                  <a:off x="8229600" y="2895600"/>
                  <a:ext cx="0" cy="1371600"/>
                </a:xfrm>
                <a:prstGeom prst="straightConnector1">
                  <a:avLst/>
                </a:prstGeom>
                <a:ln w="3810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3" name="TextBox 32"/>
                <p:cNvSpPr txBox="1"/>
                <p:nvPr/>
              </p:nvSpPr>
              <p:spPr>
                <a:xfrm>
                  <a:off x="6172203" y="3810000"/>
                  <a:ext cx="113104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b="1" dirty="0" smtClean="0"/>
                    <a:t>Flow &lt; 0</a:t>
                  </a:r>
                  <a:endParaRPr lang="en-GB" b="1" dirty="0"/>
                </a:p>
              </p:txBody>
            </p:sp>
            <p:sp>
              <p:nvSpPr>
                <p:cNvPr id="34" name="TextBox 33"/>
                <p:cNvSpPr txBox="1"/>
                <p:nvPr/>
              </p:nvSpPr>
              <p:spPr>
                <a:xfrm>
                  <a:off x="7135906" y="4876800"/>
                  <a:ext cx="108771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b="1" dirty="0" smtClean="0"/>
                    <a:t>Flow &gt; 0</a:t>
                  </a:r>
                  <a:endParaRPr lang="en-GB" b="1" dirty="0"/>
                </a:p>
              </p:txBody>
            </p:sp>
            <p:sp>
              <p:nvSpPr>
                <p:cNvPr id="35" name="Octagon 34"/>
                <p:cNvSpPr/>
                <p:nvPr/>
              </p:nvSpPr>
              <p:spPr>
                <a:xfrm>
                  <a:off x="5989046" y="4358640"/>
                  <a:ext cx="365760" cy="365760"/>
                </a:xfrm>
                <a:prstGeom prst="octagon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" name="Octagon 35"/>
                <p:cNvSpPr/>
                <p:nvPr/>
              </p:nvSpPr>
              <p:spPr>
                <a:xfrm>
                  <a:off x="8045970" y="3368040"/>
                  <a:ext cx="365760" cy="365760"/>
                </a:xfrm>
                <a:prstGeom prst="octagon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21" name="TextBox 20"/>
              <p:cNvSpPr txBox="1"/>
              <p:nvPr/>
            </p:nvSpPr>
            <p:spPr>
              <a:xfrm>
                <a:off x="6858000" y="5410200"/>
                <a:ext cx="1143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/>
                  <a:t>Flow &lt;&gt; 0</a:t>
                </a:r>
                <a:endParaRPr lang="en-GB" b="1" dirty="0"/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7543800" y="6336268"/>
              <a:ext cx="990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Flow &gt; 0</a:t>
              </a:r>
              <a:endParaRPr lang="en-GB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324600" y="6260068"/>
              <a:ext cx="990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Flow &gt; 0</a:t>
              </a:r>
              <a:endParaRPr lang="en-GB" b="1" dirty="0"/>
            </a:p>
          </p:txBody>
        </p:sp>
      </p:grpSp>
      <p:cxnSp>
        <p:nvCxnSpPr>
          <p:cNvPr id="72" name="Straight Arrow Connector 71"/>
          <p:cNvCxnSpPr/>
          <p:nvPr/>
        </p:nvCxnSpPr>
        <p:spPr>
          <a:xfrm>
            <a:off x="6415314" y="5990772"/>
            <a:ext cx="0" cy="4572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8316684" y="5976258"/>
            <a:ext cx="0" cy="4572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6553200" y="4267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DCF &lt;0</a:t>
            </a:r>
            <a:endParaRPr lang="en-GB" b="1" dirty="0"/>
          </a:p>
        </p:txBody>
      </p:sp>
      <p:sp>
        <p:nvSpPr>
          <p:cNvPr id="75" name="TextBox 74"/>
          <p:cNvSpPr txBox="1"/>
          <p:nvPr/>
        </p:nvSpPr>
        <p:spPr>
          <a:xfrm>
            <a:off x="7315200" y="3276600"/>
            <a:ext cx="846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DCF&gt;0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8153400" cy="7921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Nodal Demand Curve for Water (DCW)</a:t>
            </a:r>
            <a:endParaRPr lang="en-GB" sz="3200" dirty="0"/>
          </a:p>
        </p:txBody>
      </p:sp>
      <p:sp>
        <p:nvSpPr>
          <p:cNvPr id="86" name="Right Arrow 85"/>
          <p:cNvSpPr/>
          <p:nvPr/>
        </p:nvSpPr>
        <p:spPr>
          <a:xfrm>
            <a:off x="5943600" y="3276600"/>
            <a:ext cx="304800" cy="22860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Rectangle 87"/>
          <p:cNvSpPr/>
          <p:nvPr/>
        </p:nvSpPr>
        <p:spPr>
          <a:xfrm flipV="1">
            <a:off x="0" y="762000"/>
            <a:ext cx="9144000" cy="76200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685800" y="2398931"/>
            <a:ext cx="457200" cy="457200"/>
          </a:xfrm>
          <a:prstGeom prst="ellipse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8</a:t>
            </a:r>
            <a:endParaRPr lang="en-GB" sz="2000" b="1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>
            <a:stCxn id="10" idx="4"/>
            <a:endCxn id="95" idx="0"/>
          </p:cNvCxnSpPr>
          <p:nvPr/>
        </p:nvCxnSpPr>
        <p:spPr>
          <a:xfrm>
            <a:off x="914400" y="2856131"/>
            <a:ext cx="0" cy="103006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905000" y="12954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Tributary flows</a:t>
            </a:r>
            <a:endParaRPr lang="en-GB" b="1" dirty="0"/>
          </a:p>
        </p:txBody>
      </p:sp>
      <p:cxnSp>
        <p:nvCxnSpPr>
          <p:cNvPr id="15" name="Elbow Connector 14"/>
          <p:cNvCxnSpPr>
            <a:stCxn id="14" idx="2"/>
            <a:endCxn id="10" idx="7"/>
          </p:cNvCxnSpPr>
          <p:nvPr/>
        </p:nvCxnSpPr>
        <p:spPr>
          <a:xfrm rot="5400000">
            <a:off x="1590396" y="1427381"/>
            <a:ext cx="524155" cy="1552855"/>
          </a:xfrm>
          <a:prstGeom prst="bentConnector3">
            <a:avLst>
              <a:gd name="adj1" fmla="val 50000"/>
            </a:avLst>
          </a:prstGeom>
          <a:ln w="38100">
            <a:solidFill>
              <a:schemeClr val="tx2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133600" y="28956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 smtClean="0"/>
              <a:t>Distributory</a:t>
            </a:r>
            <a:r>
              <a:rPr lang="en-US" b="1" i="1" dirty="0" smtClean="0"/>
              <a:t> flows</a:t>
            </a:r>
            <a:endParaRPr lang="en-GB" b="1" i="1" dirty="0"/>
          </a:p>
        </p:txBody>
      </p:sp>
      <p:cxnSp>
        <p:nvCxnSpPr>
          <p:cNvPr id="17" name="Elbow Connector 43"/>
          <p:cNvCxnSpPr>
            <a:stCxn id="10" idx="6"/>
            <a:endCxn id="16" idx="1"/>
          </p:cNvCxnSpPr>
          <p:nvPr/>
        </p:nvCxnSpPr>
        <p:spPr>
          <a:xfrm>
            <a:off x="1143000" y="2627531"/>
            <a:ext cx="990600" cy="591235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3">
                <a:lumMod val="75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urved Connector 19"/>
          <p:cNvCxnSpPr>
            <a:stCxn id="95" idx="6"/>
            <a:endCxn id="21" idx="0"/>
          </p:cNvCxnSpPr>
          <p:nvPr/>
        </p:nvCxnSpPr>
        <p:spPr>
          <a:xfrm>
            <a:off x="1143000" y="4114800"/>
            <a:ext cx="914400" cy="496669"/>
          </a:xfrm>
          <a:prstGeom prst="curvedConnector2">
            <a:avLst/>
          </a:prstGeom>
          <a:ln w="38100">
            <a:solidFill>
              <a:schemeClr val="accent2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295400" y="4611469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Consumptive use</a:t>
            </a:r>
            <a:endParaRPr lang="en-GB" i="1" dirty="0"/>
          </a:p>
        </p:txBody>
      </p:sp>
      <p:sp>
        <p:nvSpPr>
          <p:cNvPr id="95" name="Oval 94"/>
          <p:cNvSpPr/>
          <p:nvPr/>
        </p:nvSpPr>
        <p:spPr>
          <a:xfrm>
            <a:off x="685800" y="3886200"/>
            <a:ext cx="457200" cy="457200"/>
          </a:xfrm>
          <a:prstGeom prst="ellipse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6</a:t>
            </a:r>
            <a:endParaRPr lang="en-GB" sz="2000" b="1" dirty="0">
              <a:solidFill>
                <a:schemeClr val="tx1"/>
              </a:solidFill>
            </a:endParaRPr>
          </a:p>
        </p:txBody>
      </p:sp>
      <p:cxnSp>
        <p:nvCxnSpPr>
          <p:cNvPr id="96" name="Straight Arrow Connector 95"/>
          <p:cNvCxnSpPr>
            <a:stCxn id="95" idx="4"/>
          </p:cNvCxnSpPr>
          <p:nvPr/>
        </p:nvCxnSpPr>
        <p:spPr>
          <a:xfrm>
            <a:off x="914400" y="4343400"/>
            <a:ext cx="0" cy="140833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ectangle 98"/>
          <p:cNvSpPr/>
          <p:nvPr/>
        </p:nvSpPr>
        <p:spPr>
          <a:xfrm>
            <a:off x="533400" y="1941731"/>
            <a:ext cx="1295400" cy="13321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Oval 73"/>
          <p:cNvSpPr/>
          <p:nvPr/>
        </p:nvSpPr>
        <p:spPr>
          <a:xfrm>
            <a:off x="685800" y="5751731"/>
            <a:ext cx="457200" cy="457200"/>
          </a:xfrm>
          <a:prstGeom prst="ellipse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5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84" name="Oval 83"/>
          <p:cNvSpPr/>
          <p:nvPr/>
        </p:nvSpPr>
        <p:spPr>
          <a:xfrm>
            <a:off x="2057400" y="5751731"/>
            <a:ext cx="457200" cy="457200"/>
          </a:xfrm>
          <a:prstGeom prst="ellipse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4</a:t>
            </a:r>
            <a:endParaRPr lang="en-GB" sz="2000" b="1" dirty="0">
              <a:solidFill>
                <a:schemeClr val="tx1"/>
              </a:solidFill>
            </a:endParaRPr>
          </a:p>
        </p:txBody>
      </p:sp>
      <p:cxnSp>
        <p:nvCxnSpPr>
          <p:cNvPr id="85" name="Straight Arrow Connector 84"/>
          <p:cNvCxnSpPr>
            <a:stCxn id="74" idx="6"/>
            <a:endCxn id="84" idx="2"/>
          </p:cNvCxnSpPr>
          <p:nvPr/>
        </p:nvCxnSpPr>
        <p:spPr>
          <a:xfrm>
            <a:off x="1143000" y="5980331"/>
            <a:ext cx="914400" cy="0"/>
          </a:xfrm>
          <a:prstGeom prst="straightConnector1">
            <a:avLst/>
          </a:prstGeom>
          <a:ln w="38100"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Rectangle 119"/>
          <p:cNvSpPr/>
          <p:nvPr/>
        </p:nvSpPr>
        <p:spPr>
          <a:xfrm>
            <a:off x="533400" y="3810000"/>
            <a:ext cx="1295400" cy="914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3" name="Octagon 122"/>
          <p:cNvSpPr/>
          <p:nvPr/>
        </p:nvSpPr>
        <p:spPr>
          <a:xfrm>
            <a:off x="736600" y="4989731"/>
            <a:ext cx="365760" cy="365760"/>
          </a:xfrm>
          <a:prstGeom prst="octagon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Slide Number Placeholder 7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7C0E-4049-4375-833C-410A36108B96}" type="slidenum">
              <a:rPr lang="en-GB" smtClean="0"/>
              <a:pPr/>
              <a:t>7</a:t>
            </a:fld>
            <a:endParaRPr lang="en-GB"/>
          </a:p>
        </p:txBody>
      </p:sp>
      <p:grpSp>
        <p:nvGrpSpPr>
          <p:cNvPr id="105" name="Group 104"/>
          <p:cNvGrpSpPr/>
          <p:nvPr/>
        </p:nvGrpSpPr>
        <p:grpSpPr>
          <a:xfrm>
            <a:off x="2971800" y="1219200"/>
            <a:ext cx="6172200" cy="5181600"/>
            <a:chOff x="2971800" y="533400"/>
            <a:chExt cx="6172200" cy="5181600"/>
          </a:xfrm>
        </p:grpSpPr>
        <p:grpSp>
          <p:nvGrpSpPr>
            <p:cNvPr id="104" name="Group 103"/>
            <p:cNvGrpSpPr/>
            <p:nvPr/>
          </p:nvGrpSpPr>
          <p:grpSpPr>
            <a:xfrm>
              <a:off x="2971800" y="533400"/>
              <a:ext cx="6172200" cy="5181600"/>
              <a:chOff x="2971800" y="533400"/>
              <a:chExt cx="6172200" cy="5181600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5255987" y="2894420"/>
                <a:ext cx="228600" cy="70884"/>
              </a:xfrm>
              <a:prstGeom prst="rect">
                <a:avLst/>
              </a:prstGeom>
              <a:solidFill>
                <a:schemeClr val="tx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103" name="Group 102"/>
              <p:cNvGrpSpPr/>
              <p:nvPr/>
            </p:nvGrpSpPr>
            <p:grpSpPr>
              <a:xfrm>
                <a:off x="2971800" y="533400"/>
                <a:ext cx="6172200" cy="5181600"/>
                <a:chOff x="2971800" y="533400"/>
                <a:chExt cx="6172200" cy="5181600"/>
              </a:xfrm>
            </p:grpSpPr>
            <p:sp>
              <p:nvSpPr>
                <p:cNvPr id="52" name="Rectangle 51"/>
                <p:cNvSpPr/>
                <p:nvPr/>
              </p:nvSpPr>
              <p:spPr>
                <a:xfrm>
                  <a:off x="7534639" y="2894419"/>
                  <a:ext cx="228600" cy="70884"/>
                </a:xfrm>
                <a:prstGeom prst="rect">
                  <a:avLst/>
                </a:prstGeom>
                <a:solidFill>
                  <a:schemeClr val="tx2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102" name="Group 101"/>
                <p:cNvGrpSpPr/>
                <p:nvPr/>
              </p:nvGrpSpPr>
              <p:grpSpPr>
                <a:xfrm>
                  <a:off x="2971800" y="533400"/>
                  <a:ext cx="6172200" cy="5181600"/>
                  <a:chOff x="2971800" y="533400"/>
                  <a:chExt cx="6172200" cy="5181600"/>
                </a:xfrm>
              </p:grpSpPr>
              <p:sp>
                <p:nvSpPr>
                  <p:cNvPr id="128" name="Line Callout 2 127"/>
                  <p:cNvSpPr/>
                  <p:nvPr/>
                </p:nvSpPr>
                <p:spPr>
                  <a:xfrm>
                    <a:off x="7239000" y="533400"/>
                    <a:ext cx="1905000" cy="381000"/>
                  </a:xfrm>
                  <a:prstGeom prst="borderCallout2">
                    <a:avLst>
                      <a:gd name="adj1" fmla="val 18750"/>
                      <a:gd name="adj2" fmla="val -8333"/>
                      <a:gd name="adj3" fmla="val 18750"/>
                      <a:gd name="adj4" fmla="val -16667"/>
                      <a:gd name="adj5" fmla="val 249803"/>
                      <a:gd name="adj6" fmla="val -7684"/>
                    </a:avLst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Truncate (arc cap)</a:t>
                    </a:r>
                    <a:endParaRPr lang="en-GB" dirty="0">
                      <a:solidFill>
                        <a:schemeClr val="tx1"/>
                      </a:solidFill>
                    </a:endParaRPr>
                  </a:p>
                </p:txBody>
              </p:sp>
              <p:grpSp>
                <p:nvGrpSpPr>
                  <p:cNvPr id="101" name="Group 100"/>
                  <p:cNvGrpSpPr/>
                  <p:nvPr/>
                </p:nvGrpSpPr>
                <p:grpSpPr>
                  <a:xfrm>
                    <a:off x="2971800" y="1066800"/>
                    <a:ext cx="5715000" cy="4648200"/>
                    <a:chOff x="2971800" y="1066800"/>
                    <a:chExt cx="5715000" cy="4648200"/>
                  </a:xfrm>
                </p:grpSpPr>
                <p:sp>
                  <p:nvSpPr>
                    <p:cNvPr id="56" name="Rectangle 55"/>
                    <p:cNvSpPr/>
                    <p:nvPr/>
                  </p:nvSpPr>
                  <p:spPr>
                    <a:xfrm>
                      <a:off x="7082201" y="1911893"/>
                      <a:ext cx="228600" cy="1063931"/>
                    </a:xfrm>
                    <a:prstGeom prst="rect">
                      <a:avLst/>
                    </a:prstGeom>
                    <a:solidFill>
                      <a:schemeClr val="accent3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44" name="TextBox 43"/>
                    <p:cNvSpPr txBox="1"/>
                    <p:nvPr/>
                  </p:nvSpPr>
                  <p:spPr>
                    <a:xfrm>
                      <a:off x="4709886" y="1600200"/>
                      <a:ext cx="1476828" cy="646331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b="1" dirty="0" smtClean="0"/>
                        <a:t>Tributary flow</a:t>
                      </a:r>
                      <a:endParaRPr lang="en-GB" b="1" baseline="30000" dirty="0"/>
                    </a:p>
                  </p:txBody>
                </p:sp>
                <p:sp>
                  <p:nvSpPr>
                    <p:cNvPr id="51" name="Rectangle 50"/>
                    <p:cNvSpPr/>
                    <p:nvPr/>
                  </p:nvSpPr>
                  <p:spPr>
                    <a:xfrm>
                      <a:off x="7306038" y="2894419"/>
                      <a:ext cx="228600" cy="70884"/>
                    </a:xfrm>
                    <a:prstGeom prst="rect">
                      <a:avLst/>
                    </a:prstGeom>
                    <a:solidFill>
                      <a:schemeClr val="tx2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58" name="Straight Arrow Connector 57"/>
                    <p:cNvCxnSpPr/>
                    <p:nvPr/>
                  </p:nvCxnSpPr>
                  <p:spPr>
                    <a:xfrm flipV="1">
                      <a:off x="7543800" y="1447800"/>
                      <a:ext cx="0" cy="1701209"/>
                    </a:xfrm>
                    <a:prstGeom prst="straightConnector1">
                      <a:avLst/>
                    </a:prstGeom>
                    <a:ln w="25400">
                      <a:solidFill>
                        <a:schemeClr val="tx1"/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62" name="TextBox 61"/>
                    <p:cNvSpPr txBox="1"/>
                    <p:nvPr/>
                  </p:nvSpPr>
                  <p:spPr>
                    <a:xfrm>
                      <a:off x="7543800" y="1600200"/>
                      <a:ext cx="91440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b="1" dirty="0" smtClean="0"/>
                        <a:t>DCW</a:t>
                      </a:r>
                      <a:r>
                        <a:rPr lang="en-US" b="1" baseline="30000" dirty="0" smtClean="0"/>
                        <a:t>8</a:t>
                      </a:r>
                      <a:r>
                        <a:rPr lang="en-US" b="1" baseline="-25000" dirty="0" smtClean="0"/>
                        <a:t>0</a:t>
                      </a:r>
                      <a:endParaRPr lang="en-GB" b="1" baseline="-25000" dirty="0"/>
                    </a:p>
                  </p:txBody>
                </p:sp>
                <p:sp>
                  <p:nvSpPr>
                    <p:cNvPr id="113" name="Rectangle 112"/>
                    <p:cNvSpPr/>
                    <p:nvPr/>
                  </p:nvSpPr>
                  <p:spPr>
                    <a:xfrm>
                      <a:off x="7757433" y="2895600"/>
                      <a:ext cx="228600" cy="70884"/>
                    </a:xfrm>
                    <a:prstGeom prst="rect">
                      <a:avLst/>
                    </a:prstGeom>
                    <a:solidFill>
                      <a:schemeClr val="tx2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grpSp>
                  <p:nvGrpSpPr>
                    <p:cNvPr id="100" name="Group 99"/>
                    <p:cNvGrpSpPr/>
                    <p:nvPr/>
                  </p:nvGrpSpPr>
                  <p:grpSpPr>
                    <a:xfrm>
                      <a:off x="3262086" y="1066800"/>
                      <a:ext cx="2566670" cy="2082209"/>
                      <a:chOff x="3262086" y="1066800"/>
                      <a:chExt cx="2566670" cy="2082209"/>
                    </a:xfrm>
                  </p:grpSpPr>
                  <p:sp>
                    <p:nvSpPr>
                      <p:cNvPr id="27" name="Rectangle 26"/>
                      <p:cNvSpPr/>
                      <p:nvPr/>
                    </p:nvSpPr>
                    <p:spPr>
                      <a:xfrm>
                        <a:off x="5027386" y="2894420"/>
                        <a:ext cx="228600" cy="70884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29" name="Rectangle 28"/>
                      <p:cNvSpPr/>
                      <p:nvPr/>
                    </p:nvSpPr>
                    <p:spPr>
                      <a:xfrm>
                        <a:off x="3563256" y="1752601"/>
                        <a:ext cx="228600" cy="1209748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7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30" name="Rectangle 29"/>
                      <p:cNvSpPr/>
                      <p:nvPr/>
                    </p:nvSpPr>
                    <p:spPr>
                      <a:xfrm>
                        <a:off x="3791856" y="1905000"/>
                        <a:ext cx="228600" cy="1063931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75000"/>
                        </a:schemeClr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cxnSp>
                    <p:nvCxnSpPr>
                      <p:cNvPr id="31" name="Straight Arrow Connector 30"/>
                      <p:cNvCxnSpPr/>
                      <p:nvPr/>
                    </p:nvCxnSpPr>
                    <p:spPr>
                      <a:xfrm flipV="1">
                        <a:off x="5471886" y="1447800"/>
                        <a:ext cx="0" cy="1701209"/>
                      </a:xfrm>
                      <a:prstGeom prst="straightConnector1">
                        <a:avLst/>
                      </a:prstGeom>
                      <a:ln w="25400">
                        <a:solidFill>
                          <a:schemeClr val="tx1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40" name="Straight Arrow Connector 39"/>
                      <p:cNvCxnSpPr/>
                      <p:nvPr/>
                    </p:nvCxnSpPr>
                    <p:spPr>
                      <a:xfrm flipV="1">
                        <a:off x="3566886" y="1447800"/>
                        <a:ext cx="0" cy="1701209"/>
                      </a:xfrm>
                      <a:prstGeom prst="straightConnector1">
                        <a:avLst/>
                      </a:prstGeom>
                      <a:ln w="25400">
                        <a:solidFill>
                          <a:schemeClr val="tx1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91" name="TextBox 90"/>
                      <p:cNvSpPr txBox="1"/>
                      <p:nvPr/>
                    </p:nvSpPr>
                    <p:spPr>
                      <a:xfrm>
                        <a:off x="4481286" y="2205335"/>
                        <a:ext cx="533400" cy="461665"/>
                      </a:xfrm>
                      <a:prstGeom prst="rect">
                        <a:avLst/>
                      </a:prstGeom>
                      <a:solidFill>
                        <a:schemeClr val="bg2">
                          <a:lumMod val="50000"/>
                        </a:schemeClr>
                      </a:solidFill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US" sz="2400" b="1" i="1" dirty="0" smtClean="0"/>
                          <a:t>+</a:t>
                        </a:r>
                        <a:r>
                          <a:rPr lang="en-US" sz="2400" b="1" i="1" baseline="30000" dirty="0" smtClean="0"/>
                          <a:t>h</a:t>
                        </a:r>
                        <a:endParaRPr lang="en-GB" b="1" i="1" baseline="30000" dirty="0"/>
                      </a:p>
                    </p:txBody>
                  </p:sp>
                  <p:sp>
                    <p:nvSpPr>
                      <p:cNvPr id="82" name="TextBox 81"/>
                      <p:cNvSpPr txBox="1"/>
                      <p:nvPr/>
                    </p:nvSpPr>
                    <p:spPr>
                      <a:xfrm>
                        <a:off x="3643086" y="1066800"/>
                        <a:ext cx="1295400" cy="646331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dirty="0" err="1" smtClean="0"/>
                          <a:t>Distributary</a:t>
                        </a:r>
                        <a:r>
                          <a:rPr lang="en-US" dirty="0" smtClean="0"/>
                          <a:t> flow</a:t>
                        </a:r>
                        <a:endParaRPr lang="en-GB" dirty="0"/>
                      </a:p>
                    </p:txBody>
                  </p:sp>
                  <p:sp>
                    <p:nvSpPr>
                      <p:cNvPr id="112" name="Rectangle 111"/>
                      <p:cNvSpPr/>
                      <p:nvPr/>
                    </p:nvSpPr>
                    <p:spPr>
                      <a:xfrm>
                        <a:off x="4802414" y="2895600"/>
                        <a:ext cx="228600" cy="70884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cxnSp>
                    <p:nvCxnSpPr>
                      <p:cNvPr id="46" name="Straight Arrow Connector 45"/>
                      <p:cNvCxnSpPr/>
                      <p:nvPr/>
                    </p:nvCxnSpPr>
                    <p:spPr>
                      <a:xfrm>
                        <a:off x="4761956" y="2971800"/>
                        <a:ext cx="1066800" cy="0"/>
                      </a:xfrm>
                      <a:prstGeom prst="straightConnector1">
                        <a:avLst/>
                      </a:prstGeom>
                      <a:ln w="25400">
                        <a:solidFill>
                          <a:schemeClr val="tx1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7" name="Straight Arrow Connector 36"/>
                      <p:cNvCxnSpPr/>
                      <p:nvPr/>
                    </p:nvCxnSpPr>
                    <p:spPr>
                      <a:xfrm>
                        <a:off x="3262086" y="2971800"/>
                        <a:ext cx="1219200" cy="0"/>
                      </a:xfrm>
                      <a:prstGeom prst="straightConnector1">
                        <a:avLst/>
                      </a:prstGeom>
                      <a:ln w="25400">
                        <a:solidFill>
                          <a:schemeClr val="tx1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77" name="Rectangle 76"/>
                    <p:cNvSpPr/>
                    <p:nvPr/>
                  </p:nvSpPr>
                  <p:spPr>
                    <a:xfrm>
                      <a:off x="6858000" y="1752600"/>
                      <a:ext cx="228600" cy="1209748"/>
                    </a:xfrm>
                    <a:prstGeom prst="rect">
                      <a:avLst/>
                    </a:prstGeom>
                    <a:solidFill>
                      <a:schemeClr val="accent3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grpSp>
                  <p:nvGrpSpPr>
                    <p:cNvPr id="98" name="Group 97"/>
                    <p:cNvGrpSpPr/>
                    <p:nvPr/>
                  </p:nvGrpSpPr>
                  <p:grpSpPr>
                    <a:xfrm>
                      <a:off x="2971800" y="1143000"/>
                      <a:ext cx="5715000" cy="4572000"/>
                      <a:chOff x="2971800" y="1143000"/>
                      <a:chExt cx="5715000" cy="4572000"/>
                    </a:xfrm>
                  </p:grpSpPr>
                  <p:sp>
                    <p:nvSpPr>
                      <p:cNvPr id="92" name="Right Arrow 91"/>
                      <p:cNvSpPr/>
                      <p:nvPr/>
                    </p:nvSpPr>
                    <p:spPr>
                      <a:xfrm>
                        <a:off x="6324600" y="4343400"/>
                        <a:ext cx="304800" cy="228600"/>
                      </a:xfrm>
                      <a:prstGeom prst="rightArrow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grpSp>
                    <p:nvGrpSpPr>
                      <p:cNvPr id="94" name="Group 93"/>
                      <p:cNvGrpSpPr/>
                      <p:nvPr/>
                    </p:nvGrpSpPr>
                    <p:grpSpPr>
                      <a:xfrm>
                        <a:off x="2971800" y="3352800"/>
                        <a:ext cx="1524000" cy="2057400"/>
                        <a:chOff x="2971800" y="3352800"/>
                        <a:chExt cx="1524000" cy="2057400"/>
                      </a:xfrm>
                    </p:grpSpPr>
                    <p:sp>
                      <p:nvSpPr>
                        <p:cNvPr id="32" name="Rectangle 31"/>
                        <p:cNvSpPr/>
                        <p:nvPr/>
                      </p:nvSpPr>
                      <p:spPr>
                        <a:xfrm>
                          <a:off x="3505200" y="4411254"/>
                          <a:ext cx="228600" cy="822960"/>
                        </a:xfrm>
                        <a:prstGeom prst="rect">
                          <a:avLst/>
                        </a:prstGeom>
                        <a:solidFill>
                          <a:schemeClr val="accent2">
                            <a:lumMod val="75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33" name="Rectangle 32"/>
                        <p:cNvSpPr/>
                        <p:nvPr/>
                      </p:nvSpPr>
                      <p:spPr>
                        <a:xfrm>
                          <a:off x="3733800" y="4594134"/>
                          <a:ext cx="228600" cy="640080"/>
                        </a:xfrm>
                        <a:prstGeom prst="rect">
                          <a:avLst/>
                        </a:prstGeom>
                        <a:solidFill>
                          <a:schemeClr val="accent2">
                            <a:lumMod val="75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34" name="Rectangle 33"/>
                        <p:cNvSpPr/>
                        <p:nvPr/>
                      </p:nvSpPr>
                      <p:spPr>
                        <a:xfrm>
                          <a:off x="3962399" y="4868454"/>
                          <a:ext cx="228600" cy="365760"/>
                        </a:xfrm>
                        <a:prstGeom prst="rect">
                          <a:avLst/>
                        </a:prstGeom>
                        <a:solidFill>
                          <a:schemeClr val="accent2">
                            <a:lumMod val="75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cxnSp>
                      <p:nvCxnSpPr>
                        <p:cNvPr id="59" name="Straight Arrow Connector 58"/>
                        <p:cNvCxnSpPr/>
                        <p:nvPr/>
                      </p:nvCxnSpPr>
                      <p:spPr>
                        <a:xfrm flipV="1">
                          <a:off x="3505200" y="3708991"/>
                          <a:ext cx="0" cy="1701209"/>
                        </a:xfrm>
                        <a:prstGeom prst="straightConnector1">
                          <a:avLst/>
                        </a:prstGeom>
                        <a:ln w="25400">
                          <a:solidFill>
                            <a:schemeClr val="tx1"/>
                          </a:solidFill>
                          <a:tailEnd type="triangl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0" name="Straight Arrow Connector 59"/>
                        <p:cNvCxnSpPr/>
                        <p:nvPr/>
                      </p:nvCxnSpPr>
                      <p:spPr>
                        <a:xfrm>
                          <a:off x="3200400" y="5232991"/>
                          <a:ext cx="1219200" cy="0"/>
                        </a:xfrm>
                        <a:prstGeom prst="straightConnector1">
                          <a:avLst/>
                        </a:prstGeom>
                        <a:ln w="25400">
                          <a:solidFill>
                            <a:schemeClr val="tx1"/>
                          </a:solidFill>
                          <a:tailEnd type="triangl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87" name="TextBox 86"/>
                        <p:cNvSpPr txBox="1"/>
                        <p:nvPr/>
                      </p:nvSpPr>
                      <p:spPr>
                        <a:xfrm>
                          <a:off x="2971800" y="3352800"/>
                          <a:ext cx="1524000" cy="646331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US" i="1" dirty="0" smtClean="0"/>
                            <a:t>Consumptive use</a:t>
                          </a:r>
                          <a:endParaRPr lang="en-GB" i="1" dirty="0"/>
                        </a:p>
                      </p:txBody>
                    </p:sp>
                  </p:grpSp>
                  <p:sp>
                    <p:nvSpPr>
                      <p:cNvPr id="89" name="TextBox 88"/>
                      <p:cNvSpPr txBox="1"/>
                      <p:nvPr/>
                    </p:nvSpPr>
                    <p:spPr>
                      <a:xfrm>
                        <a:off x="4292600" y="4114800"/>
                        <a:ext cx="533400" cy="461665"/>
                      </a:xfrm>
                      <a:prstGeom prst="rect">
                        <a:avLst/>
                      </a:prstGeom>
                      <a:solidFill>
                        <a:schemeClr val="bg2">
                          <a:lumMod val="50000"/>
                        </a:schemeClr>
                      </a:solidFill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US" sz="2400" b="1" i="1" dirty="0" smtClean="0"/>
                          <a:t>+</a:t>
                        </a:r>
                        <a:r>
                          <a:rPr lang="en-US" sz="2400" b="1" i="1" baseline="30000" dirty="0" smtClean="0"/>
                          <a:t>h</a:t>
                        </a:r>
                        <a:endParaRPr lang="en-GB" b="1" i="1" baseline="30000" dirty="0"/>
                      </a:p>
                    </p:txBody>
                  </p:sp>
                  <p:sp>
                    <p:nvSpPr>
                      <p:cNvPr id="69" name="Rectangle 68"/>
                      <p:cNvSpPr/>
                      <p:nvPr/>
                    </p:nvSpPr>
                    <p:spPr>
                      <a:xfrm>
                        <a:off x="4953000" y="3429000"/>
                        <a:ext cx="1524000" cy="2286000"/>
                      </a:xfrm>
                      <a:prstGeom prst="rect">
                        <a:avLst/>
                      </a:prstGeom>
                      <a:noFill/>
                      <a:ln cmpd="dbl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70" name="Rectangle 69"/>
                      <p:cNvSpPr/>
                      <p:nvPr/>
                    </p:nvSpPr>
                    <p:spPr>
                      <a:xfrm>
                        <a:off x="6477000" y="1143000"/>
                        <a:ext cx="1600200" cy="2286000"/>
                      </a:xfrm>
                      <a:prstGeom prst="rect">
                        <a:avLst/>
                      </a:prstGeom>
                      <a:noFill/>
                      <a:ln cmpd="dbl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grpSp>
                    <p:nvGrpSpPr>
                      <p:cNvPr id="97" name="Group 96"/>
                      <p:cNvGrpSpPr/>
                      <p:nvPr/>
                    </p:nvGrpSpPr>
                    <p:grpSpPr>
                      <a:xfrm>
                        <a:off x="4762500" y="3581400"/>
                        <a:ext cx="1645920" cy="1828800"/>
                        <a:chOff x="4762500" y="3581400"/>
                        <a:chExt cx="1645920" cy="1828800"/>
                      </a:xfrm>
                    </p:grpSpPr>
                    <p:cxnSp>
                      <p:nvCxnSpPr>
                        <p:cNvPr id="73" name="Straight Arrow Connector 72"/>
                        <p:cNvCxnSpPr/>
                        <p:nvPr/>
                      </p:nvCxnSpPr>
                      <p:spPr>
                        <a:xfrm flipV="1">
                          <a:off x="5799592" y="3708991"/>
                          <a:ext cx="0" cy="1701209"/>
                        </a:xfrm>
                        <a:prstGeom prst="straightConnector1">
                          <a:avLst/>
                        </a:prstGeom>
                        <a:ln w="25400">
                          <a:solidFill>
                            <a:schemeClr val="tx1"/>
                          </a:solidFill>
                          <a:tailEnd type="triangl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117" name="Rectangle 116"/>
                        <p:cNvSpPr/>
                        <p:nvPr/>
                      </p:nvSpPr>
                      <p:spPr>
                        <a:xfrm>
                          <a:off x="5334000" y="4157906"/>
                          <a:ext cx="228600" cy="1063931"/>
                        </a:xfrm>
                        <a:prstGeom prst="rect">
                          <a:avLst/>
                        </a:prstGeom>
                        <a:solidFill>
                          <a:schemeClr val="accent3">
                            <a:lumMod val="75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122" name="TextBox 121"/>
                        <p:cNvSpPr txBox="1"/>
                        <p:nvPr/>
                      </p:nvSpPr>
                      <p:spPr>
                        <a:xfrm>
                          <a:off x="4953000" y="3581400"/>
                          <a:ext cx="914400" cy="3693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US" b="1" dirty="0" smtClean="0"/>
                            <a:t>DCW</a:t>
                          </a:r>
                          <a:r>
                            <a:rPr lang="en-US" b="1" baseline="30000" dirty="0" smtClean="0"/>
                            <a:t>8</a:t>
                          </a:r>
                          <a:r>
                            <a:rPr lang="en-US" b="1" baseline="-25000" dirty="0" smtClean="0"/>
                            <a:t>0</a:t>
                          </a:r>
                          <a:endParaRPr lang="en-GB" b="1" baseline="-25000" dirty="0"/>
                        </a:p>
                      </p:txBody>
                    </p:sp>
                    <p:cxnSp>
                      <p:nvCxnSpPr>
                        <p:cNvPr id="71" name="Straight Arrow Connector 70"/>
                        <p:cNvCxnSpPr/>
                        <p:nvPr/>
                      </p:nvCxnSpPr>
                      <p:spPr>
                        <a:xfrm flipV="1">
                          <a:off x="4762500" y="5232990"/>
                          <a:ext cx="1645920" cy="1"/>
                        </a:xfrm>
                        <a:prstGeom prst="straightConnector1">
                          <a:avLst/>
                        </a:prstGeom>
                        <a:ln w="25400">
                          <a:solidFill>
                            <a:schemeClr val="tx1"/>
                          </a:solidFill>
                          <a:tailEnd type="triangl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80" name="Rectangle 79"/>
                        <p:cNvSpPr/>
                        <p:nvPr/>
                      </p:nvSpPr>
                      <p:spPr>
                        <a:xfrm>
                          <a:off x="5105400" y="4014261"/>
                          <a:ext cx="228600" cy="1209748"/>
                        </a:xfrm>
                        <a:prstGeom prst="rect">
                          <a:avLst/>
                        </a:prstGeom>
                        <a:solidFill>
                          <a:schemeClr val="accent3">
                            <a:lumMod val="75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81" name="Rectangle 80"/>
                        <p:cNvSpPr/>
                        <p:nvPr/>
                      </p:nvSpPr>
                      <p:spPr>
                        <a:xfrm>
                          <a:off x="5562600" y="5153579"/>
                          <a:ext cx="228600" cy="70884"/>
                        </a:xfrm>
                        <a:prstGeom prst="rect">
                          <a:avLst/>
                        </a:prstGeom>
                        <a:solidFill>
                          <a:schemeClr val="tx2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</p:grpSp>
                  <p:grpSp>
                    <p:nvGrpSpPr>
                      <p:cNvPr id="93" name="Group 92"/>
                      <p:cNvGrpSpPr/>
                      <p:nvPr/>
                    </p:nvGrpSpPr>
                    <p:grpSpPr>
                      <a:xfrm>
                        <a:off x="6858000" y="3657600"/>
                        <a:ext cx="1828800" cy="1752600"/>
                        <a:chOff x="6858000" y="3657600"/>
                        <a:chExt cx="1828800" cy="1752600"/>
                      </a:xfrm>
                    </p:grpSpPr>
                    <p:sp>
                      <p:nvSpPr>
                        <p:cNvPr id="63" name="Rectangle 62"/>
                        <p:cNvSpPr/>
                        <p:nvPr/>
                      </p:nvSpPr>
                      <p:spPr>
                        <a:xfrm>
                          <a:off x="7466467" y="4411254"/>
                          <a:ext cx="228600" cy="822960"/>
                        </a:xfrm>
                        <a:prstGeom prst="rect">
                          <a:avLst/>
                        </a:prstGeom>
                        <a:solidFill>
                          <a:schemeClr val="accent2">
                            <a:lumMod val="75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64" name="Rectangle 63"/>
                        <p:cNvSpPr/>
                        <p:nvPr/>
                      </p:nvSpPr>
                      <p:spPr>
                        <a:xfrm>
                          <a:off x="7695067" y="4594134"/>
                          <a:ext cx="228600" cy="640080"/>
                        </a:xfrm>
                        <a:prstGeom prst="rect">
                          <a:avLst/>
                        </a:prstGeom>
                        <a:solidFill>
                          <a:schemeClr val="accent2">
                            <a:lumMod val="75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65" name="Rectangle 64"/>
                        <p:cNvSpPr/>
                        <p:nvPr/>
                      </p:nvSpPr>
                      <p:spPr>
                        <a:xfrm>
                          <a:off x="7923666" y="4868454"/>
                          <a:ext cx="228600" cy="365760"/>
                        </a:xfrm>
                        <a:prstGeom prst="rect">
                          <a:avLst/>
                        </a:prstGeom>
                        <a:solidFill>
                          <a:schemeClr val="accent2">
                            <a:lumMod val="75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78" name="Rectangle 77"/>
                        <p:cNvSpPr/>
                        <p:nvPr/>
                      </p:nvSpPr>
                      <p:spPr>
                        <a:xfrm>
                          <a:off x="7239000" y="4157979"/>
                          <a:ext cx="228600" cy="1063931"/>
                        </a:xfrm>
                        <a:prstGeom prst="rect">
                          <a:avLst/>
                        </a:prstGeom>
                        <a:solidFill>
                          <a:schemeClr val="accent3">
                            <a:lumMod val="75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cxnSp>
                      <p:nvCxnSpPr>
                        <p:cNvPr id="76" name="Straight Arrow Connector 75"/>
                        <p:cNvCxnSpPr/>
                        <p:nvPr/>
                      </p:nvCxnSpPr>
                      <p:spPr>
                        <a:xfrm flipV="1">
                          <a:off x="7696200" y="3657600"/>
                          <a:ext cx="0" cy="1701209"/>
                        </a:xfrm>
                        <a:prstGeom prst="straightConnector1">
                          <a:avLst/>
                        </a:prstGeom>
                        <a:ln w="25400">
                          <a:solidFill>
                            <a:schemeClr val="tx1"/>
                          </a:solidFill>
                          <a:tailEnd type="triangl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121" name="TextBox 120"/>
                        <p:cNvSpPr txBox="1"/>
                        <p:nvPr/>
                      </p:nvSpPr>
                      <p:spPr>
                        <a:xfrm>
                          <a:off x="7772400" y="3745468"/>
                          <a:ext cx="914400" cy="3693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US" b="1" dirty="0" smtClean="0"/>
                            <a:t>DCW</a:t>
                          </a:r>
                          <a:r>
                            <a:rPr lang="en-US" b="1" baseline="30000" dirty="0" smtClean="0"/>
                            <a:t>6</a:t>
                          </a:r>
                          <a:r>
                            <a:rPr lang="en-US" b="1" baseline="-25000" dirty="0" smtClean="0"/>
                            <a:t>0</a:t>
                          </a:r>
                          <a:endParaRPr lang="en-GB" b="1" baseline="-25000" dirty="0"/>
                        </a:p>
                      </p:txBody>
                    </p:sp>
                    <p:sp>
                      <p:nvSpPr>
                        <p:cNvPr id="83" name="Rectangle 82"/>
                        <p:cNvSpPr/>
                        <p:nvPr/>
                      </p:nvSpPr>
                      <p:spPr>
                        <a:xfrm>
                          <a:off x="7010400" y="4024466"/>
                          <a:ext cx="228600" cy="1209748"/>
                        </a:xfrm>
                        <a:prstGeom prst="rect">
                          <a:avLst/>
                        </a:prstGeom>
                        <a:solidFill>
                          <a:schemeClr val="accent3">
                            <a:lumMod val="75000"/>
                          </a:schemeClr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90" name="Rectangle 89"/>
                        <p:cNvSpPr/>
                        <p:nvPr/>
                      </p:nvSpPr>
                      <p:spPr>
                        <a:xfrm>
                          <a:off x="8153400" y="5151120"/>
                          <a:ext cx="228600" cy="70884"/>
                        </a:xfrm>
                        <a:prstGeom prst="rect">
                          <a:avLst/>
                        </a:prstGeom>
                        <a:solidFill>
                          <a:schemeClr val="tx2"/>
                        </a:solidFill>
                        <a:ln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cxnSp>
                      <p:nvCxnSpPr>
                        <p:cNvPr id="75" name="Straight Arrow Connector 74"/>
                        <p:cNvCxnSpPr/>
                        <p:nvPr/>
                      </p:nvCxnSpPr>
                      <p:spPr>
                        <a:xfrm flipV="1">
                          <a:off x="6858000" y="5232990"/>
                          <a:ext cx="1828800" cy="1"/>
                        </a:xfrm>
                        <a:prstGeom prst="straightConnector1">
                          <a:avLst/>
                        </a:prstGeom>
                        <a:ln w="25400">
                          <a:solidFill>
                            <a:schemeClr val="tx1"/>
                          </a:solidFill>
                          <a:tailEnd type="triangl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126" name="Rectangle 125"/>
                        <p:cNvSpPr/>
                        <p:nvPr/>
                      </p:nvSpPr>
                      <p:spPr>
                        <a:xfrm>
                          <a:off x="7239000" y="3962400"/>
                          <a:ext cx="459014" cy="1447800"/>
                        </a:xfrm>
                        <a:prstGeom prst="rect">
                          <a:avLst/>
                        </a:prstGeom>
                        <a:noFill/>
                        <a:ln>
                          <a:solidFill>
                            <a:schemeClr val="accent6">
                              <a:lumMod val="75000"/>
                            </a:schemeClr>
                          </a:solidFill>
                          <a:prstDash val="solid"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</p:grpSp>
                </p:grpSp>
                <p:cxnSp>
                  <p:nvCxnSpPr>
                    <p:cNvPr id="55" name="Straight Arrow Connector 54"/>
                    <p:cNvCxnSpPr/>
                    <p:nvPr/>
                  </p:nvCxnSpPr>
                  <p:spPr>
                    <a:xfrm flipV="1">
                      <a:off x="6705600" y="2971800"/>
                      <a:ext cx="1600200" cy="1"/>
                    </a:xfrm>
                    <a:prstGeom prst="straightConnector1">
                      <a:avLst/>
                    </a:prstGeom>
                    <a:ln w="25400">
                      <a:solidFill>
                        <a:schemeClr val="tx1"/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sp>
          <p:nvSpPr>
            <p:cNvPr id="109" name="Rectangle 108"/>
            <p:cNvSpPr/>
            <p:nvPr/>
          </p:nvSpPr>
          <p:spPr>
            <a:xfrm>
              <a:off x="6858000" y="1676400"/>
              <a:ext cx="685800" cy="1447800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7" name="Rectangle 106"/>
          <p:cNvSpPr/>
          <p:nvPr/>
        </p:nvSpPr>
        <p:spPr>
          <a:xfrm>
            <a:off x="533400" y="3390900"/>
            <a:ext cx="1066800" cy="2667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[</a:t>
            </a:r>
            <a:r>
              <a:rPr lang="en-US" b="1" dirty="0" smtClean="0">
                <a:solidFill>
                  <a:schemeClr val="tx1"/>
                </a:solidFill>
                <a:sym typeface="Symbol"/>
              </a:rPr>
              <a:t>1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,</a:t>
            </a:r>
            <a:r>
              <a:rPr lang="en-US" b="1" dirty="0" smtClean="0">
                <a:solidFill>
                  <a:schemeClr val="tx1"/>
                </a:solidFill>
                <a:sym typeface="Symbol"/>
              </a:rPr>
              <a:t> 2</a:t>
            </a:r>
            <a:r>
              <a:rPr lang="en-US" dirty="0" smtClean="0">
                <a:solidFill>
                  <a:schemeClr val="tx1"/>
                </a:solidFill>
              </a:rPr>
              <a:t>]</a:t>
            </a:r>
            <a:endParaRPr lang="en-GB" dirty="0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6310086" y="3980544"/>
            <a:ext cx="275772" cy="333828"/>
          </a:xfrm>
          <a:prstGeom prst="straightConnector1">
            <a:avLst/>
          </a:prstGeom>
          <a:ln w="4445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6858000" cy="715962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Non-consumptive Flow</a:t>
            </a:r>
            <a:endParaRPr lang="en-GB" sz="3600" dirty="0"/>
          </a:p>
        </p:txBody>
      </p:sp>
      <p:sp>
        <p:nvSpPr>
          <p:cNvPr id="31" name="Rectangle 30"/>
          <p:cNvSpPr/>
          <p:nvPr/>
        </p:nvSpPr>
        <p:spPr>
          <a:xfrm>
            <a:off x="4333376" y="1685925"/>
            <a:ext cx="228600" cy="8229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4104776" y="1452153"/>
            <a:ext cx="228600" cy="106393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1" name="Straight Arrow Connector 40"/>
          <p:cNvCxnSpPr/>
          <p:nvPr/>
        </p:nvCxnSpPr>
        <p:spPr>
          <a:xfrm flipV="1">
            <a:off x="4572000" y="937260"/>
            <a:ext cx="0" cy="170120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352800" y="35814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DCF</a:t>
            </a:r>
            <a:r>
              <a:rPr lang="en-US" b="1" baseline="30000" dirty="0" smtClean="0"/>
              <a:t>6-5</a:t>
            </a:r>
            <a:r>
              <a:rPr lang="en-US" b="1" baseline="-25000" dirty="0" smtClean="0"/>
              <a:t>0</a:t>
            </a:r>
            <a:endParaRPr lang="en-GB" b="1" baseline="30000" dirty="0"/>
          </a:p>
        </p:txBody>
      </p:sp>
      <p:sp>
        <p:nvSpPr>
          <p:cNvPr id="68" name="Rectangle 67"/>
          <p:cNvSpPr/>
          <p:nvPr/>
        </p:nvSpPr>
        <p:spPr>
          <a:xfrm>
            <a:off x="4343400" y="4181932"/>
            <a:ext cx="228600" cy="19049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ectangle 68"/>
          <p:cNvSpPr/>
          <p:nvPr/>
        </p:nvSpPr>
        <p:spPr>
          <a:xfrm>
            <a:off x="4114800" y="4181932"/>
            <a:ext cx="228600" cy="11429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9" name="Straight Arrow Connector 78"/>
          <p:cNvCxnSpPr/>
          <p:nvPr/>
        </p:nvCxnSpPr>
        <p:spPr>
          <a:xfrm flipV="1">
            <a:off x="3352800" y="2514600"/>
            <a:ext cx="1828800" cy="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3352800" y="4166190"/>
            <a:ext cx="1828800" cy="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V="1">
            <a:off x="4572000" y="3556590"/>
            <a:ext cx="0" cy="101541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V="1">
            <a:off x="4572000" y="5181600"/>
            <a:ext cx="0" cy="144780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Rectangle 100"/>
          <p:cNvSpPr/>
          <p:nvPr/>
        </p:nvSpPr>
        <p:spPr>
          <a:xfrm flipV="1">
            <a:off x="0" y="838200"/>
            <a:ext cx="9144000" cy="76200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TextBox 101"/>
          <p:cNvSpPr txBox="1"/>
          <p:nvPr/>
        </p:nvSpPr>
        <p:spPr>
          <a:xfrm>
            <a:off x="3962400" y="2891135"/>
            <a:ext cx="533400" cy="461665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/>
              <a:t>+</a:t>
            </a:r>
            <a:r>
              <a:rPr lang="en-US" sz="2400" b="1" i="1" baseline="30000" dirty="0" smtClean="0"/>
              <a:t>v</a:t>
            </a:r>
            <a:endParaRPr lang="en-GB" b="1" i="1" baseline="30000" dirty="0"/>
          </a:p>
        </p:txBody>
      </p:sp>
      <p:sp>
        <p:nvSpPr>
          <p:cNvPr id="56" name="Oval 55"/>
          <p:cNvSpPr/>
          <p:nvPr/>
        </p:nvSpPr>
        <p:spPr>
          <a:xfrm>
            <a:off x="304800" y="1600200"/>
            <a:ext cx="457200" cy="457200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8</a:t>
            </a:r>
            <a:endParaRPr lang="en-GB" sz="2000" b="1" dirty="0">
              <a:solidFill>
                <a:schemeClr val="tx1"/>
              </a:solidFill>
            </a:endParaRPr>
          </a:p>
        </p:txBody>
      </p:sp>
      <p:cxnSp>
        <p:nvCxnSpPr>
          <p:cNvPr id="58" name="Straight Arrow Connector 57"/>
          <p:cNvCxnSpPr>
            <a:stCxn id="56" idx="4"/>
            <a:endCxn id="74" idx="0"/>
          </p:cNvCxnSpPr>
          <p:nvPr/>
        </p:nvCxnSpPr>
        <p:spPr>
          <a:xfrm>
            <a:off x="533400" y="2057400"/>
            <a:ext cx="0" cy="53340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838200" y="34290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Non-consumptive use</a:t>
            </a:r>
            <a:endParaRPr lang="en-GB" i="1" dirty="0"/>
          </a:p>
        </p:txBody>
      </p:sp>
      <p:sp>
        <p:nvSpPr>
          <p:cNvPr id="74" name="Oval 73"/>
          <p:cNvSpPr/>
          <p:nvPr/>
        </p:nvSpPr>
        <p:spPr>
          <a:xfrm>
            <a:off x="304800" y="2590800"/>
            <a:ext cx="457200" cy="457200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6</a:t>
            </a:r>
            <a:endParaRPr lang="en-GB" sz="2000" b="1" dirty="0">
              <a:solidFill>
                <a:schemeClr val="tx1"/>
              </a:solidFill>
            </a:endParaRPr>
          </a:p>
        </p:txBody>
      </p:sp>
      <p:cxnSp>
        <p:nvCxnSpPr>
          <p:cNvPr id="80" name="Straight Arrow Connector 79"/>
          <p:cNvCxnSpPr>
            <a:stCxn id="74" idx="4"/>
            <a:endCxn id="83" idx="0"/>
          </p:cNvCxnSpPr>
          <p:nvPr/>
        </p:nvCxnSpPr>
        <p:spPr>
          <a:xfrm>
            <a:off x="533400" y="3048000"/>
            <a:ext cx="0" cy="13716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80"/>
          <p:cNvSpPr/>
          <p:nvPr/>
        </p:nvSpPr>
        <p:spPr>
          <a:xfrm>
            <a:off x="76200" y="3352800"/>
            <a:ext cx="1295400" cy="83820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Oval 82"/>
          <p:cNvSpPr/>
          <p:nvPr/>
        </p:nvSpPr>
        <p:spPr>
          <a:xfrm>
            <a:off x="304800" y="4419600"/>
            <a:ext cx="457200" cy="457200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5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84" name="Oval 83"/>
          <p:cNvSpPr/>
          <p:nvPr/>
        </p:nvSpPr>
        <p:spPr>
          <a:xfrm>
            <a:off x="2057400" y="4419600"/>
            <a:ext cx="457200" cy="457200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4</a:t>
            </a:r>
            <a:endParaRPr lang="en-GB" sz="2000" b="1" dirty="0">
              <a:solidFill>
                <a:schemeClr val="tx1"/>
              </a:solidFill>
            </a:endParaRPr>
          </a:p>
        </p:txBody>
      </p:sp>
      <p:cxnSp>
        <p:nvCxnSpPr>
          <p:cNvPr id="90" name="Straight Arrow Connector 89"/>
          <p:cNvCxnSpPr>
            <a:stCxn id="83" idx="6"/>
            <a:endCxn id="84" idx="2"/>
          </p:cNvCxnSpPr>
          <p:nvPr/>
        </p:nvCxnSpPr>
        <p:spPr>
          <a:xfrm>
            <a:off x="762000" y="4648200"/>
            <a:ext cx="1295400" cy="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Octagon 91"/>
          <p:cNvSpPr/>
          <p:nvPr/>
        </p:nvSpPr>
        <p:spPr>
          <a:xfrm>
            <a:off x="355600" y="3520440"/>
            <a:ext cx="365760" cy="365760"/>
          </a:xfrm>
          <a:prstGeom prst="octagon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3429000" y="6551250"/>
            <a:ext cx="1828800" cy="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Down Arrow 99"/>
          <p:cNvSpPr/>
          <p:nvPr/>
        </p:nvSpPr>
        <p:spPr>
          <a:xfrm>
            <a:off x="4114800" y="4648200"/>
            <a:ext cx="228600" cy="381000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TextBox 102"/>
          <p:cNvSpPr txBox="1"/>
          <p:nvPr/>
        </p:nvSpPr>
        <p:spPr>
          <a:xfrm>
            <a:off x="3200400" y="10668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T(DCW</a:t>
            </a:r>
            <a:r>
              <a:rPr lang="en-US" b="1" baseline="30000" dirty="0" smtClean="0"/>
              <a:t>6</a:t>
            </a:r>
            <a:r>
              <a:rPr lang="en-US" b="1" baseline="-25000" dirty="0" smtClean="0"/>
              <a:t>0</a:t>
            </a:r>
            <a:r>
              <a:rPr lang="en-US" b="1" dirty="0" smtClean="0"/>
              <a:t>)</a:t>
            </a:r>
            <a:endParaRPr lang="en-GB" b="1" baseline="-25000" dirty="0"/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97C0E-4049-4375-833C-410A36108B96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42" name="Rectangle 41"/>
          <p:cNvSpPr/>
          <p:nvPr/>
        </p:nvSpPr>
        <p:spPr>
          <a:xfrm rot="2614285">
            <a:off x="4448937" y="5645150"/>
            <a:ext cx="228600" cy="19049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 rot="19615463">
            <a:off x="4057616" y="5425217"/>
            <a:ext cx="228600" cy="11429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Line Callout 2 38"/>
          <p:cNvSpPr/>
          <p:nvPr/>
        </p:nvSpPr>
        <p:spPr>
          <a:xfrm>
            <a:off x="5562600" y="1219200"/>
            <a:ext cx="2057400" cy="8382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01000"/>
              <a:gd name="adj6" fmla="val -5588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Truncated DCW  from node 6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0" name="Line Callout 2 39"/>
          <p:cNvSpPr/>
          <p:nvPr/>
        </p:nvSpPr>
        <p:spPr>
          <a:xfrm>
            <a:off x="5486400" y="5181600"/>
            <a:ext cx="2819400" cy="8382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26000"/>
              <a:gd name="adj6" fmla="val -3377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DCW  after adjusting for DCF passing down to node 5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343400" y="5892800"/>
            <a:ext cx="228600" cy="64922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4114800" y="5599430"/>
            <a:ext cx="228600" cy="9418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58200" y="6324600"/>
            <a:ext cx="457200" cy="365125"/>
          </a:xfrm>
        </p:spPr>
        <p:txBody>
          <a:bodyPr/>
          <a:lstStyle/>
          <a:p>
            <a:fld id="{E4F97C0E-4049-4375-833C-410A36108B96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Isosceles Triangle 4"/>
          <p:cNvSpPr/>
          <p:nvPr/>
        </p:nvSpPr>
        <p:spPr>
          <a:xfrm>
            <a:off x="8235043" y="381000"/>
            <a:ext cx="832757" cy="914400"/>
          </a:xfrm>
          <a:prstGeom prst="triangle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0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8443232" y="5486400"/>
            <a:ext cx="416378" cy="457200"/>
          </a:xfrm>
          <a:prstGeom prst="ellipse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1</a:t>
            </a:r>
            <a:endParaRPr lang="en-GB" sz="2000" b="1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>
            <a:stCxn id="5" idx="3"/>
            <a:endCxn id="6" idx="0"/>
          </p:cNvCxnSpPr>
          <p:nvPr/>
        </p:nvCxnSpPr>
        <p:spPr>
          <a:xfrm flipH="1">
            <a:off x="8651421" y="1295400"/>
            <a:ext cx="1" cy="41910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ctagon 7"/>
          <p:cNvSpPr/>
          <p:nvPr/>
        </p:nvSpPr>
        <p:spPr>
          <a:xfrm>
            <a:off x="8440056" y="2834640"/>
            <a:ext cx="431213" cy="441960"/>
          </a:xfrm>
          <a:prstGeom prst="octago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30" name="Group 129"/>
          <p:cNvGrpSpPr/>
          <p:nvPr/>
        </p:nvGrpSpPr>
        <p:grpSpPr>
          <a:xfrm>
            <a:off x="457200" y="4775200"/>
            <a:ext cx="990600" cy="1676400"/>
            <a:chOff x="228600" y="4800600"/>
            <a:chExt cx="990600" cy="1676400"/>
          </a:xfrm>
        </p:grpSpPr>
        <p:sp>
          <p:nvSpPr>
            <p:cNvPr id="19" name="Rectangle 18"/>
            <p:cNvSpPr/>
            <p:nvPr/>
          </p:nvSpPr>
          <p:spPr>
            <a:xfrm>
              <a:off x="762000" y="5976275"/>
              <a:ext cx="228600" cy="34362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04800" y="5353058"/>
              <a:ext cx="228600" cy="96684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33400" y="5476986"/>
              <a:ext cx="228600" cy="839971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V="1">
              <a:off x="304800" y="4800600"/>
              <a:ext cx="0" cy="1676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228600" y="6321731"/>
              <a:ext cx="990600" cy="286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3733800" y="4724400"/>
            <a:ext cx="914400" cy="1600200"/>
            <a:chOff x="3429000" y="776514"/>
            <a:chExt cx="914400" cy="1600200"/>
          </a:xfrm>
        </p:grpSpPr>
        <p:sp>
          <p:nvSpPr>
            <p:cNvPr id="29" name="Rectangle 28"/>
            <p:cNvSpPr/>
            <p:nvPr/>
          </p:nvSpPr>
          <p:spPr>
            <a:xfrm>
              <a:off x="3429001" y="1084099"/>
              <a:ext cx="228600" cy="1275907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657601" y="1296751"/>
              <a:ext cx="228600" cy="1063257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 flipV="1">
              <a:off x="3429000" y="776514"/>
              <a:ext cx="0" cy="16002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3429000" y="2362200"/>
              <a:ext cx="9144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4800600" y="5117045"/>
            <a:ext cx="914400" cy="1206289"/>
            <a:chOff x="5715000" y="1169159"/>
            <a:chExt cx="914400" cy="1206289"/>
          </a:xfrm>
        </p:grpSpPr>
        <p:sp>
          <p:nvSpPr>
            <p:cNvPr id="36" name="Rectangle 35"/>
            <p:cNvSpPr/>
            <p:nvPr/>
          </p:nvSpPr>
          <p:spPr>
            <a:xfrm>
              <a:off x="6019800" y="2285126"/>
              <a:ext cx="228600" cy="7088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 flipH="1" flipV="1">
              <a:off x="6248399" y="1169159"/>
              <a:ext cx="1" cy="120628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>
              <a:off x="5715000" y="2362200"/>
              <a:ext cx="9144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TextBox 41"/>
          <p:cNvSpPr txBox="1"/>
          <p:nvPr/>
        </p:nvSpPr>
        <p:spPr>
          <a:xfrm>
            <a:off x="4419600" y="5486400"/>
            <a:ext cx="533400" cy="461665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/>
              <a:t>+</a:t>
            </a:r>
            <a:r>
              <a:rPr lang="en-US" sz="2400" b="1" i="1" baseline="30000" dirty="0" smtClean="0"/>
              <a:t>h</a:t>
            </a:r>
            <a:endParaRPr lang="en-GB" b="1" i="1" baseline="30000" dirty="0"/>
          </a:p>
        </p:txBody>
      </p:sp>
      <p:sp>
        <p:nvSpPr>
          <p:cNvPr id="43" name="TextBox 42"/>
          <p:cNvSpPr txBox="1"/>
          <p:nvPr/>
        </p:nvSpPr>
        <p:spPr>
          <a:xfrm>
            <a:off x="2895600" y="5486400"/>
            <a:ext cx="533400" cy="461665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/>
              <a:t>+</a:t>
            </a:r>
            <a:r>
              <a:rPr lang="en-US" sz="2400" b="1" i="1" baseline="30000" dirty="0" smtClean="0"/>
              <a:t>h</a:t>
            </a:r>
            <a:endParaRPr lang="en-GB" b="1" i="1" baseline="30000" dirty="0"/>
          </a:p>
        </p:txBody>
      </p:sp>
      <p:sp>
        <p:nvSpPr>
          <p:cNvPr id="44" name="Rectangle 43"/>
          <p:cNvSpPr/>
          <p:nvPr/>
        </p:nvSpPr>
        <p:spPr>
          <a:xfrm>
            <a:off x="6400800" y="5261344"/>
            <a:ext cx="228600" cy="1063256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7772400" y="6249869"/>
            <a:ext cx="228600" cy="70884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7086600" y="5651126"/>
            <a:ext cx="228600" cy="66815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7315200" y="5822936"/>
            <a:ext cx="228600" cy="49634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7543800" y="5975659"/>
            <a:ext cx="228600" cy="34362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6629400" y="5352440"/>
            <a:ext cx="228600" cy="96684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/>
          <p:cNvSpPr/>
          <p:nvPr/>
        </p:nvSpPr>
        <p:spPr>
          <a:xfrm>
            <a:off x="6858000" y="5478806"/>
            <a:ext cx="228600" cy="83997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/>
          <p:cNvSpPr/>
          <p:nvPr/>
        </p:nvSpPr>
        <p:spPr>
          <a:xfrm>
            <a:off x="6172200" y="5043377"/>
            <a:ext cx="228600" cy="1275907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6" name="Straight Arrow Connector 55"/>
          <p:cNvCxnSpPr/>
          <p:nvPr/>
        </p:nvCxnSpPr>
        <p:spPr>
          <a:xfrm flipV="1">
            <a:off x="5943600" y="6324600"/>
            <a:ext cx="2362200" cy="109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V="1">
            <a:off x="6400800" y="4724400"/>
            <a:ext cx="0" cy="16002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ight Arrow 61"/>
          <p:cNvSpPr/>
          <p:nvPr/>
        </p:nvSpPr>
        <p:spPr>
          <a:xfrm>
            <a:off x="5486400" y="5562600"/>
            <a:ext cx="304800" cy="228600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TextBox 71"/>
          <p:cNvSpPr txBox="1"/>
          <p:nvPr/>
        </p:nvSpPr>
        <p:spPr>
          <a:xfrm>
            <a:off x="7010400" y="2971800"/>
            <a:ext cx="533400" cy="461665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/>
              <a:t>+</a:t>
            </a:r>
            <a:r>
              <a:rPr lang="en-US" sz="2400" b="1" i="1" baseline="30000" dirty="0" smtClean="0"/>
              <a:t>v</a:t>
            </a:r>
            <a:endParaRPr lang="en-GB" b="1" i="1" baseline="30000" dirty="0"/>
          </a:p>
        </p:txBody>
      </p:sp>
      <p:grpSp>
        <p:nvGrpSpPr>
          <p:cNvPr id="99" name="Group 98"/>
          <p:cNvGrpSpPr/>
          <p:nvPr/>
        </p:nvGrpSpPr>
        <p:grpSpPr>
          <a:xfrm>
            <a:off x="6385560" y="2209800"/>
            <a:ext cx="1844040" cy="609600"/>
            <a:chOff x="6385560" y="3733800"/>
            <a:chExt cx="1844040" cy="609600"/>
          </a:xfrm>
        </p:grpSpPr>
        <p:sp>
          <p:nvSpPr>
            <p:cNvPr id="63" name="Rectangle 62"/>
            <p:cNvSpPr/>
            <p:nvPr/>
          </p:nvSpPr>
          <p:spPr>
            <a:xfrm>
              <a:off x="6396900" y="4150735"/>
              <a:ext cx="228600" cy="17012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6625499" y="4182218"/>
              <a:ext cx="228600" cy="13716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6854099" y="4215364"/>
              <a:ext cx="228600" cy="10972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7082700" y="4245559"/>
              <a:ext cx="228600" cy="82296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7" name="Straight Arrow Connector 66"/>
            <p:cNvCxnSpPr/>
            <p:nvPr/>
          </p:nvCxnSpPr>
          <p:spPr>
            <a:xfrm flipV="1">
              <a:off x="6400075" y="3733800"/>
              <a:ext cx="725" cy="6096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/>
            <p:nvPr/>
          </p:nvCxnSpPr>
          <p:spPr>
            <a:xfrm>
              <a:off x="6385560" y="4328675"/>
              <a:ext cx="1844040" cy="1472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Rectangle 83"/>
            <p:cNvSpPr/>
            <p:nvPr/>
          </p:nvSpPr>
          <p:spPr>
            <a:xfrm>
              <a:off x="7307580" y="4244340"/>
              <a:ext cx="228600" cy="82296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5943600" y="304800"/>
            <a:ext cx="2362200" cy="1601298"/>
            <a:chOff x="5943600" y="1980102"/>
            <a:chExt cx="2362200" cy="1601298"/>
          </a:xfrm>
        </p:grpSpPr>
        <p:sp>
          <p:nvSpPr>
            <p:cNvPr id="73" name="Rectangle 72"/>
            <p:cNvSpPr/>
            <p:nvPr/>
          </p:nvSpPr>
          <p:spPr>
            <a:xfrm>
              <a:off x="6400800" y="2517046"/>
              <a:ext cx="228600" cy="1063256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7086600" y="2906828"/>
              <a:ext cx="228600" cy="66815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7315200" y="3078638"/>
              <a:ext cx="228600" cy="496345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6629400" y="2608142"/>
              <a:ext cx="228600" cy="96684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6858000" y="2734508"/>
              <a:ext cx="228600" cy="839971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8" name="Straight Arrow Connector 77"/>
            <p:cNvCxnSpPr/>
            <p:nvPr/>
          </p:nvCxnSpPr>
          <p:spPr>
            <a:xfrm flipV="1">
              <a:off x="5943600" y="3580302"/>
              <a:ext cx="2362200" cy="109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/>
            <p:nvPr/>
          </p:nvCxnSpPr>
          <p:spPr>
            <a:xfrm flipV="1">
              <a:off x="6400800" y="1980102"/>
              <a:ext cx="0" cy="16002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Rectangle 79"/>
            <p:cNvSpPr/>
            <p:nvPr/>
          </p:nvSpPr>
          <p:spPr>
            <a:xfrm>
              <a:off x="6400800" y="2350180"/>
              <a:ext cx="228600" cy="17012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6629399" y="2472690"/>
              <a:ext cx="228600" cy="13716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6857999" y="2627122"/>
              <a:ext cx="228600" cy="10972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7086600" y="2826004"/>
              <a:ext cx="228600" cy="82296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7315200" y="2994660"/>
              <a:ext cx="228600" cy="82296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93" name="Straight Arrow Connector 92"/>
          <p:cNvCxnSpPr/>
          <p:nvPr/>
        </p:nvCxnSpPr>
        <p:spPr>
          <a:xfrm flipH="1">
            <a:off x="8648700" y="5943600"/>
            <a:ext cx="1" cy="4572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Rectangle 100"/>
          <p:cNvSpPr/>
          <p:nvPr/>
        </p:nvSpPr>
        <p:spPr>
          <a:xfrm>
            <a:off x="6400800" y="3432544"/>
            <a:ext cx="228600" cy="1063256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Rectangle 101"/>
          <p:cNvSpPr/>
          <p:nvPr/>
        </p:nvSpPr>
        <p:spPr>
          <a:xfrm>
            <a:off x="7086600" y="3822326"/>
            <a:ext cx="228600" cy="66815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Rectangle 102"/>
          <p:cNvSpPr/>
          <p:nvPr/>
        </p:nvSpPr>
        <p:spPr>
          <a:xfrm>
            <a:off x="7315200" y="3994136"/>
            <a:ext cx="228600" cy="49634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Rectangle 103"/>
          <p:cNvSpPr/>
          <p:nvPr/>
        </p:nvSpPr>
        <p:spPr>
          <a:xfrm>
            <a:off x="6629400" y="3523640"/>
            <a:ext cx="228600" cy="96684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" name="Rectangle 104"/>
          <p:cNvSpPr/>
          <p:nvPr/>
        </p:nvSpPr>
        <p:spPr>
          <a:xfrm>
            <a:off x="6858000" y="3650006"/>
            <a:ext cx="228600" cy="83997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6" name="Straight Arrow Connector 105"/>
          <p:cNvCxnSpPr/>
          <p:nvPr/>
        </p:nvCxnSpPr>
        <p:spPr>
          <a:xfrm flipV="1">
            <a:off x="5943600" y="4495800"/>
            <a:ext cx="2362200" cy="109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 flipV="1">
            <a:off x="6400800" y="3124200"/>
            <a:ext cx="0" cy="13716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Down Arrow 108"/>
          <p:cNvSpPr/>
          <p:nvPr/>
        </p:nvSpPr>
        <p:spPr>
          <a:xfrm rot="10800000">
            <a:off x="7188200" y="4724400"/>
            <a:ext cx="228600" cy="381000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Down Arrow 109"/>
          <p:cNvSpPr/>
          <p:nvPr/>
        </p:nvSpPr>
        <p:spPr>
          <a:xfrm rot="10800000">
            <a:off x="7188201" y="2006600"/>
            <a:ext cx="228600" cy="381000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1" name="Elbow Connector 43"/>
          <p:cNvCxnSpPr>
            <a:stCxn id="6" idx="6"/>
          </p:cNvCxnSpPr>
          <p:nvPr/>
        </p:nvCxnSpPr>
        <p:spPr>
          <a:xfrm>
            <a:off x="8859610" y="5715000"/>
            <a:ext cx="131990" cy="457200"/>
          </a:xfrm>
          <a:prstGeom prst="bentConnector2">
            <a:avLst/>
          </a:prstGeom>
          <a:ln w="38100">
            <a:solidFill>
              <a:schemeClr val="accent3">
                <a:lumMod val="75000"/>
              </a:schemeClr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urved Connector 19"/>
          <p:cNvCxnSpPr>
            <a:stCxn id="6" idx="2"/>
          </p:cNvCxnSpPr>
          <p:nvPr/>
        </p:nvCxnSpPr>
        <p:spPr>
          <a:xfrm rot="10800000" flipV="1">
            <a:off x="8153402" y="5715000"/>
            <a:ext cx="289830" cy="304800"/>
          </a:xfrm>
          <a:prstGeom prst="curvedConnector2">
            <a:avLst/>
          </a:prstGeom>
          <a:ln w="38100">
            <a:solidFill>
              <a:schemeClr val="accent2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itle 1"/>
          <p:cNvSpPr>
            <a:spLocks noGrp="1"/>
          </p:cNvSpPr>
          <p:nvPr>
            <p:ph type="title"/>
          </p:nvPr>
        </p:nvSpPr>
        <p:spPr>
          <a:xfrm>
            <a:off x="838200" y="198438"/>
            <a:ext cx="4876800" cy="639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Method</a:t>
            </a:r>
            <a:endParaRPr lang="en-GB" sz="3200" dirty="0"/>
          </a:p>
        </p:txBody>
      </p:sp>
      <p:sp>
        <p:nvSpPr>
          <p:cNvPr id="121" name="Line Callout 2 120"/>
          <p:cNvSpPr/>
          <p:nvPr/>
        </p:nvSpPr>
        <p:spPr>
          <a:xfrm>
            <a:off x="762000" y="6477000"/>
            <a:ext cx="1066800" cy="381000"/>
          </a:xfrm>
          <a:prstGeom prst="borderCallout2">
            <a:avLst>
              <a:gd name="adj1" fmla="val 18750"/>
              <a:gd name="adj2" fmla="val -8333"/>
              <a:gd name="adj3" fmla="val 15417"/>
              <a:gd name="adj4" fmla="val -45834"/>
              <a:gd name="adj5" fmla="val -153530"/>
              <a:gd name="adj6" fmla="val -56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DCW</a:t>
            </a:r>
            <a:r>
              <a:rPr lang="en-US" baseline="-25000" dirty="0" smtClean="0">
                <a:solidFill>
                  <a:schemeClr val="tx1"/>
                </a:solidFill>
              </a:rPr>
              <a:t>0</a:t>
            </a:r>
            <a:r>
              <a:rPr lang="en-US" baseline="30000" dirty="0" smtClean="0">
                <a:solidFill>
                  <a:schemeClr val="tx1"/>
                </a:solidFill>
              </a:rPr>
              <a:t>4</a:t>
            </a:r>
            <a:endParaRPr lang="en-GB" baseline="30000" dirty="0">
              <a:solidFill>
                <a:schemeClr val="tx1"/>
              </a:solidFill>
            </a:endParaRPr>
          </a:p>
        </p:txBody>
      </p:sp>
      <p:grpSp>
        <p:nvGrpSpPr>
          <p:cNvPr id="128" name="Group 127"/>
          <p:cNvGrpSpPr/>
          <p:nvPr/>
        </p:nvGrpSpPr>
        <p:grpSpPr>
          <a:xfrm>
            <a:off x="2209800" y="4864100"/>
            <a:ext cx="762000" cy="1600200"/>
            <a:chOff x="1981200" y="4876800"/>
            <a:chExt cx="762000" cy="1600200"/>
          </a:xfrm>
        </p:grpSpPr>
        <p:sp>
          <p:nvSpPr>
            <p:cNvPr id="17" name="Rectangle 16"/>
            <p:cNvSpPr/>
            <p:nvPr/>
          </p:nvSpPr>
          <p:spPr>
            <a:xfrm>
              <a:off x="2057400" y="5651742"/>
              <a:ext cx="228600" cy="66815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286000" y="5823552"/>
              <a:ext cx="228600" cy="496345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22" name="Straight Arrow Connector 121"/>
            <p:cNvCxnSpPr/>
            <p:nvPr/>
          </p:nvCxnSpPr>
          <p:spPr>
            <a:xfrm flipV="1">
              <a:off x="2057400" y="4876800"/>
              <a:ext cx="0" cy="16002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Arrow Connector 122"/>
            <p:cNvCxnSpPr/>
            <p:nvPr/>
          </p:nvCxnSpPr>
          <p:spPr>
            <a:xfrm>
              <a:off x="1981200" y="6321731"/>
              <a:ext cx="762000" cy="286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1" name="TextBox 130"/>
          <p:cNvSpPr txBox="1"/>
          <p:nvPr/>
        </p:nvSpPr>
        <p:spPr>
          <a:xfrm>
            <a:off x="1371600" y="5486400"/>
            <a:ext cx="533400" cy="461665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/>
              <a:t>+</a:t>
            </a:r>
            <a:r>
              <a:rPr lang="en-US" sz="2400" b="1" i="1" baseline="30000" dirty="0" smtClean="0"/>
              <a:t>h</a:t>
            </a:r>
            <a:endParaRPr lang="en-GB" b="1" i="1" baseline="30000" dirty="0"/>
          </a:p>
        </p:txBody>
      </p:sp>
      <p:sp>
        <p:nvSpPr>
          <p:cNvPr id="134" name="Line Callout 2 133"/>
          <p:cNvSpPr/>
          <p:nvPr/>
        </p:nvSpPr>
        <p:spPr>
          <a:xfrm>
            <a:off x="2438400" y="6477000"/>
            <a:ext cx="1447800" cy="381000"/>
          </a:xfrm>
          <a:prstGeom prst="borderCallout2">
            <a:avLst>
              <a:gd name="adj1" fmla="val 18750"/>
              <a:gd name="adj2" fmla="val -8333"/>
              <a:gd name="adj3" fmla="val 15417"/>
              <a:gd name="adj4" fmla="val -16886"/>
              <a:gd name="adj5" fmla="val -96863"/>
              <a:gd name="adj6" fmla="val -1214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Consumptive</a:t>
            </a:r>
            <a:endParaRPr lang="en-GB" baseline="30000" dirty="0">
              <a:solidFill>
                <a:schemeClr val="tx1"/>
              </a:solidFill>
            </a:endParaRPr>
          </a:p>
        </p:txBody>
      </p:sp>
      <p:sp>
        <p:nvSpPr>
          <p:cNvPr id="135" name="Line Callout 2 134"/>
          <p:cNvSpPr/>
          <p:nvPr/>
        </p:nvSpPr>
        <p:spPr>
          <a:xfrm>
            <a:off x="4191000" y="4648200"/>
            <a:ext cx="1447800" cy="381000"/>
          </a:xfrm>
          <a:prstGeom prst="borderCallout2">
            <a:avLst>
              <a:gd name="adj1" fmla="val 18750"/>
              <a:gd name="adj2" fmla="val -8333"/>
              <a:gd name="adj3" fmla="val 15417"/>
              <a:gd name="adj4" fmla="val -16886"/>
              <a:gd name="adj5" fmla="val 136470"/>
              <a:gd name="adj6" fmla="val -2402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Distributary</a:t>
            </a:r>
            <a:endParaRPr lang="en-GB" baseline="30000" dirty="0">
              <a:solidFill>
                <a:schemeClr val="tx1"/>
              </a:solidFill>
            </a:endParaRPr>
          </a:p>
        </p:txBody>
      </p:sp>
      <p:sp>
        <p:nvSpPr>
          <p:cNvPr id="136" name="Line Callout 2 135"/>
          <p:cNvSpPr/>
          <p:nvPr/>
        </p:nvSpPr>
        <p:spPr>
          <a:xfrm>
            <a:off x="5410200" y="6477000"/>
            <a:ext cx="1143000" cy="381000"/>
          </a:xfrm>
          <a:prstGeom prst="borderCallout2">
            <a:avLst>
              <a:gd name="adj1" fmla="val 18750"/>
              <a:gd name="adj2" fmla="val -8333"/>
              <a:gd name="adj3" fmla="val 15417"/>
              <a:gd name="adj4" fmla="val -16886"/>
              <a:gd name="adj5" fmla="val -50196"/>
              <a:gd name="adj6" fmla="val -1261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Tributary</a:t>
            </a:r>
            <a:endParaRPr lang="en-GB" baseline="30000" dirty="0">
              <a:solidFill>
                <a:schemeClr val="tx1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7391400" y="22860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DCF</a:t>
            </a:r>
            <a:r>
              <a:rPr lang="en-US" b="1" baseline="30000" dirty="0" smtClean="0"/>
              <a:t>1-0</a:t>
            </a:r>
            <a:r>
              <a:rPr lang="en-US" b="1" baseline="-25000" dirty="0" smtClean="0"/>
              <a:t>0</a:t>
            </a:r>
            <a:endParaRPr lang="en-GB" b="1" baseline="30000" dirty="0"/>
          </a:p>
        </p:txBody>
      </p:sp>
      <p:sp>
        <p:nvSpPr>
          <p:cNvPr id="87" name="TextBox 86"/>
          <p:cNvSpPr txBox="1"/>
          <p:nvPr/>
        </p:nvSpPr>
        <p:spPr>
          <a:xfrm>
            <a:off x="6934200" y="3810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DCR</a:t>
            </a:r>
            <a:r>
              <a:rPr lang="en-US" b="1" baseline="30000" dirty="0" smtClean="0"/>
              <a:t>0</a:t>
            </a:r>
            <a:r>
              <a:rPr lang="en-US" b="1" baseline="-25000" dirty="0" smtClean="0"/>
              <a:t>0</a:t>
            </a:r>
            <a:endParaRPr lang="en-GB" b="1" baseline="30000" dirty="0"/>
          </a:p>
        </p:txBody>
      </p:sp>
      <p:sp>
        <p:nvSpPr>
          <p:cNvPr id="88" name="TextBox 87"/>
          <p:cNvSpPr txBox="1"/>
          <p:nvPr/>
        </p:nvSpPr>
        <p:spPr>
          <a:xfrm>
            <a:off x="7543800" y="4800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DCW</a:t>
            </a:r>
            <a:r>
              <a:rPr lang="en-US" b="1" baseline="30000" dirty="0" smtClean="0"/>
              <a:t>1</a:t>
            </a:r>
            <a:r>
              <a:rPr lang="en-US" b="1" baseline="-25000" dirty="0" smtClean="0"/>
              <a:t>0</a:t>
            </a:r>
            <a:endParaRPr lang="en-GB" b="1" baseline="30000" dirty="0"/>
          </a:p>
        </p:txBody>
      </p:sp>
      <p:sp>
        <p:nvSpPr>
          <p:cNvPr id="89" name="TextBox 88"/>
          <p:cNvSpPr txBox="1"/>
          <p:nvPr/>
        </p:nvSpPr>
        <p:spPr>
          <a:xfrm>
            <a:off x="7391400" y="3581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T(DCW</a:t>
            </a:r>
            <a:r>
              <a:rPr lang="en-US" b="1" baseline="30000" dirty="0" smtClean="0"/>
              <a:t>1</a:t>
            </a:r>
            <a:r>
              <a:rPr lang="en-US" b="1" baseline="-25000" dirty="0" smtClean="0"/>
              <a:t>0</a:t>
            </a:r>
            <a:r>
              <a:rPr lang="en-US" b="1" dirty="0" smtClean="0"/>
              <a:t>)</a:t>
            </a:r>
            <a:endParaRPr lang="en-GB" b="1" baseline="30000" dirty="0"/>
          </a:p>
        </p:txBody>
      </p:sp>
      <p:sp>
        <p:nvSpPr>
          <p:cNvPr id="90" name="Rectangle 89"/>
          <p:cNvSpPr/>
          <p:nvPr/>
        </p:nvSpPr>
        <p:spPr>
          <a:xfrm>
            <a:off x="0" y="1003280"/>
            <a:ext cx="6248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2400" dirty="0" smtClean="0"/>
              <a:t>Work </a:t>
            </a:r>
            <a:r>
              <a:rPr lang="en-NZ" sz="2400" u="sng" dirty="0" smtClean="0"/>
              <a:t>inwards</a:t>
            </a:r>
            <a:r>
              <a:rPr lang="en-NZ" sz="2400" dirty="0" smtClean="0"/>
              <a:t>, towards the long term reservoir,   forming Nodal DCW for each node:</a:t>
            </a:r>
          </a:p>
          <a:p>
            <a:endParaRPr lang="en-NZ" sz="2400" dirty="0" smtClean="0"/>
          </a:p>
          <a:p>
            <a:pPr marL="914400" lvl="1" indent="-457200">
              <a:buSzPct val="50000"/>
              <a:buFont typeface="Wingdings" pitchFamily="2" charset="2"/>
              <a:buChar char="q"/>
            </a:pPr>
            <a:r>
              <a:rPr lang="en-NZ" sz="2400" dirty="0" smtClean="0"/>
              <a:t>Adding nodal DCW to DCW’s passed “in” along any arcs  from nodes further out in tree</a:t>
            </a:r>
          </a:p>
          <a:p>
            <a:pPr marL="914400" lvl="1" indent="-457200">
              <a:buSzPct val="50000"/>
              <a:buFont typeface="Wingdings" pitchFamily="2" charset="2"/>
              <a:buChar char="q"/>
            </a:pPr>
            <a:r>
              <a:rPr lang="en-NZ" sz="2400" dirty="0" smtClean="0"/>
              <a:t>Truncating for feasibility and</a:t>
            </a:r>
          </a:p>
          <a:p>
            <a:pPr marL="914400" lvl="1" indent="-457200">
              <a:buSzPct val="50000"/>
              <a:buFont typeface="Wingdings" pitchFamily="2" charset="2"/>
              <a:buChar char="q"/>
            </a:pPr>
            <a:r>
              <a:rPr lang="en-NZ" sz="2400" dirty="0" smtClean="0"/>
              <a:t>Adjusting for non-consumptive arc costs/benefits. </a:t>
            </a:r>
            <a:endParaRPr lang="en-NZ" sz="2400" dirty="0"/>
          </a:p>
        </p:txBody>
      </p:sp>
      <p:sp>
        <p:nvSpPr>
          <p:cNvPr id="57" name="Rectangle 56"/>
          <p:cNvSpPr/>
          <p:nvPr/>
        </p:nvSpPr>
        <p:spPr>
          <a:xfrm>
            <a:off x="6400800" y="5181600"/>
            <a:ext cx="1143000" cy="1219200"/>
          </a:xfrm>
          <a:prstGeom prst="rect">
            <a:avLst/>
          </a:prstGeom>
          <a:noFill/>
          <a:ln w="412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2870</TotalTime>
  <Words>584</Words>
  <Application>Microsoft Office PowerPoint</Application>
  <PresentationFormat>On-screen Show (4:3)</PresentationFormat>
  <Paragraphs>185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Using Constructive Dual DP to Clear Water Markets in a Multi-Use Catchment: An Illustrative Example</vt:lpstr>
      <vt:lpstr>An Integrated Water-Electricity Market Design for Mixed use, Multi-Reservoir System</vt:lpstr>
      <vt:lpstr>Objectives for this Presentation  </vt:lpstr>
      <vt:lpstr>Single Reservoir Multi-node Model</vt:lpstr>
      <vt:lpstr>Key Observations</vt:lpstr>
      <vt:lpstr>Key Observations</vt:lpstr>
      <vt:lpstr>Nodal Demand Curve for Water (DCW)</vt:lpstr>
      <vt:lpstr>Non-consumptive Flow</vt:lpstr>
      <vt:lpstr>Method</vt:lpstr>
      <vt:lpstr>Numerical Illustration: NDCW (Sub-Tree 01) </vt:lpstr>
      <vt:lpstr>Stochastic Inter-temporal Optimization (market- clearing) </vt:lpstr>
      <vt:lpstr>Summary and Future Directions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indra</dc:creator>
  <cp:lastModifiedBy>indra</cp:lastModifiedBy>
  <cp:revision>570</cp:revision>
  <dcterms:created xsi:type="dcterms:W3CDTF">2012-06-05T05:54:14Z</dcterms:created>
  <dcterms:modified xsi:type="dcterms:W3CDTF">2012-07-10T00:31:31Z</dcterms:modified>
</cp:coreProperties>
</file>