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22"/>
  </p:notesMasterIdLst>
  <p:sldIdLst>
    <p:sldId id="256" r:id="rId2"/>
    <p:sldId id="279" r:id="rId3"/>
    <p:sldId id="259" r:id="rId4"/>
    <p:sldId id="269" r:id="rId5"/>
    <p:sldId id="260" r:id="rId6"/>
    <p:sldId id="266" r:id="rId7"/>
    <p:sldId id="268" r:id="rId8"/>
    <p:sldId id="267" r:id="rId9"/>
    <p:sldId id="258" r:id="rId10"/>
    <p:sldId id="270" r:id="rId11"/>
    <p:sldId id="261" r:id="rId12"/>
    <p:sldId id="275" r:id="rId13"/>
    <p:sldId id="274" r:id="rId14"/>
    <p:sldId id="276" r:id="rId15"/>
    <p:sldId id="278" r:id="rId16"/>
    <p:sldId id="280" r:id="rId17"/>
    <p:sldId id="277" r:id="rId18"/>
    <p:sldId id="263" r:id="rId19"/>
    <p:sldId id="273" r:id="rId20"/>
    <p:sldId id="26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90" autoAdjust="0"/>
    <p:restoredTop sz="74545" autoAdjust="0"/>
  </p:normalViewPr>
  <p:slideViewPr>
    <p:cSldViewPr>
      <p:cViewPr varScale="1">
        <p:scale>
          <a:sx n="58" d="100"/>
          <a:sy n="58" d="100"/>
        </p:scale>
        <p:origin x="-1434" y="-90"/>
      </p:cViewPr>
      <p:guideLst>
        <p:guide orient="horz" pos="2160"/>
        <p:guide pos="2880"/>
      </p:guideLst>
    </p:cSldViewPr>
  </p:slideViewPr>
  <p:outlineViewPr>
    <p:cViewPr>
      <p:scale>
        <a:sx n="33" d="100"/>
        <a:sy n="33" d="100"/>
      </p:scale>
      <p:origin x="0" y="678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E800DE-DC83-4945-ACB3-B9CB3BF1AD80}" type="datetimeFigureOut">
              <a:rPr lang="en-NZ" smtClean="0"/>
              <a:t>4/09/2013</a:t>
            </a:fld>
            <a:endParaRPr lang="en-NZ"/>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152DC4-7582-4FC4-AB44-CEB4A894F3DF}" type="slidenum">
              <a:rPr lang="en-NZ" smtClean="0"/>
              <a:t>‹#›</a:t>
            </a:fld>
            <a:endParaRPr lang="en-NZ"/>
          </a:p>
        </p:txBody>
      </p:sp>
    </p:spTree>
    <p:extLst>
      <p:ext uri="{BB962C8B-B14F-4D97-AF65-F5344CB8AC3E}">
        <p14:creationId xmlns:p14="http://schemas.microsoft.com/office/powerpoint/2010/main" val="19651842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www.jasonlove.com/cartoons/00381-daily-cartoons-beaver-dam.gif"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clients.rte-france.com/htm/an/mediatheque/telecharge/balancing_mechanism.pdf"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morgo.co.nz/trip-to-manapouri-hosted-by-meridian"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NZ" dirty="0" smtClean="0"/>
              <a:t>Hi</a:t>
            </a:r>
            <a:r>
              <a:rPr lang="en-NZ" baseline="0" dirty="0" smtClean="0"/>
              <a:t> Everyone My name is Faisal. I am doing a PhD with Professor Andy </a:t>
            </a:r>
            <a:r>
              <a:rPr lang="en-NZ" baseline="0" dirty="0" err="1" smtClean="0"/>
              <a:t>Philpott</a:t>
            </a:r>
            <a:r>
              <a:rPr lang="en-NZ" baseline="0" dirty="0" smtClean="0"/>
              <a:t> as part of the EPOC research group. </a:t>
            </a:r>
          </a:p>
          <a:p>
            <a:pPr marL="171450" indent="-171450">
              <a:buFont typeface="Arial" pitchFamily="34" charset="0"/>
              <a:buChar char="•"/>
            </a:pPr>
            <a:r>
              <a:rPr lang="en-NZ" baseline="0" dirty="0" smtClean="0"/>
              <a:t>Today I’m here to introduce to you a new model called HERBS that we have been working on for the past few months. </a:t>
            </a:r>
            <a:endParaRPr lang="en-NZ" dirty="0"/>
          </a:p>
        </p:txBody>
      </p:sp>
      <p:sp>
        <p:nvSpPr>
          <p:cNvPr id="4" name="Slide Number Placeholder 3"/>
          <p:cNvSpPr>
            <a:spLocks noGrp="1"/>
          </p:cNvSpPr>
          <p:nvPr>
            <p:ph type="sldNum" sz="quarter" idx="10"/>
          </p:nvPr>
        </p:nvSpPr>
        <p:spPr/>
        <p:txBody>
          <a:bodyPr/>
          <a:lstStyle/>
          <a:p>
            <a:fld id="{AD152DC4-7582-4FC4-AB44-CEB4A894F3DF}" type="slidenum">
              <a:rPr lang="en-NZ" smtClean="0"/>
              <a:t>1</a:t>
            </a:fld>
            <a:endParaRPr lang="en-NZ"/>
          </a:p>
        </p:txBody>
      </p:sp>
    </p:spTree>
    <p:extLst>
      <p:ext uri="{BB962C8B-B14F-4D97-AF65-F5344CB8AC3E}">
        <p14:creationId xmlns:p14="http://schemas.microsoft.com/office/powerpoint/2010/main" val="12253182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NZ" dirty="0" smtClean="0"/>
              <a:t>In</a:t>
            </a:r>
            <a:r>
              <a:rPr lang="en-NZ" baseline="0" dirty="0" smtClean="0"/>
              <a:t> HERBS we assume that all the possible market clearing price is modelled by </a:t>
            </a:r>
            <a:r>
              <a:rPr lang="en-NZ" b="1" baseline="0" dirty="0" smtClean="0"/>
              <a:t>n</a:t>
            </a:r>
            <a:r>
              <a:rPr lang="en-NZ" baseline="0" dirty="0" smtClean="0"/>
              <a:t> discrete states</a:t>
            </a:r>
          </a:p>
          <a:p>
            <a:pPr marL="171450" indent="-171450">
              <a:buFont typeface="Arial" pitchFamily="34" charset="0"/>
              <a:buChar char="•"/>
            </a:pPr>
            <a:r>
              <a:rPr lang="en-NZ" baseline="0" dirty="0" smtClean="0"/>
              <a:t>And that one of these prices will be the clearing price </a:t>
            </a:r>
            <a:r>
              <a:rPr lang="en-NZ" b="1" baseline="0" dirty="0" smtClean="0"/>
              <a:t>pi </a:t>
            </a:r>
            <a:r>
              <a:rPr lang="en-NZ" b="0" baseline="0" dirty="0" smtClean="0"/>
              <a:t> which is of course a random variable</a:t>
            </a:r>
            <a:r>
              <a:rPr lang="en-NZ" baseline="0" dirty="0" smtClean="0"/>
              <a:t> </a:t>
            </a:r>
          </a:p>
          <a:p>
            <a:pPr marL="171450" indent="-171450">
              <a:buFont typeface="Arial" pitchFamily="34" charset="0"/>
              <a:buChar char="•"/>
            </a:pPr>
            <a:r>
              <a:rPr lang="en-NZ" baseline="0" dirty="0" smtClean="0"/>
              <a:t>So for </a:t>
            </a:r>
            <a:r>
              <a:rPr lang="en-NZ" b="1" baseline="0" dirty="0" smtClean="0"/>
              <a:t>n</a:t>
            </a:r>
            <a:r>
              <a:rPr lang="en-NZ" baseline="0" dirty="0" smtClean="0"/>
              <a:t> series of price states, each state is described by a price interval, which indicates that the market clearing price will occur this interval if the market clears at that particular state.</a:t>
            </a:r>
          </a:p>
          <a:p>
            <a:pPr marL="171450" indent="-171450">
              <a:buFont typeface="Arial" pitchFamily="34" charset="0"/>
              <a:buChar char="•"/>
            </a:pPr>
            <a:r>
              <a:rPr lang="en-NZ" baseline="0" dirty="0" smtClean="0"/>
              <a:t>Because Market Clearing Price is a random variable each price intervals will have a conditional distribution. </a:t>
            </a:r>
          </a:p>
          <a:p>
            <a:pPr marL="171450" indent="-171450">
              <a:buFont typeface="Arial" pitchFamily="34" charset="0"/>
              <a:buChar char="•"/>
            </a:pPr>
            <a:r>
              <a:rPr lang="en-NZ" baseline="0" dirty="0" smtClean="0"/>
              <a:t>And so we then take the conditional expectation of the each price interval what would be the market clearing price be on average at between that price interval.</a:t>
            </a:r>
          </a:p>
          <a:p>
            <a:pPr marL="171450" indent="-171450">
              <a:buFont typeface="Arial" pitchFamily="34" charset="0"/>
              <a:buChar char="•"/>
            </a:pPr>
            <a:r>
              <a:rPr lang="en-NZ" baseline="0" dirty="0" smtClean="0"/>
              <a:t>We are also modelling the price as Markov process where the each of the price state has an associated probability</a:t>
            </a:r>
          </a:p>
          <a:p>
            <a:pPr marL="171450" indent="-171450">
              <a:buFont typeface="Arial" pitchFamily="34" charset="0"/>
              <a:buChar char="•"/>
            </a:pPr>
            <a:r>
              <a:rPr lang="en-NZ" baseline="0" dirty="0" smtClean="0"/>
              <a:t>For each price state we have a supply variable which is the quantity offered at that price interval</a:t>
            </a:r>
          </a:p>
        </p:txBody>
      </p:sp>
      <p:sp>
        <p:nvSpPr>
          <p:cNvPr id="4" name="Slide Number Placeholder 3"/>
          <p:cNvSpPr>
            <a:spLocks noGrp="1"/>
          </p:cNvSpPr>
          <p:nvPr>
            <p:ph type="sldNum" sz="quarter" idx="10"/>
          </p:nvPr>
        </p:nvSpPr>
        <p:spPr/>
        <p:txBody>
          <a:bodyPr/>
          <a:lstStyle/>
          <a:p>
            <a:fld id="{AD152DC4-7582-4FC4-AB44-CEB4A894F3DF}" type="slidenum">
              <a:rPr lang="en-NZ" smtClean="0"/>
              <a:t>10</a:t>
            </a:fld>
            <a:endParaRPr lang="en-NZ"/>
          </a:p>
        </p:txBody>
      </p:sp>
    </p:spTree>
    <p:extLst>
      <p:ext uri="{BB962C8B-B14F-4D97-AF65-F5344CB8AC3E}">
        <p14:creationId xmlns:p14="http://schemas.microsoft.com/office/powerpoint/2010/main" val="23950332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NZ" baseline="0" dirty="0" smtClean="0"/>
              <a:t>This can be visually represented by a 3 price state supply curve  or offer tranches.</a:t>
            </a:r>
          </a:p>
          <a:p>
            <a:pPr marL="171450" indent="-171450">
              <a:buFont typeface="Arial" pitchFamily="34" charset="0"/>
              <a:buChar char="•"/>
            </a:pPr>
            <a:r>
              <a:rPr lang="en-NZ" baseline="0" dirty="0" smtClean="0"/>
              <a:t>Where the  pi’s represent average price between each price interval represent and there’s a conditional distribution between these price intervals.</a:t>
            </a:r>
          </a:p>
          <a:p>
            <a:pPr marL="171450" indent="-171450">
              <a:buFont typeface="Arial" pitchFamily="34" charset="0"/>
              <a:buChar char="•"/>
            </a:pPr>
            <a:r>
              <a:rPr lang="en-NZ" baseline="0" dirty="0" smtClean="0"/>
              <a:t>And the q’s are the quantities which at which the energy will be offered. </a:t>
            </a:r>
          </a:p>
          <a:p>
            <a:pPr marL="171450" indent="-171450">
              <a:buFont typeface="Arial" pitchFamily="34" charset="0"/>
              <a:buChar char="•"/>
            </a:pPr>
            <a:r>
              <a:rPr lang="en-NZ" baseline="0" dirty="0" smtClean="0"/>
              <a:t>So you can see that we if we are trying to produce the optimal supply curve which maximises our average of the expected profit; </a:t>
            </a:r>
          </a:p>
          <a:p>
            <a:pPr marL="171450" indent="-171450">
              <a:buFont typeface="Arial" pitchFamily="34" charset="0"/>
              <a:buChar char="•"/>
            </a:pPr>
            <a:r>
              <a:rPr lang="en-NZ" baseline="0" dirty="0" smtClean="0"/>
              <a:t>Which we would simply maximise the sum product of the quantity of energy, average price, and the probability of each price states. </a:t>
            </a:r>
          </a:p>
          <a:p>
            <a:pPr marL="171450" indent="-171450">
              <a:buFont typeface="Arial" pitchFamily="34" charset="0"/>
              <a:buChar char="•"/>
            </a:pPr>
            <a:endParaRPr lang="en-NZ" dirty="0"/>
          </a:p>
        </p:txBody>
      </p:sp>
      <p:sp>
        <p:nvSpPr>
          <p:cNvPr id="4" name="Slide Number Placeholder 3"/>
          <p:cNvSpPr>
            <a:spLocks noGrp="1"/>
          </p:cNvSpPr>
          <p:nvPr>
            <p:ph type="sldNum" sz="quarter" idx="10"/>
          </p:nvPr>
        </p:nvSpPr>
        <p:spPr/>
        <p:txBody>
          <a:bodyPr/>
          <a:lstStyle/>
          <a:p>
            <a:fld id="{AD152DC4-7582-4FC4-AB44-CEB4A894F3DF}" type="slidenum">
              <a:rPr lang="en-NZ" smtClean="0"/>
              <a:t>11</a:t>
            </a:fld>
            <a:endParaRPr lang="en-NZ"/>
          </a:p>
        </p:txBody>
      </p:sp>
    </p:spTree>
    <p:extLst>
      <p:ext uri="{BB962C8B-B14F-4D97-AF65-F5344CB8AC3E}">
        <p14:creationId xmlns:p14="http://schemas.microsoft.com/office/powerpoint/2010/main" val="23950332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NZ" dirty="0" smtClean="0"/>
              <a:t>So that become</a:t>
            </a:r>
            <a:r>
              <a:rPr lang="en-NZ" baseline="0" dirty="0" smtClean="0"/>
              <a:t> our objective as you above. </a:t>
            </a:r>
          </a:p>
          <a:p>
            <a:pPr marL="171450" indent="-171450">
              <a:buFont typeface="Arial" pitchFamily="34" charset="0"/>
              <a:buChar char="•"/>
            </a:pPr>
            <a:r>
              <a:rPr lang="en-NZ" baseline="0" dirty="0" smtClean="0"/>
              <a:t>But the supply curves that we produce impacts the state of our river chains;</a:t>
            </a:r>
          </a:p>
          <a:p>
            <a:pPr marL="171450" indent="-171450">
              <a:buFont typeface="Arial" pitchFamily="34" charset="0"/>
              <a:buChar char="•"/>
            </a:pPr>
            <a:r>
              <a:rPr lang="en-NZ" baseline="0" dirty="0" smtClean="0"/>
              <a:t>And so you we need to include the constraints to model the hydrology of the river;</a:t>
            </a:r>
          </a:p>
          <a:p>
            <a:pPr marL="171450" indent="-171450">
              <a:buFont typeface="Arial" pitchFamily="34" charset="0"/>
              <a:buChar char="•"/>
            </a:pPr>
            <a:r>
              <a:rPr lang="en-NZ" baseline="0" dirty="0" smtClean="0"/>
              <a:t>These are constraints such as the conservation of reservoir storage</a:t>
            </a:r>
            <a:r>
              <a:rPr lang="en-NZ" baseline="0" dirty="0"/>
              <a:t> </a:t>
            </a:r>
            <a:r>
              <a:rPr lang="en-NZ" baseline="0" dirty="0" smtClean="0"/>
              <a:t>and storage bounds</a:t>
            </a:r>
          </a:p>
          <a:p>
            <a:pPr marL="171450" indent="-171450">
              <a:buFont typeface="Arial" pitchFamily="34" charset="0"/>
              <a:buChar char="•"/>
            </a:pPr>
            <a:r>
              <a:rPr lang="en-NZ" baseline="0" dirty="0" smtClean="0"/>
              <a:t>We also need to add an explicit constraint which produces monotonic offers quantities  </a:t>
            </a:r>
          </a:p>
        </p:txBody>
      </p:sp>
      <p:sp>
        <p:nvSpPr>
          <p:cNvPr id="4" name="Slide Number Placeholder 3"/>
          <p:cNvSpPr>
            <a:spLocks noGrp="1"/>
          </p:cNvSpPr>
          <p:nvPr>
            <p:ph type="sldNum" sz="quarter" idx="10"/>
          </p:nvPr>
        </p:nvSpPr>
        <p:spPr/>
        <p:txBody>
          <a:bodyPr/>
          <a:lstStyle/>
          <a:p>
            <a:fld id="{AD152DC4-7582-4FC4-AB44-CEB4A894F3DF}" type="slidenum">
              <a:rPr lang="en-NZ" smtClean="0"/>
              <a:t>12</a:t>
            </a:fld>
            <a:endParaRPr lang="en-NZ"/>
          </a:p>
        </p:txBody>
      </p:sp>
    </p:spTree>
    <p:extLst>
      <p:ext uri="{BB962C8B-B14F-4D97-AF65-F5344CB8AC3E}">
        <p14:creationId xmlns:p14="http://schemas.microsoft.com/office/powerpoint/2010/main" val="23950332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NZ" baseline="0" dirty="0" smtClean="0"/>
              <a:t>So we can apply this formulation to a two stage problem and represent the spectrum of price states in the two stages through a scenario tree.</a:t>
            </a:r>
          </a:p>
          <a:p>
            <a:pPr marL="171450" indent="-171450">
              <a:buFont typeface="Arial" pitchFamily="34" charset="0"/>
              <a:buChar char="•"/>
            </a:pPr>
            <a:r>
              <a:rPr lang="en-NZ" baseline="0" dirty="0" smtClean="0"/>
              <a:t>Each of the nodes represent a clearing price state with the zero being pre-determined initial price. </a:t>
            </a:r>
          </a:p>
          <a:p>
            <a:pPr marL="171450" indent="-171450">
              <a:buFont typeface="Arial" pitchFamily="34" charset="0"/>
              <a:buChar char="•"/>
            </a:pPr>
            <a:r>
              <a:rPr lang="en-NZ" baseline="0" dirty="0" smtClean="0"/>
              <a:t>As you travel down the tree the future becomes the reality as one of the price states become the clearing price. </a:t>
            </a:r>
          </a:p>
          <a:p>
            <a:pPr marL="171450" indent="-171450">
              <a:buFont typeface="Arial" pitchFamily="34" charset="0"/>
              <a:buChar char="•"/>
            </a:pPr>
            <a:r>
              <a:rPr lang="en-NZ" baseline="0" dirty="0" smtClean="0"/>
              <a:t>You are dispatched to generate the quantity you offered for that price state. </a:t>
            </a:r>
          </a:p>
          <a:p>
            <a:pPr marL="171450" indent="-171450">
              <a:buFont typeface="Arial" pitchFamily="34" charset="0"/>
              <a:buChar char="•"/>
            </a:pPr>
            <a:r>
              <a:rPr lang="en-NZ" baseline="0" dirty="0" smtClean="0"/>
              <a:t>This in turn affects how much water you will use now and will have in the future for generation. </a:t>
            </a:r>
          </a:p>
          <a:p>
            <a:pPr marL="171450" indent="-171450">
              <a:buFont typeface="Arial" pitchFamily="34" charset="0"/>
              <a:buChar char="•"/>
            </a:pPr>
            <a:r>
              <a:rPr lang="en-NZ" baseline="0" dirty="0" smtClean="0"/>
              <a:t>Solving this model within this scenario tree will give you a policy or strategy for supplying the energy you have.</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NZ" baseline="0" dirty="0" smtClean="0"/>
              <a:t>This model can be extended to river chains by adding the network flow constraints and treating each quantity offered as block dispatch. </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NZ" baseline="0" dirty="0" smtClean="0"/>
              <a:t>So when you are dispatched a particular price state you have to manage the hydraulic state of the river to meet the block dispatch. </a:t>
            </a:r>
          </a:p>
          <a:p>
            <a:pPr marL="0" indent="0">
              <a:buFont typeface="Arial" pitchFamily="34" charset="0"/>
              <a:buNone/>
            </a:pPr>
            <a:endParaRPr lang="en-NZ" baseline="0" dirty="0" smtClean="0"/>
          </a:p>
        </p:txBody>
      </p:sp>
      <p:sp>
        <p:nvSpPr>
          <p:cNvPr id="4" name="Slide Number Placeholder 3"/>
          <p:cNvSpPr>
            <a:spLocks noGrp="1"/>
          </p:cNvSpPr>
          <p:nvPr>
            <p:ph type="sldNum" sz="quarter" idx="10"/>
          </p:nvPr>
        </p:nvSpPr>
        <p:spPr/>
        <p:txBody>
          <a:bodyPr/>
          <a:lstStyle/>
          <a:p>
            <a:fld id="{AD152DC4-7582-4FC4-AB44-CEB4A894F3DF}" type="slidenum">
              <a:rPr lang="en-NZ" smtClean="0"/>
              <a:t>13</a:t>
            </a:fld>
            <a:endParaRPr lang="en-NZ"/>
          </a:p>
        </p:txBody>
      </p:sp>
    </p:spTree>
    <p:extLst>
      <p:ext uri="{BB962C8B-B14F-4D97-AF65-F5344CB8AC3E}">
        <p14:creationId xmlns:p14="http://schemas.microsoft.com/office/powerpoint/2010/main" val="23950332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NZ" baseline="0" dirty="0" smtClean="0"/>
              <a:t>This model can also be extended to the balancing market by choosing the central node to be the dispatch quantity, which is a parameter at the scheduled market price.  </a:t>
            </a:r>
          </a:p>
          <a:p>
            <a:pPr marL="171450" indent="-171450">
              <a:buFont typeface="Arial" pitchFamily="34" charset="0"/>
              <a:buChar char="•"/>
            </a:pPr>
            <a:r>
              <a:rPr lang="en-NZ" baseline="0" dirty="0" smtClean="0"/>
              <a:t>So therefore you optimise your upward and downward offers surrounding your scheduled dispatch and forecasted market price. </a:t>
            </a:r>
            <a:endParaRPr lang="en-NZ" dirty="0" smtClean="0"/>
          </a:p>
        </p:txBody>
      </p:sp>
      <p:sp>
        <p:nvSpPr>
          <p:cNvPr id="4" name="Slide Number Placeholder 3"/>
          <p:cNvSpPr>
            <a:spLocks noGrp="1"/>
          </p:cNvSpPr>
          <p:nvPr>
            <p:ph type="sldNum" sz="quarter" idx="10"/>
          </p:nvPr>
        </p:nvSpPr>
        <p:spPr/>
        <p:txBody>
          <a:bodyPr/>
          <a:lstStyle/>
          <a:p>
            <a:fld id="{AD152DC4-7582-4FC4-AB44-CEB4A894F3DF}" type="slidenum">
              <a:rPr lang="en-NZ" smtClean="0"/>
              <a:t>14</a:t>
            </a:fld>
            <a:endParaRPr lang="en-NZ"/>
          </a:p>
        </p:txBody>
      </p:sp>
    </p:spTree>
    <p:extLst>
      <p:ext uri="{BB962C8B-B14F-4D97-AF65-F5344CB8AC3E}">
        <p14:creationId xmlns:p14="http://schemas.microsoft.com/office/powerpoint/2010/main" val="23950332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NZ" baseline="0" dirty="0" smtClean="0"/>
              <a:t>We can run this model with a simple 2 stage 3 prices state scenario tree with stage wise independence</a:t>
            </a:r>
          </a:p>
          <a:p>
            <a:pPr marL="171450" indent="-171450">
              <a:buFont typeface="Arial" pitchFamily="34" charset="0"/>
              <a:buChar char="•"/>
            </a:pPr>
            <a:r>
              <a:rPr lang="en-NZ" baseline="0" dirty="0" smtClean="0"/>
              <a:t>The river chain parameter is that there is 100 MW’s worth of energy storage available and a generation capacity of 70 MW’s at any stage.   </a:t>
            </a:r>
          </a:p>
          <a:p>
            <a:pPr marL="171450" indent="-171450">
              <a:buFont typeface="Arial" pitchFamily="34" charset="0"/>
              <a:buChar char="•"/>
            </a:pPr>
            <a:r>
              <a:rPr lang="en-NZ" baseline="0" dirty="0" smtClean="0"/>
              <a:t>The top left table summarised the price states, with the graph below illustrating the </a:t>
            </a:r>
            <a:r>
              <a:rPr lang="en-NZ" baseline="0" dirty="0" err="1" smtClean="0"/>
              <a:t>pdf</a:t>
            </a:r>
            <a:r>
              <a:rPr lang="en-NZ" baseline="0" dirty="0" smtClean="0"/>
              <a:t> of the price states. </a:t>
            </a:r>
          </a:p>
          <a:p>
            <a:pPr marL="171450" indent="-171450">
              <a:buFont typeface="Arial" pitchFamily="34" charset="0"/>
              <a:buChar char="•"/>
            </a:pPr>
            <a:r>
              <a:rPr lang="en-NZ" baseline="0" dirty="0" smtClean="0"/>
              <a:t>We can that the distribution of the prices states is symmetrical. </a:t>
            </a:r>
          </a:p>
          <a:p>
            <a:pPr marL="171450" indent="-171450">
              <a:buFont typeface="Arial" pitchFamily="34" charset="0"/>
              <a:buChar char="•"/>
            </a:pPr>
            <a:r>
              <a:rPr lang="en-NZ" baseline="0" dirty="0" smtClean="0"/>
              <a:t>The top right table is the optimal offer strategy. Not that stage 0 is fixed and with the initial storage to be 100 MW’s worth energy production</a:t>
            </a:r>
          </a:p>
          <a:p>
            <a:pPr marL="171450" indent="-171450">
              <a:buFont typeface="Arial" pitchFamily="34" charset="0"/>
              <a:buChar char="•"/>
            </a:pPr>
            <a:r>
              <a:rPr lang="en-NZ" baseline="0" dirty="0" smtClean="0"/>
              <a:t>At stage 1 the strategy producing one offer curve, but at stage 2 the strategy produces 3 offer curves, where each reflects the 9 price state outcomes. </a:t>
            </a:r>
          </a:p>
          <a:p>
            <a:pPr marL="171450" indent="-171450">
              <a:buFont typeface="Arial" pitchFamily="34" charset="0"/>
              <a:buChar char="•"/>
            </a:pPr>
            <a:r>
              <a:rPr lang="en-NZ" baseline="0" dirty="0" smtClean="0"/>
              <a:t>You can see from the strategy that the offer at stage 1 illustrates the reservoir to offer majority of it’s generation capacity to the mid price state. The strategy is quite simple where you essentially withhold water at stage 1 by offering at the higher price tranches in the hopes of clearing at those high prices. Then at the second stage you simply offer your remaining capacity at the lowest price tranche in order to secure a </a:t>
            </a:r>
            <a:r>
              <a:rPr lang="en-NZ" baseline="0" dirty="0" err="1" smtClean="0"/>
              <a:t>payout</a:t>
            </a:r>
            <a:r>
              <a:rPr lang="en-NZ" baseline="0" dirty="0" smtClean="0"/>
              <a:t>. </a:t>
            </a:r>
          </a:p>
          <a:p>
            <a:pPr marL="0" indent="0">
              <a:buFont typeface="Arial" pitchFamily="34" charset="0"/>
              <a:buNone/>
            </a:pPr>
            <a:endParaRPr lang="en-NZ" baseline="0" dirty="0" smtClean="0"/>
          </a:p>
          <a:p>
            <a:pPr marL="0" indent="0">
              <a:buFont typeface="Arial" pitchFamily="34" charset="0"/>
              <a:buNone/>
            </a:pPr>
            <a:r>
              <a:rPr lang="en-NZ" b="1" baseline="0" dirty="0" smtClean="0"/>
              <a:t>[Compare with average price dispatch – (50,50) </a:t>
            </a:r>
            <a:r>
              <a:rPr lang="en-NZ" b="1" baseline="0" dirty="0" err="1" smtClean="0"/>
              <a:t>obj</a:t>
            </a:r>
            <a:r>
              <a:rPr lang="en-NZ" b="1" baseline="0" dirty="0" smtClean="0"/>
              <a:t> </a:t>
            </a:r>
            <a:r>
              <a:rPr lang="en-NZ" b="1" baseline="0" dirty="0" err="1" smtClean="0"/>
              <a:t>vs</a:t>
            </a:r>
            <a:r>
              <a:rPr lang="en-NZ" b="1" baseline="0" dirty="0" smtClean="0"/>
              <a:t> HERBS </a:t>
            </a:r>
            <a:r>
              <a:rPr lang="en-NZ" b="1" baseline="0" dirty="0" err="1" smtClean="0"/>
              <a:t>obj</a:t>
            </a:r>
            <a:r>
              <a:rPr lang="en-NZ" b="1" baseline="0" dirty="0" smtClean="0"/>
              <a:t>]</a:t>
            </a:r>
          </a:p>
        </p:txBody>
      </p:sp>
      <p:sp>
        <p:nvSpPr>
          <p:cNvPr id="4" name="Slide Number Placeholder 3"/>
          <p:cNvSpPr>
            <a:spLocks noGrp="1"/>
          </p:cNvSpPr>
          <p:nvPr>
            <p:ph type="sldNum" sz="quarter" idx="10"/>
          </p:nvPr>
        </p:nvSpPr>
        <p:spPr/>
        <p:txBody>
          <a:bodyPr/>
          <a:lstStyle/>
          <a:p>
            <a:fld id="{AD152DC4-7582-4FC4-AB44-CEB4A894F3DF}" type="slidenum">
              <a:rPr lang="en-NZ" smtClean="0"/>
              <a:t>15</a:t>
            </a:fld>
            <a:endParaRPr lang="en-NZ"/>
          </a:p>
        </p:txBody>
      </p:sp>
    </p:spTree>
    <p:extLst>
      <p:ext uri="{BB962C8B-B14F-4D97-AF65-F5344CB8AC3E}">
        <p14:creationId xmlns:p14="http://schemas.microsoft.com/office/powerpoint/2010/main" val="10835159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NZ" baseline="0" dirty="0" smtClean="0"/>
              <a:t>Getting policies such as previously shown is great but are they adding value? </a:t>
            </a:r>
          </a:p>
          <a:p>
            <a:pPr marL="171450" indent="-171450">
              <a:buFont typeface="Arial" pitchFamily="34" charset="0"/>
              <a:buChar char="•"/>
            </a:pPr>
            <a:r>
              <a:rPr lang="en-NZ" baseline="0" dirty="0" smtClean="0"/>
              <a:t>One way we can compare this by solving the  Expected Value Problem</a:t>
            </a:r>
          </a:p>
          <a:p>
            <a:pPr marL="171450" indent="-171450">
              <a:buFont typeface="Arial" pitchFamily="34" charset="0"/>
              <a:buChar char="•"/>
            </a:pPr>
            <a:r>
              <a:rPr lang="en-NZ" baseline="0" dirty="0" smtClean="0"/>
              <a:t>This is simply optimising how much to offer at each stage based on the average across the price states</a:t>
            </a:r>
          </a:p>
          <a:p>
            <a:pPr marL="171450" indent="-171450">
              <a:buFont typeface="Arial" pitchFamily="34" charset="0"/>
              <a:buChar char="•"/>
            </a:pPr>
            <a:r>
              <a:rPr lang="en-NZ" baseline="0" dirty="0" smtClean="0"/>
              <a:t>Because we made the assumption of stage wise independence, there’s a range of solutions for the Expected Value Problem. </a:t>
            </a:r>
          </a:p>
          <a:p>
            <a:pPr marL="171450" indent="-171450">
              <a:buFont typeface="Arial" pitchFamily="34" charset="0"/>
              <a:buChar char="•"/>
            </a:pPr>
            <a:r>
              <a:rPr lang="en-NZ" baseline="0" dirty="0" smtClean="0"/>
              <a:t>All of which will produce the objective of $10,000</a:t>
            </a:r>
          </a:p>
          <a:p>
            <a:pPr marL="171450" indent="-171450">
              <a:buFont typeface="Arial" pitchFamily="34" charset="0"/>
              <a:buChar char="•"/>
            </a:pPr>
            <a:r>
              <a:rPr lang="en-NZ" baseline="0" dirty="0" smtClean="0"/>
              <a:t>But by being smart and with holding water. You can increase you pay off by $240</a:t>
            </a:r>
          </a:p>
        </p:txBody>
      </p:sp>
      <p:sp>
        <p:nvSpPr>
          <p:cNvPr id="4" name="Slide Number Placeholder 3"/>
          <p:cNvSpPr>
            <a:spLocks noGrp="1"/>
          </p:cNvSpPr>
          <p:nvPr>
            <p:ph type="sldNum" sz="quarter" idx="10"/>
          </p:nvPr>
        </p:nvSpPr>
        <p:spPr/>
        <p:txBody>
          <a:bodyPr/>
          <a:lstStyle/>
          <a:p>
            <a:fld id="{AD152DC4-7582-4FC4-AB44-CEB4A894F3DF}" type="slidenum">
              <a:rPr lang="en-NZ" smtClean="0"/>
              <a:t>16</a:t>
            </a:fld>
            <a:endParaRPr lang="en-NZ"/>
          </a:p>
        </p:txBody>
      </p:sp>
    </p:spTree>
    <p:extLst>
      <p:ext uri="{BB962C8B-B14F-4D97-AF65-F5344CB8AC3E}">
        <p14:creationId xmlns:p14="http://schemas.microsoft.com/office/powerpoint/2010/main" val="10835159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NZ" dirty="0" smtClean="0"/>
              <a:t>What is more interesting</a:t>
            </a:r>
            <a:r>
              <a:rPr lang="en-NZ" baseline="0" dirty="0" smtClean="0"/>
              <a:t> about HERBS is that we can different types of strategies emerging under different parameters</a:t>
            </a:r>
            <a:endParaRPr lang="en-NZ" dirty="0" smtClean="0"/>
          </a:p>
          <a:p>
            <a:pPr marL="171450" indent="-171450">
              <a:buFont typeface="Arial" pitchFamily="34" charset="0"/>
              <a:buChar char="•"/>
            </a:pPr>
            <a:r>
              <a:rPr lang="en-NZ" baseline="0" dirty="0" smtClean="0"/>
              <a:t>For example if we right skew the probability distribution to the right then we can see that the optimal offer strategy changes for the first stage;</a:t>
            </a:r>
          </a:p>
          <a:p>
            <a:pPr marL="171450" indent="-171450">
              <a:buFont typeface="Arial" pitchFamily="34" charset="0"/>
              <a:buChar char="•"/>
            </a:pPr>
            <a:r>
              <a:rPr lang="en-NZ" baseline="0" dirty="0" smtClean="0"/>
              <a:t>Where now majority of the energy is offered at the maximum price state. This is because there is now greater marginal benefit to be gained from offering at the high price state. </a:t>
            </a:r>
          </a:p>
          <a:p>
            <a:pPr marL="171450" indent="-171450">
              <a:buFont typeface="Arial" pitchFamily="34" charset="0"/>
              <a:buChar char="•"/>
            </a:pPr>
            <a:r>
              <a:rPr lang="en-NZ" baseline="0" dirty="0" smtClean="0"/>
              <a:t>The second stage strategy remains the same as the remaining energy is offered at the lowest price state.</a:t>
            </a:r>
          </a:p>
          <a:p>
            <a:pPr marL="0" indent="0">
              <a:buFont typeface="Arial" pitchFamily="34" charset="0"/>
              <a:buNone/>
            </a:pPr>
            <a:endParaRPr lang="en-NZ" baseline="0" dirty="0" smtClean="0"/>
          </a:p>
          <a:p>
            <a:pPr marL="0" indent="0">
              <a:buFont typeface="Arial" pitchFamily="34" charset="0"/>
              <a:buNone/>
            </a:pPr>
            <a:r>
              <a:rPr lang="en-NZ" b="1" baseline="0" dirty="0" smtClean="0"/>
              <a:t>[Compare with average price dispatch – (50,50) </a:t>
            </a:r>
            <a:r>
              <a:rPr lang="en-NZ" b="1" baseline="0" dirty="0" err="1" smtClean="0"/>
              <a:t>obj</a:t>
            </a:r>
            <a:r>
              <a:rPr lang="en-NZ" b="1" baseline="0" dirty="0" smtClean="0"/>
              <a:t> </a:t>
            </a:r>
            <a:r>
              <a:rPr lang="en-NZ" b="1" baseline="0" dirty="0" err="1" smtClean="0"/>
              <a:t>vs</a:t>
            </a:r>
            <a:r>
              <a:rPr lang="en-NZ" b="1" baseline="0" dirty="0" smtClean="0"/>
              <a:t> HERBS </a:t>
            </a:r>
            <a:r>
              <a:rPr lang="en-NZ" b="1" baseline="0" dirty="0" err="1" smtClean="0"/>
              <a:t>obj</a:t>
            </a:r>
            <a:r>
              <a:rPr lang="en-NZ" b="1" baseline="0" dirty="0" smtClean="0"/>
              <a:t>]</a:t>
            </a:r>
          </a:p>
          <a:p>
            <a:pPr marL="0" indent="0">
              <a:buFont typeface="Arial" pitchFamily="34" charset="0"/>
              <a:buNone/>
            </a:pPr>
            <a:r>
              <a:rPr lang="en-NZ" b="1" baseline="0" dirty="0" smtClean="0"/>
              <a:t>[Compare with the previous solution]</a:t>
            </a:r>
          </a:p>
        </p:txBody>
      </p:sp>
      <p:sp>
        <p:nvSpPr>
          <p:cNvPr id="4" name="Slide Number Placeholder 3"/>
          <p:cNvSpPr>
            <a:spLocks noGrp="1"/>
          </p:cNvSpPr>
          <p:nvPr>
            <p:ph type="sldNum" sz="quarter" idx="10"/>
          </p:nvPr>
        </p:nvSpPr>
        <p:spPr/>
        <p:txBody>
          <a:bodyPr/>
          <a:lstStyle/>
          <a:p>
            <a:fld id="{AD152DC4-7582-4FC4-AB44-CEB4A894F3DF}" type="slidenum">
              <a:rPr lang="en-NZ" smtClean="0"/>
              <a:t>17</a:t>
            </a:fld>
            <a:endParaRPr lang="en-NZ"/>
          </a:p>
        </p:txBody>
      </p:sp>
    </p:spTree>
    <p:extLst>
      <p:ext uri="{BB962C8B-B14F-4D97-AF65-F5344CB8AC3E}">
        <p14:creationId xmlns:p14="http://schemas.microsoft.com/office/powerpoint/2010/main" val="10835159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NZ" dirty="0" smtClean="0"/>
              <a:t>This</a:t>
            </a:r>
            <a:r>
              <a:rPr lang="en-NZ" baseline="0" dirty="0" smtClean="0"/>
              <a:t> example of </a:t>
            </a:r>
            <a:r>
              <a:rPr lang="en-NZ" dirty="0" smtClean="0"/>
              <a:t>HERBS</a:t>
            </a:r>
            <a:r>
              <a:rPr lang="en-NZ" baseline="0" dirty="0" smtClean="0"/>
              <a:t> is simple but scaling this model to reflect a realistic set of price states over say 48 trading periods, you can immediately see immediately see the scenario tree blowing up. Therefore we need to apply to better techniques to solve HERBS. </a:t>
            </a:r>
          </a:p>
          <a:p>
            <a:pPr marL="171450" indent="-171450">
              <a:buFont typeface="Arial" pitchFamily="34" charset="0"/>
              <a:buChar char="•"/>
            </a:pPr>
            <a:r>
              <a:rPr lang="en-NZ" baseline="0" dirty="0" smtClean="0"/>
              <a:t>Producing the price states are going to be very complex. We assumed stage wise independence in the example but obviously that is an unrealistic assumption. So how do we produce scenarios that reflect the intrinsic nature of prices. We also have to take into account how other factors such as wind generation can affect the price. </a:t>
            </a:r>
          </a:p>
          <a:p>
            <a:pPr marL="171450" indent="-171450">
              <a:buFont typeface="Arial" pitchFamily="34" charset="0"/>
              <a:buChar char="•"/>
            </a:pPr>
            <a:r>
              <a:rPr lang="en-NZ" baseline="0" dirty="0" smtClean="0"/>
              <a:t>Adding a full River Chain Network could affect the offer strategies considerably. Especially if you consider the time delays between water travelling from upstream reservoir to a downstream reservoir and the flexibility of spilling </a:t>
            </a:r>
          </a:p>
          <a:p>
            <a:pPr marL="171450" indent="-171450">
              <a:buFont typeface="Arial" pitchFamily="34" charset="0"/>
              <a:buChar char="•"/>
            </a:pPr>
            <a:r>
              <a:rPr lang="en-NZ" baseline="0" dirty="0" smtClean="0"/>
              <a:t>There is a risk that the offers produced are essentially the same as EVP offers. Will we necessarily see similar types of behaviour we saw in the example when you increase the state space? Will HERBS really value offering quantity between adjacent states that much?</a:t>
            </a:r>
          </a:p>
          <a:p>
            <a:pPr marL="171450" indent="-171450">
              <a:buFont typeface="Arial" pitchFamily="34" charset="0"/>
              <a:buChar char="•"/>
            </a:pPr>
            <a:r>
              <a:rPr lang="en-NZ" baseline="0" dirty="0" smtClean="0"/>
              <a:t>For example you could see that HERBS offers majority of the energy at the lowest tranche, where the price might be $50 and at the tranche where the price is likely to be say $1000.  HERBS doesn’t really differentiate any value among the middle states.  </a:t>
            </a:r>
          </a:p>
        </p:txBody>
      </p:sp>
      <p:sp>
        <p:nvSpPr>
          <p:cNvPr id="4" name="Slide Number Placeholder 3"/>
          <p:cNvSpPr>
            <a:spLocks noGrp="1"/>
          </p:cNvSpPr>
          <p:nvPr>
            <p:ph type="sldNum" sz="quarter" idx="10"/>
          </p:nvPr>
        </p:nvSpPr>
        <p:spPr/>
        <p:txBody>
          <a:bodyPr/>
          <a:lstStyle/>
          <a:p>
            <a:fld id="{AD152DC4-7582-4FC4-AB44-CEB4A894F3DF}" type="slidenum">
              <a:rPr lang="en-NZ" smtClean="0"/>
              <a:t>18</a:t>
            </a:fld>
            <a:endParaRPr lang="en-NZ"/>
          </a:p>
        </p:txBody>
      </p:sp>
    </p:spTree>
    <p:extLst>
      <p:ext uri="{BB962C8B-B14F-4D97-AF65-F5344CB8AC3E}">
        <p14:creationId xmlns:p14="http://schemas.microsoft.com/office/powerpoint/2010/main" val="7984119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NZ" baseline="0" dirty="0" smtClean="0"/>
              <a:t>However the glass isn’t half empty and there are opportunities for the use of models like HERBS to gain a deeper insight into trading strategies for hydro power producers. </a:t>
            </a:r>
          </a:p>
          <a:p>
            <a:pPr marL="171450" indent="-171450">
              <a:buFont typeface="Arial" pitchFamily="34" charset="0"/>
              <a:buChar char="•"/>
            </a:pPr>
            <a:r>
              <a:rPr lang="en-NZ" baseline="0" dirty="0" smtClean="0"/>
              <a:t>This current version of the model can easily be altered to investigate the affects of gate closures and look at how it would affect the offer strategies with different gate closure times. </a:t>
            </a:r>
          </a:p>
          <a:p>
            <a:pPr marL="171450" indent="-171450">
              <a:buFont typeface="Arial" pitchFamily="34" charset="0"/>
              <a:buChar char="•"/>
            </a:pPr>
            <a:r>
              <a:rPr lang="en-NZ" baseline="0" dirty="0" smtClean="0"/>
              <a:t>We can also compare real time offer strategies from HERBS with that of a day ahead market.</a:t>
            </a:r>
          </a:p>
          <a:p>
            <a:pPr marL="171450" indent="-171450">
              <a:buFont typeface="Arial" pitchFamily="34" charset="0"/>
              <a:buChar char="•"/>
            </a:pPr>
            <a:r>
              <a:rPr lang="en-NZ" baseline="0" dirty="0" smtClean="0"/>
              <a:t>There’s also opportunities for us to investigate spilling affects on offers. Are there situations or scenarios under which spilling might be beneficial for hydro power producer. If so what are they and how often would they occur. </a:t>
            </a:r>
          </a:p>
          <a:p>
            <a:pPr marL="171450" indent="-171450">
              <a:buFont typeface="Arial" pitchFamily="34" charset="0"/>
              <a:buChar char="•"/>
            </a:pPr>
            <a:r>
              <a:rPr lang="en-NZ" baseline="0" dirty="0" smtClean="0"/>
              <a:t>The current formulation of the problem naturally lends itself to use of Outer Approximation techniques such as Stochastic Dual Dynamic Programming or Stochastic Dynamic Programming algorithms to solve larger instances of the model. </a:t>
            </a:r>
          </a:p>
          <a:p>
            <a:pPr marL="171450" indent="-171450">
              <a:buFont typeface="Arial" pitchFamily="34" charset="0"/>
              <a:buChar char="•"/>
            </a:pPr>
            <a:r>
              <a:rPr lang="en-NZ" baseline="0" dirty="0" smtClean="0"/>
              <a:t>We are still in the frontiers of HERBS, which is exciting time.</a:t>
            </a:r>
          </a:p>
          <a:p>
            <a:pPr marL="171450" indent="-171450">
              <a:buFont typeface="Arial" pitchFamily="34" charset="0"/>
              <a:buChar char="•"/>
            </a:pPr>
            <a:endParaRPr lang="en-NZ" dirty="0"/>
          </a:p>
        </p:txBody>
      </p:sp>
      <p:sp>
        <p:nvSpPr>
          <p:cNvPr id="4" name="Slide Number Placeholder 3"/>
          <p:cNvSpPr>
            <a:spLocks noGrp="1"/>
          </p:cNvSpPr>
          <p:nvPr>
            <p:ph type="sldNum" sz="quarter" idx="10"/>
          </p:nvPr>
        </p:nvSpPr>
        <p:spPr/>
        <p:txBody>
          <a:bodyPr/>
          <a:lstStyle/>
          <a:p>
            <a:fld id="{AD152DC4-7582-4FC4-AB44-CEB4A894F3DF}" type="slidenum">
              <a:rPr lang="en-NZ" smtClean="0"/>
              <a:t>19</a:t>
            </a:fld>
            <a:endParaRPr lang="en-NZ"/>
          </a:p>
        </p:txBody>
      </p:sp>
    </p:spTree>
    <p:extLst>
      <p:ext uri="{BB962C8B-B14F-4D97-AF65-F5344CB8AC3E}">
        <p14:creationId xmlns:p14="http://schemas.microsoft.com/office/powerpoint/2010/main" val="448810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NZ" dirty="0" smtClean="0"/>
              <a:t>I’ve been involved with the New</a:t>
            </a:r>
            <a:r>
              <a:rPr lang="en-NZ" baseline="0" dirty="0" smtClean="0"/>
              <a:t> Zealand Electricity Market and in particular river optimisation for the past 3 years. </a:t>
            </a:r>
          </a:p>
          <a:p>
            <a:pPr marL="171450" indent="-171450">
              <a:buFont typeface="Arial" pitchFamily="34" charset="0"/>
              <a:buChar char="•"/>
            </a:pPr>
            <a:r>
              <a:rPr lang="en-NZ" baseline="0" dirty="0" smtClean="0"/>
              <a:t>I graduate from the Engineering Science department in 2011, where my final year project was looking at how the disaggregation of the </a:t>
            </a:r>
            <a:r>
              <a:rPr lang="en-NZ" baseline="0" dirty="0" err="1" smtClean="0"/>
              <a:t>Waitaki</a:t>
            </a:r>
            <a:r>
              <a:rPr lang="en-NZ" baseline="0" dirty="0" smtClean="0"/>
              <a:t> Hydro Scheme would affect </a:t>
            </a:r>
            <a:r>
              <a:rPr lang="en-NZ" baseline="0" dirty="0" smtClean="0"/>
              <a:t>it’s management.</a:t>
            </a:r>
            <a:endParaRPr lang="en-NZ" baseline="0" dirty="0" smtClean="0"/>
          </a:p>
          <a:p>
            <a:pPr marL="171450" indent="-171450">
              <a:buFont typeface="Arial" pitchFamily="34" charset="0"/>
              <a:buChar char="•"/>
            </a:pPr>
            <a:r>
              <a:rPr lang="en-NZ" baseline="0" dirty="0" smtClean="0"/>
              <a:t>I then worked for just over a year with Mighty River Power as a Trading Analyst. </a:t>
            </a:r>
          </a:p>
          <a:p>
            <a:pPr marL="171450" indent="-171450">
              <a:buFont typeface="Arial" pitchFamily="34" charset="0"/>
              <a:buChar char="•"/>
            </a:pPr>
            <a:r>
              <a:rPr lang="en-NZ" baseline="0" dirty="0" smtClean="0"/>
              <a:t>I’m now currently pursing a PhD with PGMO and in partnership with Meridian Energy and EDF. </a:t>
            </a:r>
          </a:p>
          <a:p>
            <a:pPr marL="0" indent="0">
              <a:buFont typeface="Arial" pitchFamily="34" charset="0"/>
              <a:buNone/>
            </a:pPr>
            <a:endParaRPr lang="en-NZ" baseline="0" dirty="0" smtClean="0"/>
          </a:p>
        </p:txBody>
      </p:sp>
      <p:sp>
        <p:nvSpPr>
          <p:cNvPr id="4" name="Slide Number Placeholder 3"/>
          <p:cNvSpPr>
            <a:spLocks noGrp="1"/>
          </p:cNvSpPr>
          <p:nvPr>
            <p:ph type="sldNum" sz="quarter" idx="10"/>
          </p:nvPr>
        </p:nvSpPr>
        <p:spPr/>
        <p:txBody>
          <a:bodyPr/>
          <a:lstStyle/>
          <a:p>
            <a:fld id="{AD152DC4-7582-4FC4-AB44-CEB4A894F3DF}" type="slidenum">
              <a:rPr lang="en-NZ" smtClean="0"/>
              <a:t>2</a:t>
            </a:fld>
            <a:endParaRPr lang="en-NZ"/>
          </a:p>
        </p:txBody>
      </p:sp>
    </p:spTree>
    <p:extLst>
      <p:ext uri="{BB962C8B-B14F-4D97-AF65-F5344CB8AC3E}">
        <p14:creationId xmlns:p14="http://schemas.microsoft.com/office/powerpoint/2010/main" val="34553104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NZ" dirty="0" smtClean="0"/>
              <a:t>Source:</a:t>
            </a:r>
            <a:r>
              <a:rPr lang="en-NZ" baseline="0" dirty="0" smtClean="0"/>
              <a:t> </a:t>
            </a:r>
            <a:r>
              <a:rPr lang="en-NZ" dirty="0" smtClean="0">
                <a:hlinkClick r:id="rId3"/>
              </a:rPr>
              <a:t>http://www.jasonlove.com/cartoons/00381-daily-cartoons-beaver-dam.gif</a:t>
            </a:r>
            <a:endParaRPr lang="en-NZ" dirty="0" smtClean="0"/>
          </a:p>
          <a:p>
            <a:pPr marL="171450" indent="-171450">
              <a:buFont typeface="Arial" pitchFamily="34" charset="0"/>
              <a:buChar char="•"/>
            </a:pPr>
            <a:r>
              <a:rPr lang="en-NZ" dirty="0" smtClean="0"/>
              <a:t>Thank you for</a:t>
            </a:r>
            <a:r>
              <a:rPr lang="en-NZ" baseline="0" dirty="0" smtClean="0"/>
              <a:t> the listening I hope you have found my talk enjoyable</a:t>
            </a:r>
          </a:p>
          <a:p>
            <a:pPr marL="171450" indent="-171450">
              <a:buFont typeface="Arial" pitchFamily="34" charset="0"/>
              <a:buChar char="•"/>
            </a:pPr>
            <a:r>
              <a:rPr lang="en-NZ" baseline="0" dirty="0" smtClean="0"/>
              <a:t>Are there any questions? </a:t>
            </a:r>
            <a:endParaRPr lang="en-NZ" dirty="0"/>
          </a:p>
        </p:txBody>
      </p:sp>
      <p:sp>
        <p:nvSpPr>
          <p:cNvPr id="4" name="Slide Number Placeholder 3"/>
          <p:cNvSpPr>
            <a:spLocks noGrp="1"/>
          </p:cNvSpPr>
          <p:nvPr>
            <p:ph type="sldNum" sz="quarter" idx="10"/>
          </p:nvPr>
        </p:nvSpPr>
        <p:spPr/>
        <p:txBody>
          <a:bodyPr/>
          <a:lstStyle/>
          <a:p>
            <a:fld id="{AD152DC4-7582-4FC4-AB44-CEB4A894F3DF}" type="slidenum">
              <a:rPr lang="en-NZ" smtClean="0"/>
              <a:t>20</a:t>
            </a:fld>
            <a:endParaRPr lang="en-NZ"/>
          </a:p>
        </p:txBody>
      </p:sp>
    </p:spTree>
    <p:extLst>
      <p:ext uri="{BB962C8B-B14F-4D97-AF65-F5344CB8AC3E}">
        <p14:creationId xmlns:p14="http://schemas.microsoft.com/office/powerpoint/2010/main" val="39305679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NZ" dirty="0" smtClean="0"/>
              <a:t>Before</a:t>
            </a:r>
            <a:r>
              <a:rPr lang="en-NZ" baseline="0" dirty="0" smtClean="0"/>
              <a:t> I start I would like to give a few recognition to the following people for their support and input in my research thus far. </a:t>
            </a:r>
            <a:endParaRPr lang="en-NZ" dirty="0"/>
          </a:p>
        </p:txBody>
      </p:sp>
      <p:sp>
        <p:nvSpPr>
          <p:cNvPr id="4" name="Slide Number Placeholder 3"/>
          <p:cNvSpPr>
            <a:spLocks noGrp="1"/>
          </p:cNvSpPr>
          <p:nvPr>
            <p:ph type="sldNum" sz="quarter" idx="10"/>
          </p:nvPr>
        </p:nvSpPr>
        <p:spPr/>
        <p:txBody>
          <a:bodyPr/>
          <a:lstStyle/>
          <a:p>
            <a:fld id="{AD152DC4-7582-4FC4-AB44-CEB4A894F3DF}" type="slidenum">
              <a:rPr lang="en-NZ" smtClean="0"/>
              <a:t>3</a:t>
            </a:fld>
            <a:endParaRPr lang="en-NZ"/>
          </a:p>
        </p:txBody>
      </p:sp>
    </p:spTree>
    <p:extLst>
      <p:ext uri="{BB962C8B-B14F-4D97-AF65-F5344CB8AC3E}">
        <p14:creationId xmlns:p14="http://schemas.microsoft.com/office/powerpoint/2010/main" val="7334951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NZ" baseline="0" dirty="0" smtClean="0"/>
              <a:t>Source: </a:t>
            </a:r>
            <a:r>
              <a:rPr lang="en-NZ" dirty="0" smtClean="0">
                <a:hlinkClick r:id="rId3"/>
              </a:rPr>
              <a:t>http://clients.rte-france.com/htm/an/mediatheque/telecharge/balancing_mechanism.pdf</a:t>
            </a:r>
            <a:endParaRPr lang="en-NZ" dirty="0" smtClean="0"/>
          </a:p>
          <a:p>
            <a:pPr marL="0" indent="0">
              <a:buFont typeface="Arial" pitchFamily="34" charset="0"/>
              <a:buNone/>
            </a:pPr>
            <a:endParaRPr lang="en-NZ" baseline="0" dirty="0" smtClean="0"/>
          </a:p>
          <a:p>
            <a:pPr marL="171450" indent="-171450">
              <a:buFont typeface="Arial" pitchFamily="34" charset="0"/>
              <a:buChar char="•"/>
            </a:pPr>
            <a:r>
              <a:rPr lang="en-NZ" baseline="0" dirty="0" smtClean="0"/>
              <a:t>The conception of HERBS has come about working with EDF to provide them with optimisation tools to bid in the French Balancing Market.</a:t>
            </a:r>
          </a:p>
          <a:p>
            <a:pPr marL="171450" indent="-171450">
              <a:buFont typeface="Arial" pitchFamily="34" charset="0"/>
              <a:buChar char="•"/>
            </a:pPr>
            <a:r>
              <a:rPr lang="en-NZ" baseline="0" dirty="0" smtClean="0"/>
              <a:t>The French Balancing market involves:</a:t>
            </a:r>
          </a:p>
          <a:p>
            <a:pPr marL="628650" lvl="1" indent="-171450">
              <a:buFont typeface="Arial" pitchFamily="34" charset="0"/>
              <a:buChar char="•"/>
            </a:pPr>
            <a:r>
              <a:rPr lang="en-NZ" baseline="0" dirty="0" smtClean="0"/>
              <a:t>Producing supply curves around your dispatch quantity and price</a:t>
            </a:r>
          </a:p>
          <a:p>
            <a:pPr marL="628650" lvl="1" indent="-171450">
              <a:buFont typeface="Arial" pitchFamily="34" charset="0"/>
              <a:buChar char="•"/>
            </a:pPr>
            <a:r>
              <a:rPr lang="en-NZ" baseline="0" dirty="0" smtClean="0"/>
              <a:t>Offers are both upward offer, which is the supply curve for extra generation required to meet increasing demand;</a:t>
            </a:r>
          </a:p>
          <a:p>
            <a:pPr marL="628650" lvl="1" indent="-171450">
              <a:buFont typeface="Arial" pitchFamily="34" charset="0"/>
              <a:buChar char="•"/>
            </a:pPr>
            <a:r>
              <a:rPr lang="en-NZ" baseline="0" dirty="0" smtClean="0"/>
              <a:t>And downward offer which is the supply curve for reducing generation required to meet decreasing demand. </a:t>
            </a:r>
          </a:p>
          <a:p>
            <a:pPr marL="171450" lvl="0" indent="-171450">
              <a:buFont typeface="Arial" pitchFamily="34" charset="0"/>
              <a:buChar char="•"/>
            </a:pPr>
            <a:r>
              <a:rPr lang="en-NZ" baseline="0" dirty="0" smtClean="0"/>
              <a:t>The balancing market operates both in a day ahead market or D-1 market and in real time market.  </a:t>
            </a:r>
            <a:endParaRPr lang="en-NZ" baseline="0" dirty="0" smtClean="0"/>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NZ" baseline="0" dirty="0" smtClean="0"/>
              <a:t>Offers are hourly basis but dispatch set points are half hourly</a:t>
            </a:r>
          </a:p>
          <a:p>
            <a:pPr marL="171450" lvl="0" indent="-171450">
              <a:buFont typeface="Arial" pitchFamily="34" charset="0"/>
              <a:buChar char="•"/>
            </a:pPr>
            <a:endParaRPr lang="en-NZ" baseline="0" dirty="0" smtClean="0"/>
          </a:p>
        </p:txBody>
      </p:sp>
      <p:sp>
        <p:nvSpPr>
          <p:cNvPr id="4" name="Slide Number Placeholder 3"/>
          <p:cNvSpPr>
            <a:spLocks noGrp="1"/>
          </p:cNvSpPr>
          <p:nvPr>
            <p:ph type="sldNum" sz="quarter" idx="10"/>
          </p:nvPr>
        </p:nvSpPr>
        <p:spPr/>
        <p:txBody>
          <a:bodyPr/>
          <a:lstStyle/>
          <a:p>
            <a:fld id="{AD152DC4-7582-4FC4-AB44-CEB4A894F3DF}" type="slidenum">
              <a:rPr lang="en-NZ" smtClean="0"/>
              <a:t>4</a:t>
            </a:fld>
            <a:endParaRPr lang="en-NZ"/>
          </a:p>
        </p:txBody>
      </p:sp>
    </p:spTree>
    <p:extLst>
      <p:ext uri="{BB962C8B-B14F-4D97-AF65-F5344CB8AC3E}">
        <p14:creationId xmlns:p14="http://schemas.microsoft.com/office/powerpoint/2010/main" val="15033360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NZ" dirty="0" smtClean="0"/>
              <a:t>Source:</a:t>
            </a:r>
            <a:r>
              <a:rPr lang="en-NZ" baseline="0" dirty="0" smtClean="0"/>
              <a:t> </a:t>
            </a:r>
            <a:r>
              <a:rPr lang="en-NZ" dirty="0" smtClean="0">
                <a:hlinkClick r:id="rId3"/>
              </a:rPr>
              <a:t>http://www.morgo.co.nz/trip-to-manapouri-hosted-by-meridian</a:t>
            </a:r>
            <a:endParaRPr lang="en-NZ" dirty="0" smtClean="0"/>
          </a:p>
          <a:p>
            <a:pPr marL="171450" indent="-171450">
              <a:buFont typeface="Arial" pitchFamily="34" charset="0"/>
              <a:buChar char="•"/>
            </a:pPr>
            <a:endParaRPr lang="en-NZ" baseline="0" dirty="0" smtClean="0"/>
          </a:p>
          <a:p>
            <a:pPr marL="171450" indent="-171450">
              <a:buFont typeface="Arial" pitchFamily="34" charset="0"/>
              <a:buChar char="•"/>
            </a:pPr>
            <a:r>
              <a:rPr lang="en-NZ" baseline="0" dirty="0" smtClean="0"/>
              <a:t>Interesting HERBS can also be used in the spot market because much of the </a:t>
            </a:r>
            <a:r>
              <a:rPr lang="en-NZ" baseline="0" dirty="0" smtClean="0"/>
              <a:t>mechanics of the balance </a:t>
            </a:r>
            <a:r>
              <a:rPr lang="en-NZ" baseline="0" dirty="0" smtClean="0"/>
              <a:t>market are very similar to the NZ spot market. </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NZ" baseline="0" dirty="0" smtClean="0"/>
              <a:t>The reasoning behind that is because it is common practice by energy generation companies  to separate out how they participate in electricity market, the trading side, with respect to how they run their stations, the operation side. </a:t>
            </a:r>
          </a:p>
          <a:p>
            <a:pPr marL="0" indent="0">
              <a:buFont typeface="Arial" pitchFamily="34" charset="0"/>
              <a:buNone/>
            </a:pPr>
            <a:endParaRPr lang="en-NZ" baseline="0" dirty="0" smtClean="0"/>
          </a:p>
          <a:p>
            <a:pPr marL="171450" indent="-171450">
              <a:buFont typeface="Arial" pitchFamily="34" charset="0"/>
              <a:buChar char="•"/>
            </a:pPr>
            <a:r>
              <a:rPr lang="en-NZ" baseline="0" dirty="0" smtClean="0"/>
              <a:t>For an hydropower producer their operation team are focused on: </a:t>
            </a:r>
          </a:p>
          <a:p>
            <a:pPr marL="628650" lvl="1" indent="-171450">
              <a:buFont typeface="Arial" pitchFamily="34" charset="0"/>
              <a:buChar char="•"/>
            </a:pPr>
            <a:r>
              <a:rPr lang="en-NZ" baseline="0" dirty="0" smtClean="0"/>
              <a:t>Efficient operation of plants to increase their lifespan</a:t>
            </a:r>
          </a:p>
          <a:p>
            <a:pPr marL="628650" lvl="1" indent="-171450">
              <a:buFont typeface="Arial" pitchFamily="34" charset="0"/>
              <a:buChar char="•"/>
            </a:pPr>
            <a:r>
              <a:rPr lang="en-NZ" baseline="0" dirty="0" smtClean="0"/>
              <a:t>Keeping the optimal hydraulic state of the river, while meeting resource consents and dispatch instructions</a:t>
            </a:r>
          </a:p>
          <a:p>
            <a:pPr marL="171450" indent="-171450">
              <a:buFont typeface="Arial" pitchFamily="34" charset="0"/>
              <a:buChar char="•"/>
            </a:pPr>
            <a:endParaRPr lang="en-NZ" baseline="0" dirty="0" smtClean="0"/>
          </a:p>
        </p:txBody>
      </p:sp>
      <p:sp>
        <p:nvSpPr>
          <p:cNvPr id="4" name="Slide Number Placeholder 3"/>
          <p:cNvSpPr>
            <a:spLocks noGrp="1"/>
          </p:cNvSpPr>
          <p:nvPr>
            <p:ph type="sldNum" sz="quarter" idx="10"/>
          </p:nvPr>
        </p:nvSpPr>
        <p:spPr/>
        <p:txBody>
          <a:bodyPr/>
          <a:lstStyle/>
          <a:p>
            <a:fld id="{AD152DC4-7582-4FC4-AB44-CEB4A894F3DF}" type="slidenum">
              <a:rPr lang="en-NZ" smtClean="0"/>
              <a:t>5</a:t>
            </a:fld>
            <a:endParaRPr lang="en-NZ"/>
          </a:p>
        </p:txBody>
      </p:sp>
    </p:spTree>
    <p:extLst>
      <p:ext uri="{BB962C8B-B14F-4D97-AF65-F5344CB8AC3E}">
        <p14:creationId xmlns:p14="http://schemas.microsoft.com/office/powerpoint/2010/main" val="14641147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NZ" dirty="0" smtClean="0"/>
              <a:t>Source: em6live.co.nz </a:t>
            </a:r>
          </a:p>
          <a:p>
            <a:pPr marL="457200" lvl="1" indent="0">
              <a:buFont typeface="Arial" pitchFamily="34" charset="0"/>
              <a:buNone/>
            </a:pPr>
            <a:endParaRPr lang="en-NZ" dirty="0" smtClean="0"/>
          </a:p>
          <a:p>
            <a:pPr marL="171450" indent="-171450">
              <a:buFont typeface="Arial" pitchFamily="34" charset="0"/>
              <a:buChar char="•"/>
            </a:pPr>
            <a:r>
              <a:rPr lang="en-NZ" dirty="0" smtClean="0"/>
              <a:t>While</a:t>
            </a:r>
            <a:r>
              <a:rPr lang="en-NZ" baseline="0" dirty="0" smtClean="0"/>
              <a:t> the trading team focus on:</a:t>
            </a:r>
          </a:p>
          <a:p>
            <a:pPr marL="628650" lvl="1" indent="-171450">
              <a:buFont typeface="Arial" pitchFamily="34" charset="0"/>
              <a:buChar char="•"/>
            </a:pPr>
            <a:r>
              <a:rPr lang="en-NZ" baseline="0" dirty="0" smtClean="0"/>
              <a:t>Keeping the up the competitive edge by producing optimal offer in to the market</a:t>
            </a:r>
          </a:p>
          <a:p>
            <a:pPr marL="628650" lvl="1" indent="-171450">
              <a:buFont typeface="Arial" pitchFamily="34" charset="0"/>
              <a:buChar char="•"/>
            </a:pPr>
            <a:r>
              <a:rPr lang="en-NZ" baseline="0" dirty="0" smtClean="0"/>
              <a:t>Taking into account of future market conditions such as demand, price, and transmission constraints</a:t>
            </a:r>
            <a:endParaRPr lang="en-NZ" dirty="0" smtClean="0"/>
          </a:p>
          <a:p>
            <a:pPr marL="0" indent="0">
              <a:buFont typeface="Arial" pitchFamily="34" charset="0"/>
              <a:buNone/>
            </a:pPr>
            <a:endParaRPr lang="en-NZ" dirty="0" smtClean="0"/>
          </a:p>
        </p:txBody>
      </p:sp>
      <p:sp>
        <p:nvSpPr>
          <p:cNvPr id="4" name="Slide Number Placeholder 3"/>
          <p:cNvSpPr>
            <a:spLocks noGrp="1"/>
          </p:cNvSpPr>
          <p:nvPr>
            <p:ph type="sldNum" sz="quarter" idx="10"/>
          </p:nvPr>
        </p:nvSpPr>
        <p:spPr/>
        <p:txBody>
          <a:bodyPr/>
          <a:lstStyle/>
          <a:p>
            <a:fld id="{AD152DC4-7582-4FC4-AB44-CEB4A894F3DF}" type="slidenum">
              <a:rPr lang="en-NZ" smtClean="0"/>
              <a:t>6</a:t>
            </a:fld>
            <a:endParaRPr lang="en-NZ"/>
          </a:p>
        </p:txBody>
      </p:sp>
    </p:spTree>
    <p:extLst>
      <p:ext uri="{BB962C8B-B14F-4D97-AF65-F5344CB8AC3E}">
        <p14:creationId xmlns:p14="http://schemas.microsoft.com/office/powerpoint/2010/main" val="14641147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NZ" dirty="0" smtClean="0"/>
              <a:t>The</a:t>
            </a:r>
            <a:r>
              <a:rPr lang="en-NZ" baseline="0" dirty="0" smtClean="0"/>
              <a:t> goals of the traders and operators do vary but it highlights the common pursuit to </a:t>
            </a:r>
            <a:r>
              <a:rPr lang="en-NZ" baseline="0" dirty="0" smtClean="0"/>
              <a:t>get the maximum value out of the water they have. </a:t>
            </a:r>
            <a:endParaRPr lang="en-NZ" baseline="0" dirty="0" smtClean="0"/>
          </a:p>
          <a:p>
            <a:pPr marL="0" indent="0">
              <a:buFont typeface="Arial" pitchFamily="34" charset="0"/>
              <a:buNone/>
            </a:pPr>
            <a:r>
              <a:rPr lang="en-NZ" baseline="0" dirty="0" smtClean="0"/>
              <a:t> </a:t>
            </a:r>
          </a:p>
          <a:p>
            <a:pPr marL="171450" indent="-171450">
              <a:buFont typeface="Arial" pitchFamily="34" charset="0"/>
              <a:buChar char="•"/>
            </a:pPr>
            <a:r>
              <a:rPr lang="en-NZ" baseline="0" dirty="0" smtClean="0"/>
              <a:t>Storage gives </a:t>
            </a:r>
            <a:r>
              <a:rPr lang="en-NZ" baseline="0" dirty="0" smtClean="0"/>
              <a:t>the hydroelectric </a:t>
            </a:r>
            <a:r>
              <a:rPr lang="en-NZ" baseline="0" dirty="0" smtClean="0"/>
              <a:t>producer great flexibility by:</a:t>
            </a:r>
          </a:p>
          <a:p>
            <a:pPr marL="628650" lvl="1" indent="-171450">
              <a:buFont typeface="Arial" pitchFamily="34" charset="0"/>
              <a:buChar char="•"/>
            </a:pPr>
            <a:r>
              <a:rPr lang="en-NZ" baseline="0" dirty="0" smtClean="0"/>
              <a:t>Allowing them </a:t>
            </a:r>
            <a:r>
              <a:rPr lang="en-NZ" baseline="0" dirty="0" smtClean="0"/>
              <a:t>to plan </a:t>
            </a:r>
            <a:r>
              <a:rPr lang="en-NZ" baseline="0" dirty="0" smtClean="0"/>
              <a:t>for future hydrological conditions;</a:t>
            </a:r>
          </a:p>
          <a:p>
            <a:pPr marL="628650" lvl="1" indent="-171450">
              <a:buFont typeface="Arial" pitchFamily="34" charset="0"/>
              <a:buChar char="•"/>
            </a:pPr>
            <a:r>
              <a:rPr lang="en-NZ" baseline="0" dirty="0" smtClean="0"/>
              <a:t>and respond to market prices, by timing generation during high prices</a:t>
            </a:r>
          </a:p>
          <a:p>
            <a:pPr marL="171450" lvl="0" indent="-171450">
              <a:buFont typeface="Arial" pitchFamily="34" charset="0"/>
              <a:buChar char="•"/>
            </a:pPr>
            <a:r>
              <a:rPr lang="en-NZ" baseline="0" dirty="0" smtClean="0"/>
              <a:t>This is all carried out by deciding when to hold the water back and when to release</a:t>
            </a:r>
          </a:p>
          <a:p>
            <a:pPr marL="171450" lvl="0" indent="-171450">
              <a:buFont typeface="Arial" pitchFamily="34" charset="0"/>
              <a:buChar char="•"/>
            </a:pPr>
            <a:r>
              <a:rPr lang="en-NZ" baseline="0" dirty="0" smtClean="0"/>
              <a:t>The flexibility makes </a:t>
            </a:r>
            <a:r>
              <a:rPr lang="en-NZ" baseline="0" smtClean="0"/>
              <a:t>for optimal supply </a:t>
            </a:r>
            <a:r>
              <a:rPr lang="en-NZ" baseline="0" dirty="0" smtClean="0"/>
              <a:t>strategies of hydropower producers extremely important. </a:t>
            </a:r>
          </a:p>
        </p:txBody>
      </p:sp>
      <p:sp>
        <p:nvSpPr>
          <p:cNvPr id="4" name="Slide Number Placeholder 3"/>
          <p:cNvSpPr>
            <a:spLocks noGrp="1"/>
          </p:cNvSpPr>
          <p:nvPr>
            <p:ph type="sldNum" sz="quarter" idx="10"/>
          </p:nvPr>
        </p:nvSpPr>
        <p:spPr/>
        <p:txBody>
          <a:bodyPr/>
          <a:lstStyle/>
          <a:p>
            <a:fld id="{AD152DC4-7582-4FC4-AB44-CEB4A894F3DF}" type="slidenum">
              <a:rPr lang="en-NZ" smtClean="0"/>
              <a:t>7</a:t>
            </a:fld>
            <a:endParaRPr lang="en-NZ"/>
          </a:p>
        </p:txBody>
      </p:sp>
    </p:spTree>
    <p:extLst>
      <p:ext uri="{BB962C8B-B14F-4D97-AF65-F5344CB8AC3E}">
        <p14:creationId xmlns:p14="http://schemas.microsoft.com/office/powerpoint/2010/main" val="15033360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NZ" baseline="0" dirty="0" smtClean="0"/>
              <a:t>This leads to the Hydro Bidding Problem, which is about producing optimal supply curves for hydroelectric producers. </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NZ" baseline="0" dirty="0" smtClean="0"/>
              <a:t>It integrates the decision making of hydro power production and market exchange</a:t>
            </a:r>
          </a:p>
        </p:txBody>
      </p:sp>
      <p:sp>
        <p:nvSpPr>
          <p:cNvPr id="4" name="Slide Number Placeholder 3"/>
          <p:cNvSpPr>
            <a:spLocks noGrp="1"/>
          </p:cNvSpPr>
          <p:nvPr>
            <p:ph type="sldNum" sz="quarter" idx="10"/>
          </p:nvPr>
        </p:nvSpPr>
        <p:spPr/>
        <p:txBody>
          <a:bodyPr/>
          <a:lstStyle/>
          <a:p>
            <a:fld id="{AD152DC4-7582-4FC4-AB44-CEB4A894F3DF}" type="slidenum">
              <a:rPr lang="en-NZ" smtClean="0"/>
              <a:t>8</a:t>
            </a:fld>
            <a:endParaRPr lang="en-NZ"/>
          </a:p>
        </p:txBody>
      </p:sp>
    </p:spTree>
    <p:extLst>
      <p:ext uri="{BB962C8B-B14F-4D97-AF65-F5344CB8AC3E}">
        <p14:creationId xmlns:p14="http://schemas.microsoft.com/office/powerpoint/2010/main" val="15033360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NZ" dirty="0" smtClean="0"/>
              <a:t>The</a:t>
            </a:r>
            <a:r>
              <a:rPr lang="en-NZ" baseline="0" dirty="0" smtClean="0"/>
              <a:t> rest of my presentation will follow this format where:</a:t>
            </a:r>
          </a:p>
          <a:p>
            <a:pPr marL="628650" lvl="1" indent="-171450">
              <a:buFont typeface="Arial" pitchFamily="34" charset="0"/>
              <a:buChar char="•"/>
            </a:pPr>
            <a:r>
              <a:rPr lang="en-NZ" baseline="0" dirty="0" smtClean="0"/>
              <a:t>I describe a simple analytical formulation of HERBS for a single reservoir</a:t>
            </a:r>
          </a:p>
          <a:p>
            <a:pPr marL="628650" lvl="1" indent="-171450">
              <a:buFont typeface="Arial" pitchFamily="34" charset="0"/>
              <a:buChar char="•"/>
            </a:pPr>
            <a:r>
              <a:rPr lang="en-NZ" baseline="0" dirty="0" smtClean="0"/>
              <a:t>Use this formulation to solve simple problem and interpret the results</a:t>
            </a:r>
          </a:p>
          <a:p>
            <a:pPr marL="628650" lvl="1" indent="-171450">
              <a:buFont typeface="Arial" pitchFamily="34" charset="0"/>
              <a:buChar char="•"/>
            </a:pPr>
            <a:r>
              <a:rPr lang="en-NZ" baseline="0" dirty="0" smtClean="0"/>
              <a:t>Look at the challenges to HERBS</a:t>
            </a:r>
          </a:p>
          <a:p>
            <a:pPr marL="628650" lvl="1" indent="-171450">
              <a:buFont typeface="Arial" pitchFamily="34" charset="0"/>
              <a:buChar char="•"/>
            </a:pPr>
            <a:r>
              <a:rPr lang="en-NZ" baseline="0" dirty="0" smtClean="0"/>
              <a:t>Look at the opportunities to HEBS</a:t>
            </a:r>
          </a:p>
          <a:p>
            <a:pPr marL="628650" lvl="1" indent="-171450">
              <a:buFont typeface="Arial" pitchFamily="34" charset="0"/>
              <a:buChar char="•"/>
            </a:pPr>
            <a:r>
              <a:rPr lang="en-NZ" baseline="0" dirty="0" smtClean="0"/>
              <a:t>Give you a picture of the future research </a:t>
            </a:r>
          </a:p>
          <a:p>
            <a:pPr marL="628650" lvl="1" indent="-171450">
              <a:buFont typeface="Arial" pitchFamily="34" charset="0"/>
              <a:buChar char="•"/>
            </a:pPr>
            <a:r>
              <a:rPr lang="en-NZ" baseline="0" dirty="0" smtClean="0"/>
              <a:t>And lastly invite you to ask questions and provide your thoughts on HERBS</a:t>
            </a:r>
          </a:p>
        </p:txBody>
      </p:sp>
      <p:sp>
        <p:nvSpPr>
          <p:cNvPr id="4" name="Slide Number Placeholder 3"/>
          <p:cNvSpPr>
            <a:spLocks noGrp="1"/>
          </p:cNvSpPr>
          <p:nvPr>
            <p:ph type="sldNum" sz="quarter" idx="10"/>
          </p:nvPr>
        </p:nvSpPr>
        <p:spPr/>
        <p:txBody>
          <a:bodyPr/>
          <a:lstStyle/>
          <a:p>
            <a:fld id="{AD152DC4-7582-4FC4-AB44-CEB4A894F3DF}" type="slidenum">
              <a:rPr lang="en-NZ" smtClean="0"/>
              <a:t>9</a:t>
            </a:fld>
            <a:endParaRPr lang="en-NZ"/>
          </a:p>
        </p:txBody>
      </p:sp>
    </p:spTree>
    <p:extLst>
      <p:ext uri="{BB962C8B-B14F-4D97-AF65-F5344CB8AC3E}">
        <p14:creationId xmlns:p14="http://schemas.microsoft.com/office/powerpoint/2010/main" val="15033360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B7F37D5D-A445-431D-B7CE-6B2C19D4DFA1}" type="datetimeFigureOut">
              <a:rPr lang="en-NZ" smtClean="0"/>
              <a:t>4/09/2013</a:t>
            </a:fld>
            <a:endParaRPr lang="en-NZ"/>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NZ"/>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D2AFC490-208F-406E-9832-D5338C96F2B8}" type="slidenum">
              <a:rPr lang="en-NZ" smtClean="0"/>
              <a:t>‹#›</a:t>
            </a:fld>
            <a:endParaRPr lang="en-NZ"/>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7F37D5D-A445-431D-B7CE-6B2C19D4DFA1}" type="datetimeFigureOut">
              <a:rPr lang="en-NZ" smtClean="0"/>
              <a:t>4/09/2013</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D2AFC490-208F-406E-9832-D5338C96F2B8}" type="slidenum">
              <a:rPr lang="en-NZ" smtClean="0"/>
              <a:t>‹#›</a:t>
            </a:fld>
            <a:endParaRPr lang="en-N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7F37D5D-A445-431D-B7CE-6B2C19D4DFA1}" type="datetimeFigureOut">
              <a:rPr lang="en-NZ" smtClean="0"/>
              <a:t>4/09/2013</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D2AFC490-208F-406E-9832-D5338C96F2B8}" type="slidenum">
              <a:rPr lang="en-NZ" smtClean="0"/>
              <a:t>‹#›</a:t>
            </a:fld>
            <a:endParaRPr lang="en-N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B7F37D5D-A445-431D-B7CE-6B2C19D4DFA1}" type="datetimeFigureOut">
              <a:rPr lang="en-NZ" smtClean="0"/>
              <a:t>4/09/2013</a:t>
            </a:fld>
            <a:endParaRPr lang="en-NZ"/>
          </a:p>
        </p:txBody>
      </p:sp>
      <p:sp>
        <p:nvSpPr>
          <p:cNvPr id="9" name="Slide Number Placeholder 8"/>
          <p:cNvSpPr>
            <a:spLocks noGrp="1"/>
          </p:cNvSpPr>
          <p:nvPr>
            <p:ph type="sldNum" sz="quarter" idx="15"/>
          </p:nvPr>
        </p:nvSpPr>
        <p:spPr/>
        <p:txBody>
          <a:bodyPr rtlCol="0"/>
          <a:lstStyle/>
          <a:p>
            <a:fld id="{D2AFC490-208F-406E-9832-D5338C96F2B8}" type="slidenum">
              <a:rPr lang="en-NZ" smtClean="0"/>
              <a:t>‹#›</a:t>
            </a:fld>
            <a:endParaRPr lang="en-NZ"/>
          </a:p>
        </p:txBody>
      </p:sp>
      <p:sp>
        <p:nvSpPr>
          <p:cNvPr id="10" name="Footer Placeholder 9"/>
          <p:cNvSpPr>
            <a:spLocks noGrp="1"/>
          </p:cNvSpPr>
          <p:nvPr>
            <p:ph type="ftr" sz="quarter" idx="16"/>
          </p:nvPr>
        </p:nvSpPr>
        <p:spPr/>
        <p:txBody>
          <a:bodyPr rtlCol="0"/>
          <a:lstStyle/>
          <a:p>
            <a:endParaRPr lang="en-N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B7F37D5D-A445-431D-B7CE-6B2C19D4DFA1}" type="datetimeFigureOut">
              <a:rPr lang="en-NZ" smtClean="0"/>
              <a:t>4/09/2013</a:t>
            </a:fld>
            <a:endParaRPr lang="en-NZ"/>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NZ"/>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D2AFC490-208F-406E-9832-D5338C96F2B8}" type="slidenum">
              <a:rPr lang="en-NZ" smtClean="0"/>
              <a:t>‹#›</a:t>
            </a:fld>
            <a:endParaRPr lang="en-N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7F37D5D-A445-431D-B7CE-6B2C19D4DFA1}" type="datetimeFigureOut">
              <a:rPr lang="en-NZ" smtClean="0"/>
              <a:t>4/09/2013</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D2AFC490-208F-406E-9832-D5338C96F2B8}" type="slidenum">
              <a:rPr lang="en-NZ" smtClean="0"/>
              <a:t>‹#›</a:t>
            </a:fld>
            <a:endParaRPr lang="en-NZ"/>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B7F37D5D-A445-431D-B7CE-6B2C19D4DFA1}" type="datetimeFigureOut">
              <a:rPr lang="en-NZ" smtClean="0"/>
              <a:t>4/09/2013</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D2AFC490-208F-406E-9832-D5338C96F2B8}" type="slidenum">
              <a:rPr lang="en-NZ" smtClean="0"/>
              <a:t>‹#›</a:t>
            </a:fld>
            <a:endParaRPr lang="en-NZ"/>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B7F37D5D-A445-431D-B7CE-6B2C19D4DFA1}" type="datetimeFigureOut">
              <a:rPr lang="en-NZ" smtClean="0"/>
              <a:t>4/09/2013</a:t>
            </a:fld>
            <a:endParaRPr lang="en-NZ"/>
          </a:p>
        </p:txBody>
      </p:sp>
      <p:sp>
        <p:nvSpPr>
          <p:cNvPr id="7" name="Slide Number Placeholder 6"/>
          <p:cNvSpPr>
            <a:spLocks noGrp="1"/>
          </p:cNvSpPr>
          <p:nvPr>
            <p:ph type="sldNum" sz="quarter" idx="11"/>
          </p:nvPr>
        </p:nvSpPr>
        <p:spPr/>
        <p:txBody>
          <a:bodyPr rtlCol="0"/>
          <a:lstStyle/>
          <a:p>
            <a:fld id="{D2AFC490-208F-406E-9832-D5338C96F2B8}" type="slidenum">
              <a:rPr lang="en-NZ" smtClean="0"/>
              <a:t>‹#›</a:t>
            </a:fld>
            <a:endParaRPr lang="en-NZ"/>
          </a:p>
        </p:txBody>
      </p:sp>
      <p:sp>
        <p:nvSpPr>
          <p:cNvPr id="8" name="Footer Placeholder 7"/>
          <p:cNvSpPr>
            <a:spLocks noGrp="1"/>
          </p:cNvSpPr>
          <p:nvPr>
            <p:ph type="ftr" sz="quarter" idx="12"/>
          </p:nvPr>
        </p:nvSpPr>
        <p:spPr/>
        <p:txBody>
          <a:bodyPr rtlCol="0"/>
          <a:lstStyle/>
          <a:p>
            <a:endParaRPr lang="en-N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F37D5D-A445-431D-B7CE-6B2C19D4DFA1}" type="datetimeFigureOut">
              <a:rPr lang="en-NZ" smtClean="0"/>
              <a:t>4/09/2013</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D2AFC490-208F-406E-9832-D5338C96F2B8}" type="slidenum">
              <a:rPr lang="en-NZ" smtClean="0"/>
              <a:t>‹#›</a:t>
            </a:fld>
            <a:endParaRPr lang="en-N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B7F37D5D-A445-431D-B7CE-6B2C19D4DFA1}" type="datetimeFigureOut">
              <a:rPr lang="en-NZ" smtClean="0"/>
              <a:t>4/09/2013</a:t>
            </a:fld>
            <a:endParaRPr lang="en-NZ"/>
          </a:p>
        </p:txBody>
      </p:sp>
      <p:sp>
        <p:nvSpPr>
          <p:cNvPr id="22" name="Slide Number Placeholder 21"/>
          <p:cNvSpPr>
            <a:spLocks noGrp="1"/>
          </p:cNvSpPr>
          <p:nvPr>
            <p:ph type="sldNum" sz="quarter" idx="15"/>
          </p:nvPr>
        </p:nvSpPr>
        <p:spPr/>
        <p:txBody>
          <a:bodyPr rtlCol="0"/>
          <a:lstStyle/>
          <a:p>
            <a:fld id="{D2AFC490-208F-406E-9832-D5338C96F2B8}" type="slidenum">
              <a:rPr lang="en-NZ" smtClean="0"/>
              <a:t>‹#›</a:t>
            </a:fld>
            <a:endParaRPr lang="en-NZ"/>
          </a:p>
        </p:txBody>
      </p:sp>
      <p:sp>
        <p:nvSpPr>
          <p:cNvPr id="23" name="Footer Placeholder 22"/>
          <p:cNvSpPr>
            <a:spLocks noGrp="1"/>
          </p:cNvSpPr>
          <p:nvPr>
            <p:ph type="ftr" sz="quarter" idx="16"/>
          </p:nvPr>
        </p:nvSpPr>
        <p:spPr/>
        <p:txBody>
          <a:bodyPr rtlCol="0"/>
          <a:lstStyle/>
          <a:p>
            <a:endParaRPr lang="en-N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B7F37D5D-A445-431D-B7CE-6B2C19D4DFA1}" type="datetimeFigureOut">
              <a:rPr lang="en-NZ" smtClean="0"/>
              <a:t>4/09/2013</a:t>
            </a:fld>
            <a:endParaRPr lang="en-NZ"/>
          </a:p>
        </p:txBody>
      </p:sp>
      <p:sp>
        <p:nvSpPr>
          <p:cNvPr id="18" name="Slide Number Placeholder 17"/>
          <p:cNvSpPr>
            <a:spLocks noGrp="1"/>
          </p:cNvSpPr>
          <p:nvPr>
            <p:ph type="sldNum" sz="quarter" idx="11"/>
          </p:nvPr>
        </p:nvSpPr>
        <p:spPr/>
        <p:txBody>
          <a:bodyPr rtlCol="0"/>
          <a:lstStyle/>
          <a:p>
            <a:fld id="{D2AFC490-208F-406E-9832-D5338C96F2B8}" type="slidenum">
              <a:rPr lang="en-NZ" smtClean="0"/>
              <a:t>‹#›</a:t>
            </a:fld>
            <a:endParaRPr lang="en-NZ"/>
          </a:p>
        </p:txBody>
      </p:sp>
      <p:sp>
        <p:nvSpPr>
          <p:cNvPr id="21" name="Footer Placeholder 20"/>
          <p:cNvSpPr>
            <a:spLocks noGrp="1"/>
          </p:cNvSpPr>
          <p:nvPr>
            <p:ph type="ftr" sz="quarter" idx="12"/>
          </p:nvPr>
        </p:nvSpPr>
        <p:spPr/>
        <p:txBody>
          <a:bodyPr rtlCol="0"/>
          <a:lstStyle/>
          <a:p>
            <a:endParaRPr lang="en-N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7F37D5D-A445-431D-B7CE-6B2C19D4DFA1}" type="datetimeFigureOut">
              <a:rPr lang="en-NZ" smtClean="0"/>
              <a:t>4/09/2013</a:t>
            </a:fld>
            <a:endParaRPr lang="en-NZ"/>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NZ"/>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2AFC490-208F-406E-9832-D5338C96F2B8}" type="slidenum">
              <a:rPr lang="en-NZ" smtClean="0"/>
              <a:t>‹#›</a:t>
            </a:fld>
            <a:endParaRPr lang="en-NZ"/>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17.png"/><Relationship Id="rId13" Type="http://schemas.openxmlformats.org/officeDocument/2006/relationships/image" Target="../media/image22.png"/><Relationship Id="rId3" Type="http://schemas.openxmlformats.org/officeDocument/2006/relationships/image" Target="../media/image12.png"/><Relationship Id="rId12" Type="http://schemas.openxmlformats.org/officeDocument/2006/relationships/image" Target="../media/image21.png"/><Relationship Id="rId2" Type="http://schemas.openxmlformats.org/officeDocument/2006/relationships/notesSlide" Target="../notesSlides/notesSlide11.xml"/><Relationship Id="rId16" Type="http://schemas.openxmlformats.org/officeDocument/2006/relationships/image" Target="../media/image230.png"/><Relationship Id="rId1" Type="http://schemas.openxmlformats.org/officeDocument/2006/relationships/slideLayout" Target="../slideLayouts/slideLayout2.xml"/><Relationship Id="rId6" Type="http://schemas.openxmlformats.org/officeDocument/2006/relationships/image" Target="../media/image15.png"/><Relationship Id="rId11" Type="http://schemas.openxmlformats.org/officeDocument/2006/relationships/image" Target="../media/image20.png"/><Relationship Id="rId5" Type="http://schemas.openxmlformats.org/officeDocument/2006/relationships/image" Target="../media/image14.png"/><Relationship Id="rId15" Type="http://schemas.openxmlformats.org/officeDocument/2006/relationships/image" Target="../media/image24.png"/><Relationship Id="rId10" Type="http://schemas.openxmlformats.org/officeDocument/2006/relationships/image" Target="../media/image19.png"/><Relationship Id="rId4" Type="http://schemas.openxmlformats.org/officeDocument/2006/relationships/image" Target="../media/image13.png"/><Relationship Id="rId9" Type="http://schemas.openxmlformats.org/officeDocument/2006/relationships/image" Target="../media/image18.png"/><Relationship Id="rId14" Type="http://schemas.openxmlformats.org/officeDocument/2006/relationships/image" Target="../media/image23.png"/></Relationships>
</file>

<file path=ppt/slides/_rels/slide12.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29.png"/><Relationship Id="rId3" Type="http://schemas.openxmlformats.org/officeDocument/2006/relationships/image" Target="../media/image240.png"/><Relationship Id="rId7" Type="http://schemas.openxmlformats.org/officeDocument/2006/relationships/image" Target="../media/image28.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27.png"/><Relationship Id="rId11" Type="http://schemas.openxmlformats.org/officeDocument/2006/relationships/image" Target="../media/image32.png"/><Relationship Id="rId5" Type="http://schemas.openxmlformats.org/officeDocument/2006/relationships/image" Target="../media/image26.png"/><Relationship Id="rId10" Type="http://schemas.openxmlformats.org/officeDocument/2006/relationships/image" Target="../media/image31.png"/><Relationship Id="rId4" Type="http://schemas.openxmlformats.org/officeDocument/2006/relationships/image" Target="../media/image250.png"/><Relationship Id="rId9" Type="http://schemas.openxmlformats.org/officeDocument/2006/relationships/image" Target="../media/image30.png"/></Relationships>
</file>

<file path=ppt/slides/_rels/slide14.xml.rels><?xml version="1.0" encoding="UTF-8" standalone="yes"?>
<Relationships xmlns="http://schemas.openxmlformats.org/package/2006/relationships"><Relationship Id="rId8" Type="http://schemas.openxmlformats.org/officeDocument/2006/relationships/image" Target="../media/image35.png"/><Relationship Id="rId3" Type="http://schemas.openxmlformats.org/officeDocument/2006/relationships/image" Target="../media/image240.png"/><Relationship Id="rId7" Type="http://schemas.openxmlformats.org/officeDocument/2006/relationships/image" Target="../media/image34.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27.png"/><Relationship Id="rId11" Type="http://schemas.openxmlformats.org/officeDocument/2006/relationships/image" Target="../media/image32.png"/><Relationship Id="rId5" Type="http://schemas.openxmlformats.org/officeDocument/2006/relationships/image" Target="../media/image26.png"/><Relationship Id="rId10" Type="http://schemas.openxmlformats.org/officeDocument/2006/relationships/image" Target="../media/image350.png"/><Relationship Id="rId4" Type="http://schemas.openxmlformats.org/officeDocument/2006/relationships/image" Target="../media/image33.png"/><Relationship Id="rId9" Type="http://schemas.openxmlformats.org/officeDocument/2006/relationships/image" Target="../media/image300.png"/></Relationships>
</file>

<file path=ppt/slides/_rels/slide15.xml.rels><?xml version="1.0" encoding="UTF-8" standalone="yes"?>
<Relationships xmlns="http://schemas.openxmlformats.org/package/2006/relationships"><Relationship Id="rId3" Type="http://schemas.openxmlformats.org/officeDocument/2006/relationships/image" Target="../media/image36.png"/><Relationship Id="rId7" Type="http://schemas.openxmlformats.org/officeDocument/2006/relationships/image" Target="../media/image40.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39.png"/><Relationship Id="rId5" Type="http://schemas.openxmlformats.org/officeDocument/2006/relationships/image" Target="../media/image38.png"/><Relationship Id="rId4" Type="http://schemas.openxmlformats.org/officeDocument/2006/relationships/image" Target="../media/image16.png"/></Relationships>
</file>

<file path=ppt/slides/_rels/slide16.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42.png"/></Relationships>
</file>

<file path=ppt/slides/_rels/slide17.xml.rels><?xml version="1.0" encoding="UTF-8" standalone="yes"?>
<Relationships xmlns="http://schemas.openxmlformats.org/package/2006/relationships"><Relationship Id="rId3" Type="http://schemas.openxmlformats.org/officeDocument/2006/relationships/image" Target="../media/image380.png"/><Relationship Id="rId7" Type="http://schemas.openxmlformats.org/officeDocument/2006/relationships/image" Target="../media/image40.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39.png"/><Relationship Id="rId5" Type="http://schemas.openxmlformats.org/officeDocument/2006/relationships/image" Target="../media/image44.png"/><Relationship Id="rId4" Type="http://schemas.openxmlformats.org/officeDocument/2006/relationships/image" Target="../media/image37.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8.gi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31640" y="692696"/>
            <a:ext cx="7632848" cy="1894362"/>
          </a:xfrm>
        </p:spPr>
        <p:txBody>
          <a:bodyPr>
            <a:noAutofit/>
          </a:bodyPr>
          <a:lstStyle/>
          <a:p>
            <a:pPr algn="ctr"/>
            <a:r>
              <a:rPr lang="en-NZ" sz="4000" dirty="0" smtClean="0"/>
              <a:t>HERBS - </a:t>
            </a:r>
            <a:r>
              <a:rPr lang="en-NZ" sz="4400" dirty="0" smtClean="0"/>
              <a:t>H</a:t>
            </a:r>
            <a:r>
              <a:rPr lang="en-NZ" sz="4000" b="0" dirty="0" smtClean="0"/>
              <a:t>ydro </a:t>
            </a:r>
            <a:r>
              <a:rPr lang="en-NZ" sz="4400" dirty="0" smtClean="0"/>
              <a:t>E</a:t>
            </a:r>
            <a:r>
              <a:rPr lang="en-NZ" sz="4000" b="0" dirty="0" smtClean="0"/>
              <a:t>lectric </a:t>
            </a:r>
            <a:r>
              <a:rPr lang="en-NZ" sz="4400" dirty="0" smtClean="0"/>
              <a:t>R</a:t>
            </a:r>
            <a:r>
              <a:rPr lang="en-NZ" sz="4000" b="0" dirty="0" smtClean="0"/>
              <a:t>eservoir </a:t>
            </a:r>
            <a:r>
              <a:rPr lang="en-NZ" sz="4400" dirty="0" smtClean="0"/>
              <a:t>B</a:t>
            </a:r>
            <a:r>
              <a:rPr lang="en-NZ" sz="4000" b="0" dirty="0" smtClean="0"/>
              <a:t>idding </a:t>
            </a:r>
            <a:r>
              <a:rPr lang="en-NZ" sz="4400" dirty="0" smtClean="0"/>
              <a:t>S</a:t>
            </a:r>
            <a:r>
              <a:rPr lang="en-NZ" sz="4000" b="0" dirty="0" smtClean="0"/>
              <a:t>ystem</a:t>
            </a:r>
            <a:endParaRPr lang="en-NZ" sz="4000" b="0" dirty="0"/>
          </a:p>
        </p:txBody>
      </p:sp>
      <p:sp>
        <p:nvSpPr>
          <p:cNvPr id="3" name="Subtitle 2"/>
          <p:cNvSpPr>
            <a:spLocks noGrp="1"/>
          </p:cNvSpPr>
          <p:nvPr>
            <p:ph type="subTitle" idx="1"/>
          </p:nvPr>
        </p:nvSpPr>
        <p:spPr>
          <a:xfrm>
            <a:off x="3485302" y="2919020"/>
            <a:ext cx="3895010" cy="1230060"/>
          </a:xfrm>
        </p:spPr>
        <p:txBody>
          <a:bodyPr>
            <a:normAutofit fontScale="92500" lnSpcReduction="10000"/>
          </a:bodyPr>
          <a:lstStyle/>
          <a:p>
            <a:pPr algn="ctr"/>
            <a:r>
              <a:rPr lang="en-NZ" sz="2400" dirty="0" smtClean="0"/>
              <a:t>Faisal Wahid</a:t>
            </a:r>
          </a:p>
          <a:p>
            <a:pPr algn="ctr"/>
            <a:r>
              <a:rPr lang="en-NZ" sz="2400" dirty="0" smtClean="0"/>
              <a:t>Andy </a:t>
            </a:r>
            <a:r>
              <a:rPr lang="en-NZ" sz="2400" dirty="0" err="1" smtClean="0"/>
              <a:t>Philpott</a:t>
            </a:r>
            <a:endParaRPr lang="en-NZ" sz="2400" dirty="0" smtClean="0"/>
          </a:p>
          <a:p>
            <a:pPr algn="ctr"/>
            <a:r>
              <a:rPr lang="en-NZ" sz="2400" dirty="0" smtClean="0"/>
              <a:t>Anthony Downward</a:t>
            </a:r>
          </a:p>
        </p:txBody>
      </p:sp>
      <p:pic>
        <p:nvPicPr>
          <p:cNvPr id="1026" name="Picture 2" descr="C:\PGMO\Deliverables\EPOC 2013\epoc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39952" y="5345903"/>
            <a:ext cx="1651670" cy="1324321"/>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PGMO\Deliverables\EPOC 2013\me-logo.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96336" y="5234260"/>
            <a:ext cx="1435100" cy="14351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PGMO\Deliverables\EPOC 2013\edf-logo.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688657" y="5373216"/>
            <a:ext cx="1282989" cy="128298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PGMO\Deliverables\EPOC 2013\logo_fmjh.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30629" y="5661248"/>
            <a:ext cx="1524000" cy="962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44670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7467600" cy="1143000"/>
          </a:xfrm>
        </p:spPr>
        <p:txBody>
          <a:bodyPr/>
          <a:lstStyle/>
          <a:p>
            <a:r>
              <a:rPr lang="en-NZ" dirty="0" smtClean="0"/>
              <a:t>Formulation – Single Stage</a:t>
            </a:r>
            <a:endParaRPr lang="en-NZ" dirty="0"/>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p:txBody>
              <a:bodyPr>
                <a:normAutofit/>
              </a:bodyPr>
              <a:lstStyle/>
              <a:p>
                <a:r>
                  <a:rPr lang="en-NZ" dirty="0" smtClean="0"/>
                  <a:t>Market price modelled by </a:t>
                </a:r>
                <a14:m>
                  <m:oMath xmlns:m="http://schemas.openxmlformats.org/officeDocument/2006/math">
                    <m:r>
                      <a:rPr lang="en-NZ" b="1" i="1" smtClean="0">
                        <a:latin typeface="Cambria Math"/>
                      </a:rPr>
                      <m:t>𝒏</m:t>
                    </m:r>
                  </m:oMath>
                </a14:m>
                <a:r>
                  <a:rPr lang="en-NZ" dirty="0" smtClean="0"/>
                  <a:t> discrete states</a:t>
                </a:r>
              </a:p>
              <a:p>
                <a:r>
                  <a:rPr lang="en-NZ" dirty="0" smtClean="0"/>
                  <a:t>Market clearing price is a random variable </a:t>
                </a:r>
                <a14:m>
                  <m:oMath xmlns:m="http://schemas.openxmlformats.org/officeDocument/2006/math">
                    <m:r>
                      <a:rPr lang="en-NZ" b="1" i="1" smtClean="0">
                        <a:latin typeface="Cambria Math"/>
                      </a:rPr>
                      <m:t>𝝅</m:t>
                    </m:r>
                  </m:oMath>
                </a14:m>
                <a:endParaRPr lang="en-NZ" b="1" dirty="0" smtClean="0"/>
              </a:p>
              <a:p>
                <a:r>
                  <a:rPr lang="en-NZ" dirty="0" smtClean="0"/>
                  <a:t>Each state has a price interval</a:t>
                </a:r>
              </a:p>
              <a:p>
                <a:pPr lvl="1"/>
                <a:r>
                  <a:rPr lang="en-NZ" b="1" dirty="0" smtClean="0"/>
                  <a:t>Price </a:t>
                </a:r>
                <a:r>
                  <a:rPr lang="en-NZ" b="1" dirty="0"/>
                  <a:t>S</a:t>
                </a:r>
                <a:r>
                  <a:rPr lang="en-NZ" b="1" dirty="0" smtClean="0"/>
                  <a:t>tates = </a:t>
                </a:r>
                <a14:m>
                  <m:oMath xmlns:m="http://schemas.openxmlformats.org/officeDocument/2006/math">
                    <m:r>
                      <a:rPr lang="en-NZ" b="1" i="1" smtClean="0">
                        <a:latin typeface="Cambria Math"/>
                      </a:rPr>
                      <m:t>{</m:t>
                    </m:r>
                    <m:d>
                      <m:dPr>
                        <m:begChr m:val="["/>
                        <m:ctrlPr>
                          <a:rPr lang="en-NZ" b="1" i="1" smtClean="0">
                            <a:latin typeface="Cambria Math"/>
                          </a:rPr>
                        </m:ctrlPr>
                      </m:dPr>
                      <m:e>
                        <m:r>
                          <a:rPr lang="en-NZ" b="1" i="1" smtClean="0">
                            <a:latin typeface="Cambria Math"/>
                          </a:rPr>
                          <m:t>𝒑</m:t>
                        </m:r>
                        <m:r>
                          <a:rPr lang="en-NZ" b="1" i="1" smtClean="0">
                            <a:latin typeface="Cambria Math"/>
                          </a:rPr>
                          <m:t>𝟏</m:t>
                        </m:r>
                        <m:r>
                          <a:rPr lang="en-NZ" b="1" i="1" smtClean="0">
                            <a:latin typeface="Cambria Math"/>
                          </a:rPr>
                          <m:t>,</m:t>
                        </m:r>
                        <m:r>
                          <a:rPr lang="en-NZ" b="1" i="1" smtClean="0">
                            <a:latin typeface="Cambria Math"/>
                          </a:rPr>
                          <m:t>𝒑</m:t>
                        </m:r>
                        <m:r>
                          <a:rPr lang="en-NZ" b="1" i="1" smtClean="0">
                            <a:latin typeface="Cambria Math"/>
                          </a:rPr>
                          <m:t>𝟐</m:t>
                        </m:r>
                      </m:e>
                    </m:d>
                    <m:r>
                      <a:rPr lang="en-NZ" b="1" i="1" smtClean="0">
                        <a:latin typeface="Cambria Math"/>
                      </a:rPr>
                      <m:t>, </m:t>
                    </m:r>
                    <m:d>
                      <m:dPr>
                        <m:begChr m:val="["/>
                        <m:ctrlPr>
                          <a:rPr lang="en-NZ" b="1" i="1" smtClean="0">
                            <a:latin typeface="Cambria Math"/>
                          </a:rPr>
                        </m:ctrlPr>
                      </m:dPr>
                      <m:e>
                        <m:r>
                          <a:rPr lang="en-NZ" b="1" i="1" smtClean="0">
                            <a:latin typeface="Cambria Math"/>
                          </a:rPr>
                          <m:t>𝒑</m:t>
                        </m:r>
                        <m:r>
                          <a:rPr lang="en-NZ" b="1" i="1" smtClean="0">
                            <a:latin typeface="Cambria Math"/>
                          </a:rPr>
                          <m:t>𝟐</m:t>
                        </m:r>
                        <m:r>
                          <a:rPr lang="en-NZ" b="1" i="1" smtClean="0">
                            <a:latin typeface="Cambria Math"/>
                          </a:rPr>
                          <m:t>,</m:t>
                        </m:r>
                        <m:r>
                          <a:rPr lang="en-NZ" b="1" i="1" smtClean="0">
                            <a:latin typeface="Cambria Math"/>
                          </a:rPr>
                          <m:t>𝒑</m:t>
                        </m:r>
                        <m:r>
                          <a:rPr lang="en-NZ" b="1" i="1" smtClean="0">
                            <a:latin typeface="Cambria Math"/>
                          </a:rPr>
                          <m:t>𝟑</m:t>
                        </m:r>
                      </m:e>
                    </m:d>
                    <m:r>
                      <a:rPr lang="en-NZ" b="1" i="1" smtClean="0">
                        <a:latin typeface="Cambria Math"/>
                      </a:rPr>
                      <m:t>, …, </m:t>
                    </m:r>
                    <m:d>
                      <m:dPr>
                        <m:begChr m:val="["/>
                        <m:ctrlPr>
                          <a:rPr lang="en-NZ" b="1" i="1" smtClean="0">
                            <a:latin typeface="Cambria Math"/>
                          </a:rPr>
                        </m:ctrlPr>
                      </m:dPr>
                      <m:e>
                        <m:sSub>
                          <m:sSubPr>
                            <m:ctrlPr>
                              <a:rPr lang="en-NZ" b="1" i="1" smtClean="0">
                                <a:latin typeface="Cambria Math"/>
                              </a:rPr>
                            </m:ctrlPr>
                          </m:sSubPr>
                          <m:e>
                            <m:r>
                              <a:rPr lang="en-NZ" b="1" i="1" smtClean="0">
                                <a:latin typeface="Cambria Math"/>
                              </a:rPr>
                              <m:t>𝒑</m:t>
                            </m:r>
                          </m:e>
                          <m:sub>
                            <m:r>
                              <a:rPr lang="en-NZ" b="1" i="1" smtClean="0">
                                <a:latin typeface="Cambria Math"/>
                              </a:rPr>
                              <m:t>𝒏</m:t>
                            </m:r>
                          </m:sub>
                        </m:sSub>
                        <m:r>
                          <a:rPr lang="en-NZ" b="1" i="1" smtClean="0">
                            <a:latin typeface="Cambria Math"/>
                          </a:rPr>
                          <m:t>,  </m:t>
                        </m:r>
                        <m:sSub>
                          <m:sSubPr>
                            <m:ctrlPr>
                              <a:rPr lang="en-NZ" b="1" i="1" smtClean="0">
                                <a:latin typeface="Cambria Math"/>
                              </a:rPr>
                            </m:ctrlPr>
                          </m:sSubPr>
                          <m:e>
                            <m:r>
                              <a:rPr lang="en-NZ" b="1" i="1" smtClean="0">
                                <a:latin typeface="Cambria Math"/>
                              </a:rPr>
                              <m:t>𝒑</m:t>
                            </m:r>
                          </m:e>
                          <m:sub>
                            <m:r>
                              <a:rPr lang="en-NZ" b="1" i="1" smtClean="0">
                                <a:latin typeface="Cambria Math"/>
                              </a:rPr>
                              <m:t>𝒏</m:t>
                            </m:r>
                            <m:r>
                              <a:rPr lang="en-NZ" b="1" i="1" smtClean="0">
                                <a:latin typeface="Cambria Math"/>
                              </a:rPr>
                              <m:t>+</m:t>
                            </m:r>
                            <m:r>
                              <a:rPr lang="en-NZ" b="1" i="1" smtClean="0">
                                <a:latin typeface="Cambria Math"/>
                              </a:rPr>
                              <m:t>𝟏</m:t>
                            </m:r>
                          </m:sub>
                        </m:sSub>
                      </m:e>
                    </m:d>
                    <m:r>
                      <a:rPr lang="en-NZ" b="1" i="1" smtClean="0">
                        <a:latin typeface="Cambria Math"/>
                      </a:rPr>
                      <m:t>} </m:t>
                    </m:r>
                  </m:oMath>
                </a14:m>
                <a:endParaRPr lang="en-NZ" b="1" dirty="0" smtClean="0"/>
              </a:p>
              <a:p>
                <a:r>
                  <a:rPr lang="en-NZ" dirty="0" smtClean="0"/>
                  <a:t> Each price intervals has an average price</a:t>
                </a:r>
              </a:p>
              <a:p>
                <a:pPr lvl="1"/>
                <a14:m>
                  <m:oMath xmlns:m="http://schemas.openxmlformats.org/officeDocument/2006/math">
                    <m:sSub>
                      <m:sSubPr>
                        <m:ctrlPr>
                          <a:rPr lang="en-NZ" b="1" i="1" smtClean="0">
                            <a:latin typeface="Cambria Math"/>
                          </a:rPr>
                        </m:ctrlPr>
                      </m:sSubPr>
                      <m:e>
                        <m:r>
                          <a:rPr lang="en-NZ" b="1" i="1" smtClean="0">
                            <a:latin typeface="Cambria Math"/>
                          </a:rPr>
                          <m:t>𝝅</m:t>
                        </m:r>
                      </m:e>
                      <m:sub>
                        <m:r>
                          <a:rPr lang="en-NZ" b="1" i="1" smtClean="0">
                            <a:latin typeface="Cambria Math"/>
                          </a:rPr>
                          <m:t>𝒊</m:t>
                        </m:r>
                      </m:sub>
                    </m:sSub>
                    <m:r>
                      <a:rPr lang="en-NZ" b="1" i="1" smtClean="0">
                        <a:latin typeface="Cambria Math"/>
                      </a:rPr>
                      <m:t>=</m:t>
                    </m:r>
                    <m:r>
                      <a:rPr lang="en-NZ" b="1" i="1" smtClean="0">
                        <a:latin typeface="Cambria Math"/>
                        <a:ea typeface="Cambria Math"/>
                      </a:rPr>
                      <m:t>𝔼</m:t>
                    </m:r>
                    <m:d>
                      <m:dPr>
                        <m:begChr m:val="["/>
                        <m:endChr m:val="|"/>
                        <m:ctrlPr>
                          <a:rPr lang="en-NZ" b="1" i="1" smtClean="0">
                            <a:latin typeface="Cambria Math"/>
                            <a:ea typeface="Cambria Math"/>
                          </a:rPr>
                        </m:ctrlPr>
                      </m:dPr>
                      <m:e>
                        <m:r>
                          <a:rPr lang="en-NZ" b="1" i="1" smtClean="0">
                            <a:latin typeface="Cambria Math"/>
                            <a:ea typeface="Cambria Math"/>
                          </a:rPr>
                          <m:t>𝝅</m:t>
                        </m:r>
                        <m:r>
                          <a:rPr lang="en-NZ" b="1" i="1" smtClean="0">
                            <a:latin typeface="Cambria Math"/>
                            <a:ea typeface="Cambria Math"/>
                          </a:rPr>
                          <m:t> </m:t>
                        </m:r>
                      </m:e>
                    </m:d>
                    <m:r>
                      <a:rPr lang="en-NZ" b="1" i="1" smtClean="0">
                        <a:latin typeface="Cambria Math"/>
                        <a:ea typeface="Cambria Math"/>
                      </a:rPr>
                      <m:t> </m:t>
                    </m:r>
                    <m:sSub>
                      <m:sSubPr>
                        <m:ctrlPr>
                          <a:rPr lang="en-NZ" b="1" i="1" smtClean="0">
                            <a:latin typeface="Cambria Math"/>
                            <a:ea typeface="Cambria Math"/>
                          </a:rPr>
                        </m:ctrlPr>
                      </m:sSubPr>
                      <m:e>
                        <m:r>
                          <a:rPr lang="en-NZ" b="1" i="1" smtClean="0">
                            <a:latin typeface="Cambria Math"/>
                            <a:ea typeface="Cambria Math"/>
                          </a:rPr>
                          <m:t>𝒑</m:t>
                        </m:r>
                      </m:e>
                      <m:sub>
                        <m:r>
                          <a:rPr lang="en-NZ" b="1" i="1" smtClean="0">
                            <a:latin typeface="Cambria Math"/>
                            <a:ea typeface="Cambria Math"/>
                          </a:rPr>
                          <m:t>𝒊</m:t>
                        </m:r>
                      </m:sub>
                    </m:sSub>
                    <m:r>
                      <a:rPr lang="en-NZ" b="1" i="1" smtClean="0">
                        <a:latin typeface="Cambria Math"/>
                        <a:ea typeface="Cambria Math"/>
                      </a:rPr>
                      <m:t>≤</m:t>
                    </m:r>
                    <m:r>
                      <a:rPr lang="en-NZ" b="1" i="1" smtClean="0">
                        <a:latin typeface="Cambria Math"/>
                        <a:ea typeface="Cambria Math"/>
                      </a:rPr>
                      <m:t>𝝅</m:t>
                    </m:r>
                    <m:r>
                      <a:rPr lang="en-NZ" b="1" i="1" smtClean="0">
                        <a:latin typeface="Cambria Math"/>
                        <a:ea typeface="Cambria Math"/>
                      </a:rPr>
                      <m:t>≤</m:t>
                    </m:r>
                    <m:sSub>
                      <m:sSubPr>
                        <m:ctrlPr>
                          <a:rPr lang="en-NZ" b="1" i="1" smtClean="0">
                            <a:latin typeface="Cambria Math"/>
                            <a:ea typeface="Cambria Math"/>
                          </a:rPr>
                        </m:ctrlPr>
                      </m:sSubPr>
                      <m:e>
                        <m:r>
                          <a:rPr lang="en-NZ" b="1" i="1" smtClean="0">
                            <a:latin typeface="Cambria Math"/>
                            <a:ea typeface="Cambria Math"/>
                          </a:rPr>
                          <m:t>𝒑</m:t>
                        </m:r>
                      </m:e>
                      <m:sub>
                        <m:r>
                          <a:rPr lang="en-NZ" b="1" i="1" smtClean="0">
                            <a:latin typeface="Cambria Math"/>
                            <a:ea typeface="Cambria Math"/>
                          </a:rPr>
                          <m:t>𝒊</m:t>
                        </m:r>
                        <m:r>
                          <a:rPr lang="en-NZ" b="1" i="1" smtClean="0">
                            <a:latin typeface="Cambria Math"/>
                            <a:ea typeface="Cambria Math"/>
                          </a:rPr>
                          <m:t>+</m:t>
                        </m:r>
                        <m:r>
                          <a:rPr lang="en-NZ" b="1" i="1" smtClean="0">
                            <a:latin typeface="Cambria Math"/>
                            <a:ea typeface="Cambria Math"/>
                          </a:rPr>
                          <m:t>𝟏</m:t>
                        </m:r>
                      </m:sub>
                    </m:sSub>
                    <m:r>
                      <a:rPr lang="en-NZ" b="1" i="1" smtClean="0">
                        <a:latin typeface="Cambria Math"/>
                        <a:ea typeface="Cambria Math"/>
                      </a:rPr>
                      <m:t> ]</m:t>
                    </m:r>
                  </m:oMath>
                </a14:m>
                <a:endParaRPr lang="en-NZ" b="1" dirty="0" smtClean="0"/>
              </a:p>
              <a:p>
                <a:r>
                  <a:rPr lang="en-NZ" dirty="0" smtClean="0"/>
                  <a:t>Each average price has associated probability</a:t>
                </a:r>
              </a:p>
              <a:p>
                <a:pPr lvl="1"/>
                <a14:m>
                  <m:oMath xmlns:m="http://schemas.openxmlformats.org/officeDocument/2006/math">
                    <m:r>
                      <a:rPr lang="en-NZ" b="1" i="0" smtClean="0">
                        <a:latin typeface="Cambria Math"/>
                      </a:rPr>
                      <m:t>𝐏𝐫</m:t>
                    </m:r>
                    <m:r>
                      <a:rPr lang="en-NZ" b="1" i="1" smtClean="0">
                        <a:latin typeface="Cambria Math"/>
                      </a:rPr>
                      <m:t>⁡[</m:t>
                    </m:r>
                    <m:sSub>
                      <m:sSubPr>
                        <m:ctrlPr>
                          <a:rPr lang="en-NZ" b="1" i="1">
                            <a:latin typeface="Cambria Math"/>
                            <a:ea typeface="Cambria Math"/>
                          </a:rPr>
                        </m:ctrlPr>
                      </m:sSubPr>
                      <m:e>
                        <m:r>
                          <a:rPr lang="en-NZ" b="1" i="1">
                            <a:latin typeface="Cambria Math"/>
                            <a:ea typeface="Cambria Math"/>
                          </a:rPr>
                          <m:t>𝒑</m:t>
                        </m:r>
                      </m:e>
                      <m:sub>
                        <m:r>
                          <a:rPr lang="en-NZ" b="1" i="1">
                            <a:latin typeface="Cambria Math"/>
                            <a:ea typeface="Cambria Math"/>
                          </a:rPr>
                          <m:t>𝒊</m:t>
                        </m:r>
                      </m:sub>
                    </m:sSub>
                    <m:r>
                      <a:rPr lang="en-NZ" b="1" i="1">
                        <a:latin typeface="Cambria Math"/>
                        <a:ea typeface="Cambria Math"/>
                      </a:rPr>
                      <m:t>≤</m:t>
                    </m:r>
                    <m:r>
                      <a:rPr lang="en-NZ" b="1" i="1" smtClean="0">
                        <a:latin typeface="Cambria Math"/>
                        <a:ea typeface="Cambria Math"/>
                      </a:rPr>
                      <m:t>𝝅</m:t>
                    </m:r>
                    <m:r>
                      <a:rPr lang="en-NZ" b="1" i="1">
                        <a:latin typeface="Cambria Math"/>
                        <a:ea typeface="Cambria Math"/>
                      </a:rPr>
                      <m:t>≤</m:t>
                    </m:r>
                    <m:sSub>
                      <m:sSubPr>
                        <m:ctrlPr>
                          <a:rPr lang="en-NZ" b="1" i="1">
                            <a:latin typeface="Cambria Math"/>
                            <a:ea typeface="Cambria Math"/>
                          </a:rPr>
                        </m:ctrlPr>
                      </m:sSubPr>
                      <m:e>
                        <m:r>
                          <a:rPr lang="en-NZ" b="1" i="1">
                            <a:latin typeface="Cambria Math"/>
                            <a:ea typeface="Cambria Math"/>
                          </a:rPr>
                          <m:t>𝒑</m:t>
                        </m:r>
                      </m:e>
                      <m:sub>
                        <m:r>
                          <a:rPr lang="en-NZ" b="1" i="1">
                            <a:latin typeface="Cambria Math"/>
                            <a:ea typeface="Cambria Math"/>
                          </a:rPr>
                          <m:t>𝒊</m:t>
                        </m:r>
                        <m:r>
                          <a:rPr lang="en-NZ" b="1" i="1">
                            <a:latin typeface="Cambria Math"/>
                            <a:ea typeface="Cambria Math"/>
                          </a:rPr>
                          <m:t>+</m:t>
                        </m:r>
                        <m:r>
                          <a:rPr lang="en-NZ" b="1" i="1">
                            <a:latin typeface="Cambria Math"/>
                            <a:ea typeface="Cambria Math"/>
                          </a:rPr>
                          <m:t>𝟏</m:t>
                        </m:r>
                      </m:sub>
                    </m:sSub>
                    <m:r>
                      <a:rPr lang="en-NZ" b="1" i="1" smtClean="0">
                        <a:latin typeface="Cambria Math"/>
                        <a:ea typeface="Cambria Math"/>
                      </a:rPr>
                      <m:t>]</m:t>
                    </m:r>
                  </m:oMath>
                </a14:m>
                <a:endParaRPr lang="en-NZ" b="1" i="1" dirty="0" smtClean="0"/>
              </a:p>
              <a:p>
                <a:r>
                  <a:rPr lang="en-NZ" dirty="0" smtClean="0"/>
                  <a:t>Quantity variables for each price state </a:t>
                </a:r>
              </a:p>
              <a:p>
                <a:pPr lvl="1"/>
                <a14:m>
                  <m:oMath xmlns:m="http://schemas.openxmlformats.org/officeDocument/2006/math">
                    <m:r>
                      <a:rPr lang="en-NZ" b="1" i="1" smtClean="0">
                        <a:latin typeface="Cambria Math"/>
                      </a:rPr>
                      <m:t>𝑸</m:t>
                    </m:r>
                    <m:d>
                      <m:dPr>
                        <m:ctrlPr>
                          <a:rPr lang="en-NZ" b="1" i="1" smtClean="0">
                            <a:latin typeface="Cambria Math"/>
                          </a:rPr>
                        </m:ctrlPr>
                      </m:dPr>
                      <m:e>
                        <m:r>
                          <a:rPr lang="en-NZ" b="1" i="1" smtClean="0">
                            <a:latin typeface="Cambria Math"/>
                          </a:rPr>
                          <m:t>𝝅</m:t>
                        </m:r>
                      </m:e>
                    </m:d>
                    <m:r>
                      <a:rPr lang="en-NZ" b="1" i="1" smtClean="0">
                        <a:latin typeface="Cambria Math"/>
                      </a:rPr>
                      <m:t>=</m:t>
                    </m:r>
                    <m:d>
                      <m:dPr>
                        <m:begChr m:val="{"/>
                        <m:endChr m:val=""/>
                        <m:ctrlPr>
                          <a:rPr lang="en-NZ" b="1" i="1" smtClean="0">
                            <a:latin typeface="Cambria Math"/>
                          </a:rPr>
                        </m:ctrlPr>
                      </m:dPr>
                      <m:e>
                        <m:eqArr>
                          <m:eqArrPr>
                            <m:ctrlPr>
                              <a:rPr lang="en-NZ" b="1" i="1" smtClean="0">
                                <a:latin typeface="Cambria Math"/>
                              </a:rPr>
                            </m:ctrlPr>
                          </m:eqArrPr>
                          <m:e>
                            <m:r>
                              <a:rPr lang="en-NZ" b="1" i="1" smtClean="0">
                                <a:latin typeface="Cambria Math"/>
                              </a:rPr>
                              <m:t>𝟎</m:t>
                            </m:r>
                          </m:e>
                          <m:e>
                            <m:sSub>
                              <m:sSubPr>
                                <m:ctrlPr>
                                  <a:rPr lang="en-NZ" b="1" i="1" smtClean="0">
                                    <a:latin typeface="Cambria Math"/>
                                  </a:rPr>
                                </m:ctrlPr>
                              </m:sSubPr>
                              <m:e>
                                <m:r>
                                  <a:rPr lang="en-NZ" b="1" i="1" smtClean="0">
                                    <a:latin typeface="Cambria Math"/>
                                  </a:rPr>
                                  <m:t>𝒒</m:t>
                                </m:r>
                              </m:e>
                              <m:sub>
                                <m:r>
                                  <a:rPr lang="en-NZ" b="1" i="1" smtClean="0">
                                    <a:latin typeface="Cambria Math"/>
                                  </a:rPr>
                                  <m:t>𝒊</m:t>
                                </m:r>
                              </m:sub>
                            </m:sSub>
                            <m:r>
                              <a:rPr lang="en-NZ" b="1" i="1" smtClean="0">
                                <a:latin typeface="Cambria Math"/>
                              </a:rPr>
                              <m:t>, </m:t>
                            </m:r>
                            <m:sSub>
                              <m:sSubPr>
                                <m:ctrlPr>
                                  <a:rPr lang="en-NZ" b="1" i="1" smtClean="0">
                                    <a:latin typeface="Cambria Math"/>
                                  </a:rPr>
                                </m:ctrlPr>
                              </m:sSubPr>
                              <m:e>
                                <m:r>
                                  <a:rPr lang="en-NZ" b="1" i="1" smtClean="0">
                                    <a:latin typeface="Cambria Math"/>
                                  </a:rPr>
                                  <m:t> </m:t>
                                </m:r>
                                <m:r>
                                  <a:rPr lang="en-NZ" b="1" i="1" smtClean="0">
                                    <a:latin typeface="Cambria Math"/>
                                  </a:rPr>
                                  <m:t>𝒑</m:t>
                                </m:r>
                              </m:e>
                              <m:sub>
                                <m:r>
                                  <a:rPr lang="en-NZ" b="1" i="1" smtClean="0">
                                    <a:latin typeface="Cambria Math"/>
                                  </a:rPr>
                                  <m:t>𝒊</m:t>
                                </m:r>
                              </m:sub>
                            </m:sSub>
                            <m:r>
                              <a:rPr lang="en-NZ" b="1" i="1" smtClean="0">
                                <a:latin typeface="Cambria Math"/>
                              </a:rPr>
                              <m:t>≤</m:t>
                            </m:r>
                            <m:r>
                              <a:rPr lang="en-NZ" b="1" i="1" smtClean="0">
                                <a:latin typeface="Cambria Math"/>
                              </a:rPr>
                              <m:t>𝝅</m:t>
                            </m:r>
                            <m:r>
                              <a:rPr lang="en-NZ" b="1" i="1" smtClean="0">
                                <a:latin typeface="Cambria Math"/>
                              </a:rPr>
                              <m:t>≤</m:t>
                            </m:r>
                            <m:sSub>
                              <m:sSubPr>
                                <m:ctrlPr>
                                  <a:rPr lang="en-NZ" b="1" i="1" smtClean="0">
                                    <a:latin typeface="Cambria Math"/>
                                  </a:rPr>
                                </m:ctrlPr>
                              </m:sSubPr>
                              <m:e>
                                <m:r>
                                  <a:rPr lang="en-NZ" b="1" i="1" smtClean="0">
                                    <a:latin typeface="Cambria Math"/>
                                  </a:rPr>
                                  <m:t>𝒑</m:t>
                                </m:r>
                              </m:e>
                              <m:sub>
                                <m:r>
                                  <a:rPr lang="en-NZ" b="1" i="1" smtClean="0">
                                    <a:latin typeface="Cambria Math"/>
                                  </a:rPr>
                                  <m:t>𝒊</m:t>
                                </m:r>
                                <m:r>
                                  <a:rPr lang="en-NZ" b="1" i="1" smtClean="0">
                                    <a:latin typeface="Cambria Math"/>
                                  </a:rPr>
                                  <m:t>+</m:t>
                                </m:r>
                                <m:r>
                                  <a:rPr lang="en-NZ" b="1" i="1" smtClean="0">
                                    <a:latin typeface="Cambria Math"/>
                                  </a:rPr>
                                  <m:t>𝟏</m:t>
                                </m:r>
                              </m:sub>
                            </m:sSub>
                          </m:e>
                        </m:eqArr>
                      </m:e>
                    </m:d>
                  </m:oMath>
                </a14:m>
                <a:endParaRPr lang="en-NZ" b="1" dirty="0" smtClean="0"/>
              </a:p>
              <a:p>
                <a:endParaRPr lang="en-NZ" dirty="0"/>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blipFill rotWithShape="1">
                <a:blip r:embed="rId3"/>
                <a:stretch>
                  <a:fillRect l="-327" t="-1001"/>
                </a:stretch>
              </a:blipFill>
            </p:spPr>
            <p:txBody>
              <a:bodyPr/>
              <a:lstStyle/>
              <a:p>
                <a:r>
                  <a:rPr lang="en-NZ">
                    <a:noFill/>
                  </a:rPr>
                  <a:t> </a:t>
                </a:r>
              </a:p>
            </p:txBody>
          </p:sp>
        </mc:Fallback>
      </mc:AlternateContent>
    </p:spTree>
    <p:extLst>
      <p:ext uri="{BB962C8B-B14F-4D97-AF65-F5344CB8AC3E}">
        <p14:creationId xmlns:p14="http://schemas.microsoft.com/office/powerpoint/2010/main" val="18649162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1327" t="22821" r="3694" b="9939"/>
          <a:stretch/>
        </p:blipFill>
        <p:spPr bwMode="auto">
          <a:xfrm>
            <a:off x="1347214" y="2219672"/>
            <a:ext cx="6158798" cy="3073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116632"/>
            <a:ext cx="7467600" cy="1143000"/>
          </a:xfrm>
        </p:spPr>
        <p:txBody>
          <a:bodyPr/>
          <a:lstStyle/>
          <a:p>
            <a:r>
              <a:rPr lang="en-NZ" dirty="0" smtClean="0"/>
              <a:t>Formulation – Single Stage</a:t>
            </a:r>
            <a:endParaRPr lang="en-NZ" dirty="0"/>
          </a:p>
        </p:txBody>
      </p:sp>
      <mc:AlternateContent xmlns:mc="http://schemas.openxmlformats.org/markup-compatibility/2006" xmlns:a14="http://schemas.microsoft.com/office/drawing/2010/main">
        <mc:Choice Requires="a14">
          <p:sp>
            <p:nvSpPr>
              <p:cNvPr id="3" name="TextBox 2"/>
              <p:cNvSpPr txBox="1"/>
              <p:nvPr/>
            </p:nvSpPr>
            <p:spPr>
              <a:xfrm>
                <a:off x="2196193" y="4797152"/>
                <a:ext cx="50359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NZ" b="1" i="1" smtClean="0">
                              <a:latin typeface="Cambria Math"/>
                            </a:rPr>
                          </m:ctrlPr>
                        </m:sSubPr>
                        <m:e>
                          <m:r>
                            <a:rPr lang="en-NZ" b="1" i="1" smtClean="0">
                              <a:latin typeface="Cambria Math"/>
                            </a:rPr>
                            <m:t>𝒑</m:t>
                          </m:r>
                        </m:e>
                        <m:sub>
                          <m:r>
                            <a:rPr lang="en-NZ" b="1" i="1" smtClean="0">
                              <a:latin typeface="Cambria Math"/>
                            </a:rPr>
                            <m:t>𝟏</m:t>
                          </m:r>
                        </m:sub>
                      </m:sSub>
                    </m:oMath>
                  </m:oMathPara>
                </a14:m>
                <a:endParaRPr lang="en-NZ" b="1" dirty="0" smtClean="0"/>
              </a:p>
            </p:txBody>
          </p:sp>
        </mc:Choice>
        <mc:Fallback xmlns="">
          <p:sp>
            <p:nvSpPr>
              <p:cNvPr id="3" name="TextBox 2"/>
              <p:cNvSpPr txBox="1">
                <a:spLocks noRot="1" noChangeAspect="1" noMove="1" noResize="1" noEditPoints="1" noAdjustHandles="1" noChangeArrowheads="1" noChangeShapeType="1" noTextEdit="1"/>
              </p:cNvSpPr>
              <p:nvPr/>
            </p:nvSpPr>
            <p:spPr>
              <a:xfrm>
                <a:off x="2196193" y="4797152"/>
                <a:ext cx="503599" cy="369332"/>
              </a:xfrm>
              <a:prstGeom prst="rect">
                <a:avLst/>
              </a:prstGeom>
              <a:blipFill rotWithShape="1">
                <a:blip r:embed="rId4"/>
                <a:stretch>
                  <a:fillRect b="-8197"/>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2962055" y="4149080"/>
                <a:ext cx="457817" cy="4062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NZ" b="1" i="1" smtClean="0">
                              <a:latin typeface="Cambria Math"/>
                            </a:rPr>
                          </m:ctrlPr>
                        </m:sSubPr>
                        <m:e>
                          <m:r>
                            <a:rPr lang="en-NZ" b="1" i="1" smtClean="0">
                              <a:latin typeface="Cambria Math"/>
                            </a:rPr>
                            <m:t>𝒑</m:t>
                          </m:r>
                        </m:e>
                        <m:sub>
                          <m:r>
                            <a:rPr lang="en-NZ" b="1" i="1" smtClean="0">
                              <a:latin typeface="Cambria Math"/>
                            </a:rPr>
                            <m:t>𝟐</m:t>
                          </m:r>
                        </m:sub>
                      </m:sSub>
                    </m:oMath>
                  </m:oMathPara>
                </a14:m>
                <a:endParaRPr lang="en-NZ" b="1" dirty="0" smtClean="0"/>
              </a:p>
            </p:txBody>
          </p:sp>
        </mc:Choice>
        <mc:Fallback xmlns="">
          <p:sp>
            <p:nvSpPr>
              <p:cNvPr id="9" name="TextBox 8"/>
              <p:cNvSpPr txBox="1">
                <a:spLocks noRot="1" noChangeAspect="1" noMove="1" noResize="1" noEditPoints="1" noAdjustHandles="1" noChangeArrowheads="1" noChangeShapeType="1" noTextEdit="1"/>
              </p:cNvSpPr>
              <p:nvPr/>
            </p:nvSpPr>
            <p:spPr>
              <a:xfrm>
                <a:off x="2962055" y="4149080"/>
                <a:ext cx="457817" cy="406265"/>
              </a:xfrm>
              <a:prstGeom prst="rect">
                <a:avLst/>
              </a:prstGeom>
              <a:blipFill rotWithShape="1">
                <a:blip r:embed="rId5"/>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10" name="TextBox 9"/>
              <p:cNvSpPr txBox="1"/>
              <p:nvPr/>
            </p:nvSpPr>
            <p:spPr>
              <a:xfrm>
                <a:off x="4427984" y="2987660"/>
                <a:ext cx="50359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NZ" b="1" i="1" smtClean="0">
                              <a:latin typeface="Cambria Math"/>
                            </a:rPr>
                          </m:ctrlPr>
                        </m:sSubPr>
                        <m:e>
                          <m:r>
                            <a:rPr lang="en-NZ" b="1" i="1" smtClean="0">
                              <a:latin typeface="Cambria Math"/>
                            </a:rPr>
                            <m:t>𝒑</m:t>
                          </m:r>
                        </m:e>
                        <m:sub>
                          <m:r>
                            <a:rPr lang="en-NZ" b="1" i="1" smtClean="0">
                              <a:latin typeface="Cambria Math"/>
                            </a:rPr>
                            <m:t>𝟑</m:t>
                          </m:r>
                        </m:sub>
                      </m:sSub>
                    </m:oMath>
                  </m:oMathPara>
                </a14:m>
                <a:endParaRPr lang="en-NZ" b="1" dirty="0" smtClean="0"/>
              </a:p>
            </p:txBody>
          </p:sp>
        </mc:Choice>
        <mc:Fallback xmlns="">
          <p:sp>
            <p:nvSpPr>
              <p:cNvPr id="10" name="TextBox 9"/>
              <p:cNvSpPr txBox="1">
                <a:spLocks noRot="1" noChangeAspect="1" noMove="1" noResize="1" noEditPoints="1" noAdjustHandles="1" noChangeArrowheads="1" noChangeShapeType="1" noTextEdit="1"/>
              </p:cNvSpPr>
              <p:nvPr/>
            </p:nvSpPr>
            <p:spPr>
              <a:xfrm>
                <a:off x="4427984" y="2987660"/>
                <a:ext cx="503599" cy="369332"/>
              </a:xfrm>
              <a:prstGeom prst="rect">
                <a:avLst/>
              </a:prstGeom>
              <a:blipFill rotWithShape="1">
                <a:blip r:embed="rId6"/>
                <a:stretch>
                  <a:fillRect b="-8197"/>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21" name="TextBox 20"/>
              <p:cNvSpPr txBox="1"/>
              <p:nvPr/>
            </p:nvSpPr>
            <p:spPr>
              <a:xfrm>
                <a:off x="3563888" y="2564904"/>
                <a:ext cx="51962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NZ" b="1" i="1" smtClean="0">
                              <a:latin typeface="Cambria Math"/>
                            </a:rPr>
                          </m:ctrlPr>
                        </m:sSubPr>
                        <m:e>
                          <m:r>
                            <a:rPr lang="en-NZ" b="1" i="1" smtClean="0">
                              <a:latin typeface="Cambria Math"/>
                            </a:rPr>
                            <m:t>𝝅</m:t>
                          </m:r>
                        </m:e>
                        <m:sub>
                          <m:r>
                            <a:rPr lang="en-NZ" b="1" i="1" smtClean="0">
                              <a:latin typeface="Cambria Math"/>
                            </a:rPr>
                            <m:t>𝟑</m:t>
                          </m:r>
                        </m:sub>
                      </m:sSub>
                    </m:oMath>
                  </m:oMathPara>
                </a14:m>
                <a:endParaRPr lang="en-NZ" b="1" dirty="0" smtClean="0"/>
              </a:p>
            </p:txBody>
          </p:sp>
        </mc:Choice>
        <mc:Fallback xmlns="">
          <p:sp>
            <p:nvSpPr>
              <p:cNvPr id="21" name="TextBox 20"/>
              <p:cNvSpPr txBox="1">
                <a:spLocks noRot="1" noChangeAspect="1" noMove="1" noResize="1" noEditPoints="1" noAdjustHandles="1" noChangeArrowheads="1" noChangeShapeType="1" noTextEdit="1"/>
              </p:cNvSpPr>
              <p:nvPr/>
            </p:nvSpPr>
            <p:spPr>
              <a:xfrm>
                <a:off x="3563888" y="2564904"/>
                <a:ext cx="519629" cy="369332"/>
              </a:xfrm>
              <a:prstGeom prst="rect">
                <a:avLst/>
              </a:prstGeom>
              <a:blipFill rotWithShape="1">
                <a:blip r:embed="rId8"/>
                <a:stretch>
                  <a:fillRect b="-3333"/>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22" name="TextBox 21"/>
              <p:cNvSpPr txBox="1"/>
              <p:nvPr/>
            </p:nvSpPr>
            <p:spPr>
              <a:xfrm>
                <a:off x="2108155" y="3707740"/>
                <a:ext cx="51962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NZ" b="1" i="1" smtClean="0">
                              <a:latin typeface="Cambria Math"/>
                            </a:rPr>
                          </m:ctrlPr>
                        </m:sSubPr>
                        <m:e>
                          <m:r>
                            <a:rPr lang="en-NZ" b="1" i="1" smtClean="0">
                              <a:latin typeface="Cambria Math"/>
                            </a:rPr>
                            <m:t>𝝅</m:t>
                          </m:r>
                        </m:e>
                        <m:sub>
                          <m:r>
                            <a:rPr lang="en-NZ" b="1" i="1" smtClean="0">
                              <a:latin typeface="Cambria Math"/>
                            </a:rPr>
                            <m:t>𝟐</m:t>
                          </m:r>
                        </m:sub>
                      </m:sSub>
                    </m:oMath>
                  </m:oMathPara>
                </a14:m>
                <a:endParaRPr lang="en-NZ" b="1" dirty="0" smtClean="0"/>
              </a:p>
            </p:txBody>
          </p:sp>
        </mc:Choice>
        <mc:Fallback xmlns="">
          <p:sp>
            <p:nvSpPr>
              <p:cNvPr id="22" name="TextBox 21"/>
              <p:cNvSpPr txBox="1">
                <a:spLocks noRot="1" noChangeAspect="1" noMove="1" noResize="1" noEditPoints="1" noAdjustHandles="1" noChangeArrowheads="1" noChangeShapeType="1" noTextEdit="1"/>
              </p:cNvSpPr>
              <p:nvPr/>
            </p:nvSpPr>
            <p:spPr>
              <a:xfrm>
                <a:off x="2108155" y="3707740"/>
                <a:ext cx="519629" cy="369332"/>
              </a:xfrm>
              <a:prstGeom prst="rect">
                <a:avLst/>
              </a:prstGeom>
              <a:blipFill rotWithShape="1">
                <a:blip r:embed="rId9"/>
                <a:stretch>
                  <a:fillRect b="-1639"/>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23" name="TextBox 22"/>
              <p:cNvSpPr txBox="1"/>
              <p:nvPr/>
            </p:nvSpPr>
            <p:spPr>
              <a:xfrm>
                <a:off x="1460083" y="4581128"/>
                <a:ext cx="51962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NZ" b="1" i="1" smtClean="0">
                              <a:latin typeface="Cambria Math"/>
                            </a:rPr>
                          </m:ctrlPr>
                        </m:sSubPr>
                        <m:e>
                          <m:r>
                            <a:rPr lang="en-NZ" b="1" i="1" smtClean="0">
                              <a:latin typeface="Cambria Math"/>
                            </a:rPr>
                            <m:t>𝝅</m:t>
                          </m:r>
                        </m:e>
                        <m:sub>
                          <m:r>
                            <a:rPr lang="en-NZ" b="1" i="1" smtClean="0">
                              <a:latin typeface="Cambria Math"/>
                            </a:rPr>
                            <m:t>𝟏</m:t>
                          </m:r>
                        </m:sub>
                      </m:sSub>
                    </m:oMath>
                  </m:oMathPara>
                </a14:m>
                <a:endParaRPr lang="en-NZ" b="1" dirty="0" smtClean="0"/>
              </a:p>
            </p:txBody>
          </p:sp>
        </mc:Choice>
        <mc:Fallback xmlns="">
          <p:sp>
            <p:nvSpPr>
              <p:cNvPr id="23" name="TextBox 22"/>
              <p:cNvSpPr txBox="1">
                <a:spLocks noRot="1" noChangeAspect="1" noMove="1" noResize="1" noEditPoints="1" noAdjustHandles="1" noChangeArrowheads="1" noChangeShapeType="1" noTextEdit="1"/>
              </p:cNvSpPr>
              <p:nvPr/>
            </p:nvSpPr>
            <p:spPr>
              <a:xfrm>
                <a:off x="1460083" y="4581128"/>
                <a:ext cx="519629" cy="369332"/>
              </a:xfrm>
              <a:prstGeom prst="rect">
                <a:avLst/>
              </a:prstGeom>
              <a:blipFill rotWithShape="1">
                <a:blip r:embed="rId10"/>
                <a:stretch>
                  <a:fillRect b="-1639"/>
                </a:stretch>
              </a:blipFill>
            </p:spPr>
            <p:txBody>
              <a:bodyPr/>
              <a:lstStyle/>
              <a:p>
                <a:r>
                  <a:rPr lang="en-NZ">
                    <a:noFill/>
                  </a:rPr>
                  <a:t> </a:t>
                </a:r>
              </a:p>
            </p:txBody>
          </p:sp>
        </mc:Fallback>
      </mc:AlternateContent>
      <p:grpSp>
        <p:nvGrpSpPr>
          <p:cNvPr id="25" name="Group 24"/>
          <p:cNvGrpSpPr/>
          <p:nvPr/>
        </p:nvGrpSpPr>
        <p:grpSpPr>
          <a:xfrm>
            <a:off x="1907704" y="4843376"/>
            <a:ext cx="352024" cy="1321927"/>
            <a:chOff x="1491229" y="5013176"/>
            <a:chExt cx="1928643" cy="369332"/>
          </a:xfrm>
        </p:grpSpPr>
        <p:cxnSp>
          <p:nvCxnSpPr>
            <p:cNvPr id="15" name="Straight Connector 14"/>
            <p:cNvCxnSpPr/>
            <p:nvPr/>
          </p:nvCxnSpPr>
          <p:spPr>
            <a:xfrm flipV="1">
              <a:off x="3419872" y="5013176"/>
              <a:ext cx="0" cy="369332"/>
            </a:xfrm>
            <a:prstGeom prst="line">
              <a:avLst/>
            </a:prstGeom>
            <a:ln>
              <a:prstDash val="lgDash"/>
            </a:ln>
          </p:spPr>
          <p:style>
            <a:lnRef idx="2">
              <a:schemeClr val="accent6"/>
            </a:lnRef>
            <a:fillRef idx="0">
              <a:schemeClr val="accent6"/>
            </a:fillRef>
            <a:effectRef idx="1">
              <a:schemeClr val="accent6"/>
            </a:effectRef>
            <a:fontRef idx="minor">
              <a:schemeClr val="tx1"/>
            </a:fontRef>
          </p:style>
        </p:cxnSp>
        <p:cxnSp>
          <p:nvCxnSpPr>
            <p:cNvPr id="24" name="Straight Connector 23"/>
            <p:cNvCxnSpPr/>
            <p:nvPr/>
          </p:nvCxnSpPr>
          <p:spPr>
            <a:xfrm flipH="1">
              <a:off x="1491229" y="5013176"/>
              <a:ext cx="1928643" cy="0"/>
            </a:xfrm>
            <a:prstGeom prst="line">
              <a:avLst/>
            </a:prstGeom>
            <a:ln>
              <a:prstDash val="lgDash"/>
            </a:ln>
          </p:spPr>
          <p:style>
            <a:lnRef idx="2">
              <a:schemeClr val="accent6"/>
            </a:lnRef>
            <a:fillRef idx="0">
              <a:schemeClr val="accent6"/>
            </a:fillRef>
            <a:effectRef idx="1">
              <a:schemeClr val="accent6"/>
            </a:effectRef>
            <a:fontRef idx="minor">
              <a:schemeClr val="tx1"/>
            </a:fontRef>
          </p:style>
        </p:cxnSp>
      </p:grpSp>
      <mc:AlternateContent xmlns:mc="http://schemas.openxmlformats.org/markup-compatibility/2006" xmlns:a14="http://schemas.microsoft.com/office/drawing/2010/main">
        <mc:Choice Requires="a14">
          <p:sp>
            <p:nvSpPr>
              <p:cNvPr id="29" name="TextBox 28"/>
              <p:cNvSpPr txBox="1"/>
              <p:nvPr/>
            </p:nvSpPr>
            <p:spPr>
              <a:xfrm>
                <a:off x="2039065" y="6205954"/>
                <a:ext cx="500393"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NZ" b="1" i="1" smtClean="0">
                              <a:latin typeface="Cambria Math"/>
                            </a:rPr>
                          </m:ctrlPr>
                        </m:sSubPr>
                        <m:e>
                          <m:r>
                            <a:rPr lang="en-NZ" b="1" i="1" smtClean="0">
                              <a:latin typeface="Cambria Math"/>
                            </a:rPr>
                            <m:t>𝒒</m:t>
                          </m:r>
                        </m:e>
                        <m:sub>
                          <m:r>
                            <a:rPr lang="en-NZ" b="1" i="1" smtClean="0">
                              <a:latin typeface="Cambria Math"/>
                            </a:rPr>
                            <m:t>𝟏</m:t>
                          </m:r>
                        </m:sub>
                      </m:sSub>
                    </m:oMath>
                  </m:oMathPara>
                </a14:m>
                <a:endParaRPr lang="en-NZ" b="1" dirty="0" smtClean="0"/>
              </a:p>
            </p:txBody>
          </p:sp>
        </mc:Choice>
        <mc:Fallback xmlns="">
          <p:sp>
            <p:nvSpPr>
              <p:cNvPr id="29" name="TextBox 28"/>
              <p:cNvSpPr txBox="1">
                <a:spLocks noRot="1" noChangeAspect="1" noMove="1" noResize="1" noEditPoints="1" noAdjustHandles="1" noChangeArrowheads="1" noChangeShapeType="1" noTextEdit="1"/>
              </p:cNvSpPr>
              <p:nvPr/>
            </p:nvSpPr>
            <p:spPr>
              <a:xfrm>
                <a:off x="2039065" y="6205954"/>
                <a:ext cx="500393" cy="369332"/>
              </a:xfrm>
              <a:prstGeom prst="rect">
                <a:avLst/>
              </a:prstGeom>
              <a:blipFill rotWithShape="1">
                <a:blip r:embed="rId11"/>
                <a:stretch>
                  <a:fillRect b="-8197"/>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30" name="TextBox 29"/>
              <p:cNvSpPr txBox="1"/>
              <p:nvPr/>
            </p:nvSpPr>
            <p:spPr>
              <a:xfrm>
                <a:off x="2802417" y="6204356"/>
                <a:ext cx="500393"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NZ" b="1" i="1" smtClean="0">
                              <a:latin typeface="Cambria Math"/>
                            </a:rPr>
                          </m:ctrlPr>
                        </m:sSubPr>
                        <m:e>
                          <m:r>
                            <a:rPr lang="en-NZ" b="1" i="1" smtClean="0">
                              <a:latin typeface="Cambria Math"/>
                            </a:rPr>
                            <m:t>𝒒</m:t>
                          </m:r>
                        </m:e>
                        <m:sub>
                          <m:r>
                            <a:rPr lang="en-NZ" b="1" i="1" smtClean="0">
                              <a:latin typeface="Cambria Math"/>
                            </a:rPr>
                            <m:t>𝟐</m:t>
                          </m:r>
                        </m:sub>
                      </m:sSub>
                    </m:oMath>
                  </m:oMathPara>
                </a14:m>
                <a:endParaRPr lang="en-NZ" b="1" dirty="0" smtClean="0"/>
              </a:p>
            </p:txBody>
          </p:sp>
        </mc:Choice>
        <mc:Fallback xmlns="">
          <p:sp>
            <p:nvSpPr>
              <p:cNvPr id="30" name="TextBox 29"/>
              <p:cNvSpPr txBox="1">
                <a:spLocks noRot="1" noChangeAspect="1" noMove="1" noResize="1" noEditPoints="1" noAdjustHandles="1" noChangeArrowheads="1" noChangeShapeType="1" noTextEdit="1"/>
              </p:cNvSpPr>
              <p:nvPr/>
            </p:nvSpPr>
            <p:spPr>
              <a:xfrm>
                <a:off x="2802417" y="6204356"/>
                <a:ext cx="500393" cy="369332"/>
              </a:xfrm>
              <a:prstGeom prst="rect">
                <a:avLst/>
              </a:prstGeom>
              <a:blipFill rotWithShape="1">
                <a:blip r:embed="rId12"/>
                <a:stretch>
                  <a:fillRect b="-10000"/>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31" name="TextBox 30"/>
              <p:cNvSpPr txBox="1"/>
              <p:nvPr/>
            </p:nvSpPr>
            <p:spPr>
              <a:xfrm>
                <a:off x="4176416" y="6205954"/>
                <a:ext cx="500393"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NZ" b="1" i="1" smtClean="0">
                              <a:latin typeface="Cambria Math"/>
                            </a:rPr>
                          </m:ctrlPr>
                        </m:sSubPr>
                        <m:e>
                          <m:r>
                            <a:rPr lang="en-NZ" b="1" i="1" smtClean="0">
                              <a:latin typeface="Cambria Math"/>
                            </a:rPr>
                            <m:t>𝒒</m:t>
                          </m:r>
                        </m:e>
                        <m:sub>
                          <m:r>
                            <a:rPr lang="en-NZ" b="1" i="1" smtClean="0">
                              <a:latin typeface="Cambria Math"/>
                            </a:rPr>
                            <m:t>𝟑</m:t>
                          </m:r>
                        </m:sub>
                      </m:sSub>
                    </m:oMath>
                  </m:oMathPara>
                </a14:m>
                <a:endParaRPr lang="en-NZ" b="1" dirty="0" smtClean="0"/>
              </a:p>
            </p:txBody>
          </p:sp>
        </mc:Choice>
        <mc:Fallback xmlns="">
          <p:sp>
            <p:nvSpPr>
              <p:cNvPr id="31" name="TextBox 30"/>
              <p:cNvSpPr txBox="1">
                <a:spLocks noRot="1" noChangeAspect="1" noMove="1" noResize="1" noEditPoints="1" noAdjustHandles="1" noChangeArrowheads="1" noChangeShapeType="1" noTextEdit="1"/>
              </p:cNvSpPr>
              <p:nvPr/>
            </p:nvSpPr>
            <p:spPr>
              <a:xfrm>
                <a:off x="4176416" y="6205954"/>
                <a:ext cx="500393" cy="369332"/>
              </a:xfrm>
              <a:prstGeom prst="rect">
                <a:avLst/>
              </a:prstGeom>
              <a:blipFill rotWithShape="1">
                <a:blip r:embed="rId13"/>
                <a:stretch>
                  <a:fillRect b="-8197"/>
                </a:stretch>
              </a:blipFill>
            </p:spPr>
            <p:txBody>
              <a:bodyPr/>
              <a:lstStyle/>
              <a:p>
                <a:r>
                  <a:rPr lang="en-NZ">
                    <a:noFill/>
                  </a:rPr>
                  <a:t> </a:t>
                </a:r>
              </a:p>
            </p:txBody>
          </p:sp>
        </mc:Fallback>
      </mc:AlternateContent>
      <p:grpSp>
        <p:nvGrpSpPr>
          <p:cNvPr id="32" name="Group 31"/>
          <p:cNvGrpSpPr/>
          <p:nvPr/>
        </p:nvGrpSpPr>
        <p:grpSpPr>
          <a:xfrm>
            <a:off x="2583993" y="3923764"/>
            <a:ext cx="403832" cy="2241540"/>
            <a:chOff x="1491229" y="5013176"/>
            <a:chExt cx="1928643" cy="369332"/>
          </a:xfrm>
        </p:grpSpPr>
        <p:cxnSp>
          <p:nvCxnSpPr>
            <p:cNvPr id="33" name="Straight Connector 32"/>
            <p:cNvCxnSpPr/>
            <p:nvPr/>
          </p:nvCxnSpPr>
          <p:spPr>
            <a:xfrm flipV="1">
              <a:off x="3419872" y="5013176"/>
              <a:ext cx="0" cy="369332"/>
            </a:xfrm>
            <a:prstGeom prst="line">
              <a:avLst/>
            </a:prstGeom>
            <a:ln>
              <a:prstDash val="lgDash"/>
            </a:ln>
          </p:spPr>
          <p:style>
            <a:lnRef idx="2">
              <a:schemeClr val="accent6"/>
            </a:lnRef>
            <a:fillRef idx="0">
              <a:schemeClr val="accent6"/>
            </a:fillRef>
            <a:effectRef idx="1">
              <a:schemeClr val="accent6"/>
            </a:effectRef>
            <a:fontRef idx="minor">
              <a:schemeClr val="tx1"/>
            </a:fontRef>
          </p:style>
        </p:cxnSp>
        <p:cxnSp>
          <p:nvCxnSpPr>
            <p:cNvPr id="34" name="Straight Connector 33"/>
            <p:cNvCxnSpPr/>
            <p:nvPr/>
          </p:nvCxnSpPr>
          <p:spPr>
            <a:xfrm flipH="1">
              <a:off x="1491229" y="5013176"/>
              <a:ext cx="1928643" cy="0"/>
            </a:xfrm>
            <a:prstGeom prst="line">
              <a:avLst/>
            </a:prstGeom>
            <a:ln>
              <a:prstDash val="lgDash"/>
            </a:ln>
          </p:spPr>
          <p:style>
            <a:lnRef idx="2">
              <a:schemeClr val="accent6"/>
            </a:lnRef>
            <a:fillRef idx="0">
              <a:schemeClr val="accent6"/>
            </a:fillRef>
            <a:effectRef idx="1">
              <a:schemeClr val="accent6"/>
            </a:effectRef>
            <a:fontRef idx="minor">
              <a:schemeClr val="tx1"/>
            </a:fontRef>
          </p:style>
        </p:cxnSp>
      </p:grpSp>
      <p:grpSp>
        <p:nvGrpSpPr>
          <p:cNvPr id="35" name="Group 34"/>
          <p:cNvGrpSpPr/>
          <p:nvPr/>
        </p:nvGrpSpPr>
        <p:grpSpPr>
          <a:xfrm>
            <a:off x="3995936" y="2821578"/>
            <a:ext cx="466111" cy="3343726"/>
            <a:chOff x="1491229" y="5013176"/>
            <a:chExt cx="1928643" cy="369332"/>
          </a:xfrm>
          <a:effectLst/>
        </p:grpSpPr>
        <p:cxnSp>
          <p:nvCxnSpPr>
            <p:cNvPr id="36" name="Straight Connector 35"/>
            <p:cNvCxnSpPr/>
            <p:nvPr/>
          </p:nvCxnSpPr>
          <p:spPr>
            <a:xfrm flipV="1">
              <a:off x="3419872" y="5013176"/>
              <a:ext cx="0" cy="369332"/>
            </a:xfrm>
            <a:prstGeom prst="line">
              <a:avLst/>
            </a:prstGeom>
            <a:ln>
              <a:prstDash val="lgDash"/>
            </a:ln>
          </p:spPr>
          <p:style>
            <a:lnRef idx="2">
              <a:schemeClr val="accent6"/>
            </a:lnRef>
            <a:fillRef idx="0">
              <a:schemeClr val="accent6"/>
            </a:fillRef>
            <a:effectRef idx="1">
              <a:schemeClr val="accent6"/>
            </a:effectRef>
            <a:fontRef idx="minor">
              <a:schemeClr val="tx1"/>
            </a:fontRef>
          </p:style>
        </p:cxnSp>
        <p:cxnSp>
          <p:nvCxnSpPr>
            <p:cNvPr id="37" name="Straight Connector 36"/>
            <p:cNvCxnSpPr/>
            <p:nvPr/>
          </p:nvCxnSpPr>
          <p:spPr>
            <a:xfrm flipH="1">
              <a:off x="1491229" y="5013176"/>
              <a:ext cx="1928643" cy="0"/>
            </a:xfrm>
            <a:prstGeom prst="line">
              <a:avLst/>
            </a:prstGeom>
            <a:ln>
              <a:prstDash val="lgDash"/>
            </a:ln>
          </p:spPr>
          <p:style>
            <a:lnRef idx="2">
              <a:schemeClr val="accent6"/>
            </a:lnRef>
            <a:fillRef idx="0">
              <a:schemeClr val="accent6"/>
            </a:fillRef>
            <a:effectRef idx="1">
              <a:schemeClr val="accent6"/>
            </a:effectRef>
            <a:fontRef idx="minor">
              <a:schemeClr val="tx1"/>
            </a:fontRef>
          </p:style>
        </p:cxnSp>
      </p:grpSp>
      <mc:AlternateContent xmlns:mc="http://schemas.openxmlformats.org/markup-compatibility/2006" xmlns:a14="http://schemas.microsoft.com/office/drawing/2010/main">
        <mc:Choice Requires="a14">
          <p:sp>
            <p:nvSpPr>
              <p:cNvPr id="38" name="TextBox 37"/>
              <p:cNvSpPr txBox="1"/>
              <p:nvPr/>
            </p:nvSpPr>
            <p:spPr>
              <a:xfrm>
                <a:off x="2441007" y="6204356"/>
                <a:ext cx="47480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NZ" b="1" i="0" smtClean="0">
                          <a:latin typeface="Cambria Math"/>
                        </a:rPr>
                        <m:t>≤</m:t>
                      </m:r>
                      <m:r>
                        <a:rPr lang="en-NZ" b="1" i="1" smtClean="0">
                          <a:latin typeface="Cambria Math"/>
                        </a:rPr>
                        <m:t> </m:t>
                      </m:r>
                    </m:oMath>
                  </m:oMathPara>
                </a14:m>
                <a:endParaRPr lang="en-NZ" b="1" dirty="0" smtClean="0"/>
              </a:p>
            </p:txBody>
          </p:sp>
        </mc:Choice>
        <mc:Fallback xmlns="">
          <p:sp>
            <p:nvSpPr>
              <p:cNvPr id="38" name="TextBox 37"/>
              <p:cNvSpPr txBox="1">
                <a:spLocks noRot="1" noChangeAspect="1" noMove="1" noResize="1" noEditPoints="1" noAdjustHandles="1" noChangeArrowheads="1" noChangeShapeType="1" noTextEdit="1"/>
              </p:cNvSpPr>
              <p:nvPr/>
            </p:nvSpPr>
            <p:spPr>
              <a:xfrm>
                <a:off x="2441007" y="6204356"/>
                <a:ext cx="474809" cy="369332"/>
              </a:xfrm>
              <a:prstGeom prst="rect">
                <a:avLst/>
              </a:prstGeom>
              <a:blipFill rotWithShape="1">
                <a:blip r:embed="rId14"/>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39" name="TextBox 38"/>
              <p:cNvSpPr txBox="1"/>
              <p:nvPr/>
            </p:nvSpPr>
            <p:spPr>
              <a:xfrm>
                <a:off x="3449119" y="6228020"/>
                <a:ext cx="47480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NZ" b="1" i="0" smtClean="0">
                          <a:latin typeface="Cambria Math"/>
                        </a:rPr>
                        <m:t>≤</m:t>
                      </m:r>
                      <m:r>
                        <a:rPr lang="en-NZ" b="1" i="1" smtClean="0">
                          <a:latin typeface="Cambria Math"/>
                        </a:rPr>
                        <m:t> </m:t>
                      </m:r>
                    </m:oMath>
                  </m:oMathPara>
                </a14:m>
                <a:endParaRPr lang="en-NZ" b="1" dirty="0" smtClean="0"/>
              </a:p>
            </p:txBody>
          </p:sp>
        </mc:Choice>
        <mc:Fallback xmlns="">
          <p:sp>
            <p:nvSpPr>
              <p:cNvPr id="39" name="TextBox 38"/>
              <p:cNvSpPr txBox="1">
                <a:spLocks noRot="1" noChangeAspect="1" noMove="1" noResize="1" noEditPoints="1" noAdjustHandles="1" noChangeArrowheads="1" noChangeShapeType="1" noTextEdit="1"/>
              </p:cNvSpPr>
              <p:nvPr/>
            </p:nvSpPr>
            <p:spPr>
              <a:xfrm>
                <a:off x="3449119" y="6228020"/>
                <a:ext cx="474809" cy="369332"/>
              </a:xfrm>
              <a:prstGeom prst="rect">
                <a:avLst/>
              </a:prstGeom>
              <a:blipFill rotWithShape="1">
                <a:blip r:embed="rId15"/>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26" name="Rectangle 25"/>
              <p:cNvSpPr/>
              <p:nvPr/>
            </p:nvSpPr>
            <p:spPr>
              <a:xfrm>
                <a:off x="2317856" y="1470839"/>
                <a:ext cx="5832964" cy="553998"/>
              </a:xfrm>
              <a:prstGeom prst="rect">
                <a:avLst/>
              </a:prstGeom>
            </p:spPr>
            <p:txBody>
              <a:bodyPr wrap="square">
                <a:spAutoFit/>
              </a:bodyPr>
              <a:lstStyle/>
              <a:p>
                <a:pPr lvl="1">
                  <a:lnSpc>
                    <a:spcPct val="150000"/>
                  </a:lnSpc>
                </a:pPr>
                <a:r>
                  <a:rPr lang="en-NZ" sz="2000" b="1" dirty="0">
                    <a:ea typeface="Cambria Math"/>
                  </a:rPr>
                  <a:t>Max </a:t>
                </a:r>
                <a14:m>
                  <m:oMath xmlns:m="http://schemas.openxmlformats.org/officeDocument/2006/math">
                    <m:r>
                      <a:rPr lang="en-NZ" sz="2000" b="1" i="1">
                        <a:latin typeface="Cambria Math"/>
                        <a:ea typeface="Cambria Math"/>
                      </a:rPr>
                      <m:t>𝔼</m:t>
                    </m:r>
                    <m:d>
                      <m:dPr>
                        <m:begChr m:val="["/>
                        <m:endChr m:val="]"/>
                        <m:ctrlPr>
                          <a:rPr lang="en-NZ" sz="2000" b="1" i="1">
                            <a:latin typeface="Cambria Math"/>
                            <a:ea typeface="Cambria Math"/>
                          </a:rPr>
                        </m:ctrlPr>
                      </m:dPr>
                      <m:e>
                        <m:r>
                          <a:rPr lang="en-NZ" sz="2000" b="1" i="1">
                            <a:latin typeface="Cambria Math"/>
                            <a:ea typeface="Cambria Math"/>
                          </a:rPr>
                          <m:t>𝝅</m:t>
                        </m:r>
                        <m:r>
                          <a:rPr lang="en-NZ" sz="2000" b="1" i="1">
                            <a:latin typeface="Cambria Math"/>
                            <a:ea typeface="Cambria Math"/>
                          </a:rPr>
                          <m:t>𝑸</m:t>
                        </m:r>
                        <m:d>
                          <m:dPr>
                            <m:ctrlPr>
                              <a:rPr lang="en-NZ" sz="2000" b="1" i="1">
                                <a:latin typeface="Cambria Math"/>
                                <a:ea typeface="Cambria Math"/>
                              </a:rPr>
                            </m:ctrlPr>
                          </m:dPr>
                          <m:e>
                            <m:r>
                              <a:rPr lang="en-NZ" sz="2000" b="1" i="1">
                                <a:latin typeface="Cambria Math"/>
                                <a:ea typeface="Cambria Math"/>
                              </a:rPr>
                              <m:t>𝝅</m:t>
                            </m:r>
                          </m:e>
                        </m:d>
                      </m:e>
                    </m:d>
                    <m:r>
                      <a:rPr lang="en-NZ" sz="2000" b="1" i="1">
                        <a:latin typeface="Cambria Math"/>
                        <a:ea typeface="Cambria Math"/>
                      </a:rPr>
                      <m:t>=</m:t>
                    </m:r>
                    <m:nary>
                      <m:naryPr>
                        <m:chr m:val="∑"/>
                        <m:ctrlPr>
                          <a:rPr lang="en-NZ" sz="2000" b="1" i="1">
                            <a:latin typeface="Cambria Math"/>
                            <a:ea typeface="Cambria Math"/>
                          </a:rPr>
                        </m:ctrlPr>
                      </m:naryPr>
                      <m:sub>
                        <m:r>
                          <m:rPr>
                            <m:brk m:alnAt="23"/>
                          </m:rPr>
                          <a:rPr lang="en-NZ" sz="2000" b="1" i="1">
                            <a:latin typeface="Cambria Math"/>
                            <a:ea typeface="Cambria Math"/>
                          </a:rPr>
                          <m:t>𝒊</m:t>
                        </m:r>
                        <m:r>
                          <a:rPr lang="en-NZ" sz="2000" b="1" i="1">
                            <a:latin typeface="Cambria Math"/>
                            <a:ea typeface="Cambria Math"/>
                          </a:rPr>
                          <m:t>=</m:t>
                        </m:r>
                        <m:r>
                          <a:rPr lang="en-NZ" sz="2000" b="1" i="1">
                            <a:latin typeface="Cambria Math"/>
                            <a:ea typeface="Cambria Math"/>
                          </a:rPr>
                          <m:t>𝟏</m:t>
                        </m:r>
                      </m:sub>
                      <m:sup>
                        <m:r>
                          <a:rPr lang="en-NZ" sz="2000" b="1" i="1">
                            <a:latin typeface="Cambria Math"/>
                            <a:ea typeface="Cambria Math"/>
                          </a:rPr>
                          <m:t>𝒏</m:t>
                        </m:r>
                      </m:sup>
                      <m:e>
                        <m:sSub>
                          <m:sSubPr>
                            <m:ctrlPr>
                              <a:rPr lang="en-NZ" sz="2000" b="1" i="1">
                                <a:latin typeface="Cambria Math"/>
                                <a:ea typeface="Cambria Math"/>
                              </a:rPr>
                            </m:ctrlPr>
                          </m:sSubPr>
                          <m:e>
                            <m:r>
                              <a:rPr lang="en-NZ" sz="2000" b="1" i="1">
                                <a:latin typeface="Cambria Math"/>
                                <a:ea typeface="Cambria Math"/>
                              </a:rPr>
                              <m:t>𝒒</m:t>
                            </m:r>
                          </m:e>
                          <m:sub>
                            <m:r>
                              <a:rPr lang="en-NZ" sz="2000" b="1" i="1">
                                <a:latin typeface="Cambria Math"/>
                                <a:ea typeface="Cambria Math"/>
                              </a:rPr>
                              <m:t>𝒊</m:t>
                            </m:r>
                          </m:sub>
                        </m:sSub>
                        <m:sSub>
                          <m:sSubPr>
                            <m:ctrlPr>
                              <a:rPr lang="en-NZ" sz="2000" b="1" i="1">
                                <a:latin typeface="Cambria Math"/>
                                <a:ea typeface="Cambria Math"/>
                              </a:rPr>
                            </m:ctrlPr>
                          </m:sSubPr>
                          <m:e>
                            <m:r>
                              <a:rPr lang="en-NZ" sz="2000" b="1" i="1">
                                <a:latin typeface="Cambria Math"/>
                                <a:ea typeface="Cambria Math"/>
                              </a:rPr>
                              <m:t>𝝅</m:t>
                            </m:r>
                          </m:e>
                          <m:sub>
                            <m:r>
                              <a:rPr lang="en-NZ" sz="2000" b="1" i="1">
                                <a:latin typeface="Cambria Math"/>
                                <a:ea typeface="Cambria Math"/>
                              </a:rPr>
                              <m:t>𝒊</m:t>
                            </m:r>
                          </m:sub>
                        </m:sSub>
                        <m:r>
                          <a:rPr lang="en-NZ" sz="2000" b="1" i="1">
                            <a:latin typeface="Cambria Math"/>
                            <a:ea typeface="Cambria Math"/>
                          </a:rPr>
                          <m:t>𝑷𝒓</m:t>
                        </m:r>
                        <m:r>
                          <a:rPr lang="en-NZ" sz="2000" b="1" i="1">
                            <a:latin typeface="Cambria Math"/>
                            <a:ea typeface="Cambria Math"/>
                          </a:rPr>
                          <m:t>⁡[</m:t>
                        </m:r>
                        <m:sSub>
                          <m:sSubPr>
                            <m:ctrlPr>
                              <a:rPr lang="en-NZ" sz="2000" b="1" i="1">
                                <a:latin typeface="Cambria Math"/>
                                <a:ea typeface="Cambria Math"/>
                              </a:rPr>
                            </m:ctrlPr>
                          </m:sSubPr>
                          <m:e>
                            <m:r>
                              <a:rPr lang="en-NZ" sz="2000" b="1" i="1">
                                <a:latin typeface="Cambria Math"/>
                                <a:ea typeface="Cambria Math"/>
                              </a:rPr>
                              <m:t>𝒑</m:t>
                            </m:r>
                          </m:e>
                          <m:sub>
                            <m:r>
                              <a:rPr lang="en-NZ" sz="2000" b="1" i="1">
                                <a:latin typeface="Cambria Math"/>
                                <a:ea typeface="Cambria Math"/>
                              </a:rPr>
                              <m:t>𝒊</m:t>
                            </m:r>
                          </m:sub>
                        </m:sSub>
                        <m:r>
                          <a:rPr lang="en-NZ" sz="2000" b="1" i="1">
                            <a:latin typeface="Cambria Math"/>
                            <a:ea typeface="Cambria Math"/>
                          </a:rPr>
                          <m:t>≤</m:t>
                        </m:r>
                        <m:r>
                          <a:rPr lang="en-NZ" sz="2000" b="1" i="1">
                            <a:latin typeface="Cambria Math"/>
                            <a:ea typeface="Cambria Math"/>
                          </a:rPr>
                          <m:t>𝝅</m:t>
                        </m:r>
                        <m:r>
                          <a:rPr lang="en-NZ" sz="2000" b="1" i="1">
                            <a:latin typeface="Cambria Math"/>
                            <a:ea typeface="Cambria Math"/>
                          </a:rPr>
                          <m:t>≤</m:t>
                        </m:r>
                        <m:sSub>
                          <m:sSubPr>
                            <m:ctrlPr>
                              <a:rPr lang="en-NZ" sz="2000" b="1" i="1">
                                <a:latin typeface="Cambria Math"/>
                                <a:ea typeface="Cambria Math"/>
                              </a:rPr>
                            </m:ctrlPr>
                          </m:sSubPr>
                          <m:e>
                            <m:r>
                              <a:rPr lang="en-NZ" sz="2000" b="1" i="1">
                                <a:latin typeface="Cambria Math"/>
                                <a:ea typeface="Cambria Math"/>
                              </a:rPr>
                              <m:t>𝒑</m:t>
                            </m:r>
                          </m:e>
                          <m:sub>
                            <m:r>
                              <a:rPr lang="en-NZ" sz="2000" b="1" i="1">
                                <a:latin typeface="Cambria Math"/>
                                <a:ea typeface="Cambria Math"/>
                              </a:rPr>
                              <m:t>𝒊</m:t>
                            </m:r>
                            <m:r>
                              <a:rPr lang="en-NZ" sz="2000" b="1" i="1">
                                <a:latin typeface="Cambria Math"/>
                                <a:ea typeface="Cambria Math"/>
                              </a:rPr>
                              <m:t>+</m:t>
                            </m:r>
                            <m:r>
                              <a:rPr lang="en-NZ" sz="2000" b="1" i="1">
                                <a:latin typeface="Cambria Math"/>
                                <a:ea typeface="Cambria Math"/>
                              </a:rPr>
                              <m:t>𝟏</m:t>
                            </m:r>
                          </m:sub>
                        </m:sSub>
                        <m:r>
                          <a:rPr lang="en-NZ" sz="2000" b="1" i="1">
                            <a:latin typeface="Cambria Math"/>
                            <a:ea typeface="Cambria Math"/>
                          </a:rPr>
                          <m:t>]</m:t>
                        </m:r>
                      </m:e>
                    </m:nary>
                  </m:oMath>
                </a14:m>
                <a:endParaRPr lang="en-NZ" sz="2000" b="1" dirty="0"/>
              </a:p>
            </p:txBody>
          </p:sp>
        </mc:Choice>
        <mc:Fallback xmlns="">
          <p:sp>
            <p:nvSpPr>
              <p:cNvPr id="26" name="Rectangle 25"/>
              <p:cNvSpPr>
                <a:spLocks noRot="1" noChangeAspect="1" noMove="1" noResize="1" noEditPoints="1" noAdjustHandles="1" noChangeArrowheads="1" noChangeShapeType="1" noTextEdit="1"/>
              </p:cNvSpPr>
              <p:nvPr/>
            </p:nvSpPr>
            <p:spPr>
              <a:xfrm>
                <a:off x="2317856" y="1470839"/>
                <a:ext cx="5832964" cy="553998"/>
              </a:xfrm>
              <a:prstGeom prst="rect">
                <a:avLst/>
              </a:prstGeom>
              <a:blipFill rotWithShape="1">
                <a:blip r:embed="rId16"/>
                <a:stretch>
                  <a:fillRect t="-70330" b="-123077"/>
                </a:stretch>
              </a:blipFill>
            </p:spPr>
            <p:txBody>
              <a:bodyPr/>
              <a:lstStyle/>
              <a:p>
                <a:r>
                  <a:rPr lang="en-NZ">
                    <a:noFill/>
                  </a:rPr>
                  <a:t> </a:t>
                </a:r>
              </a:p>
            </p:txBody>
          </p:sp>
        </mc:Fallback>
      </mc:AlternateContent>
      <p:sp>
        <p:nvSpPr>
          <p:cNvPr id="41" name="TextBox 40"/>
          <p:cNvSpPr txBox="1"/>
          <p:nvPr/>
        </p:nvSpPr>
        <p:spPr>
          <a:xfrm>
            <a:off x="827584" y="2031231"/>
            <a:ext cx="864096" cy="461665"/>
          </a:xfrm>
          <a:prstGeom prst="rect">
            <a:avLst/>
          </a:prstGeom>
          <a:noFill/>
        </p:spPr>
        <p:txBody>
          <a:bodyPr wrap="square" rtlCol="0">
            <a:spAutoFit/>
          </a:bodyPr>
          <a:lstStyle/>
          <a:p>
            <a:r>
              <a:rPr lang="en-NZ" sz="1200" b="1" dirty="0" smtClean="0">
                <a:latin typeface="Arial" pitchFamily="34" charset="0"/>
                <a:cs typeface="Arial" pitchFamily="34" charset="0"/>
              </a:rPr>
              <a:t>Price</a:t>
            </a:r>
          </a:p>
          <a:p>
            <a:r>
              <a:rPr lang="en-NZ" sz="1200" b="1" dirty="0" smtClean="0">
                <a:latin typeface="Arial" pitchFamily="34" charset="0"/>
                <a:cs typeface="Arial" pitchFamily="34" charset="0"/>
              </a:rPr>
              <a:t>($/MW)</a:t>
            </a:r>
            <a:endParaRPr lang="en-NZ" sz="1200" b="1" dirty="0">
              <a:latin typeface="Arial" pitchFamily="34" charset="0"/>
              <a:cs typeface="Arial" pitchFamily="34" charset="0"/>
            </a:endParaRPr>
          </a:p>
        </p:txBody>
      </p:sp>
      <p:sp>
        <p:nvSpPr>
          <p:cNvPr id="42" name="TextBox 41"/>
          <p:cNvSpPr txBox="1"/>
          <p:nvPr/>
        </p:nvSpPr>
        <p:spPr>
          <a:xfrm>
            <a:off x="7227956" y="5292736"/>
            <a:ext cx="922864" cy="523220"/>
          </a:xfrm>
          <a:prstGeom prst="rect">
            <a:avLst/>
          </a:prstGeom>
          <a:noFill/>
        </p:spPr>
        <p:txBody>
          <a:bodyPr wrap="square" rtlCol="0">
            <a:spAutoFit/>
          </a:bodyPr>
          <a:lstStyle/>
          <a:p>
            <a:r>
              <a:rPr lang="en-NZ" sz="1400" b="1" dirty="0" smtClean="0">
                <a:latin typeface="Arial" pitchFamily="34" charset="0"/>
                <a:cs typeface="Arial" pitchFamily="34" charset="0"/>
              </a:rPr>
              <a:t>Quantity (MW’s)</a:t>
            </a:r>
            <a:endParaRPr lang="en-NZ" sz="1400" b="1" dirty="0">
              <a:latin typeface="Arial" pitchFamily="34" charset="0"/>
              <a:cs typeface="Arial" pitchFamily="34" charset="0"/>
            </a:endParaRPr>
          </a:p>
        </p:txBody>
      </p:sp>
    </p:spTree>
    <p:extLst>
      <p:ext uri="{BB962C8B-B14F-4D97-AF65-F5344CB8AC3E}">
        <p14:creationId xmlns:p14="http://schemas.microsoft.com/office/powerpoint/2010/main" val="9094133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7467600" cy="1143000"/>
          </a:xfrm>
        </p:spPr>
        <p:txBody>
          <a:bodyPr/>
          <a:lstStyle/>
          <a:p>
            <a:r>
              <a:rPr lang="en-NZ" dirty="0" smtClean="0"/>
              <a:t>Formulation – Single Stage</a:t>
            </a:r>
            <a:endParaRPr lang="en-NZ" dirty="0"/>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p:txBody>
              <a:bodyPr>
                <a:normAutofit/>
              </a:bodyPr>
              <a:lstStyle/>
              <a:p>
                <a:pPr>
                  <a:lnSpc>
                    <a:spcPct val="150000"/>
                  </a:lnSpc>
                </a:pPr>
                <a:r>
                  <a:rPr lang="en-NZ" dirty="0" smtClean="0"/>
                  <a:t>Maximising expected profit</a:t>
                </a:r>
              </a:p>
              <a:p>
                <a:pPr lvl="1">
                  <a:lnSpc>
                    <a:spcPct val="150000"/>
                  </a:lnSpc>
                </a:pPr>
                <a:r>
                  <a:rPr lang="en-NZ" b="1" dirty="0"/>
                  <a:t>Max </a:t>
                </a:r>
                <a14:m>
                  <m:oMath xmlns:m="http://schemas.openxmlformats.org/officeDocument/2006/math">
                    <m:r>
                      <a:rPr lang="en-NZ" b="1">
                        <a:latin typeface="Cambria Math"/>
                      </a:rPr>
                      <m:t>𝔼</m:t>
                    </m:r>
                    <m:d>
                      <m:dPr>
                        <m:begChr m:val="["/>
                        <m:endChr m:val="]"/>
                        <m:ctrlPr>
                          <a:rPr lang="en-NZ" b="1" i="1">
                            <a:latin typeface="Cambria Math"/>
                          </a:rPr>
                        </m:ctrlPr>
                      </m:dPr>
                      <m:e>
                        <m:r>
                          <a:rPr lang="en-NZ" b="1" i="1">
                            <a:latin typeface="Cambria Math"/>
                          </a:rPr>
                          <m:t>𝝅</m:t>
                        </m:r>
                        <m:r>
                          <a:rPr lang="en-NZ" b="1" i="1">
                            <a:latin typeface="Cambria Math"/>
                          </a:rPr>
                          <m:t>𝑸</m:t>
                        </m:r>
                        <m:d>
                          <m:dPr>
                            <m:ctrlPr>
                              <a:rPr lang="en-NZ" b="1" i="1">
                                <a:latin typeface="Cambria Math"/>
                              </a:rPr>
                            </m:ctrlPr>
                          </m:dPr>
                          <m:e>
                            <m:r>
                              <a:rPr lang="en-NZ" b="1" i="1">
                                <a:latin typeface="Cambria Math"/>
                              </a:rPr>
                              <m:t>𝝅</m:t>
                            </m:r>
                          </m:e>
                        </m:d>
                      </m:e>
                    </m:d>
                    <m:r>
                      <a:rPr lang="en-NZ" b="1">
                        <a:latin typeface="Cambria Math"/>
                      </a:rPr>
                      <m:t>=</m:t>
                    </m:r>
                    <m:nary>
                      <m:naryPr>
                        <m:chr m:val="∑"/>
                        <m:ctrlPr>
                          <a:rPr lang="en-NZ" b="1" i="1">
                            <a:latin typeface="Cambria Math"/>
                          </a:rPr>
                        </m:ctrlPr>
                      </m:naryPr>
                      <m:sub>
                        <m:r>
                          <m:rPr>
                            <m:brk m:alnAt="23"/>
                          </m:rPr>
                          <a:rPr lang="en-NZ" b="1" i="1">
                            <a:latin typeface="Cambria Math"/>
                          </a:rPr>
                          <m:t>𝒊</m:t>
                        </m:r>
                        <m:r>
                          <a:rPr lang="en-NZ" b="1">
                            <a:latin typeface="Cambria Math"/>
                          </a:rPr>
                          <m:t>=</m:t>
                        </m:r>
                        <m:r>
                          <a:rPr lang="en-NZ" b="1" i="1">
                            <a:latin typeface="Cambria Math"/>
                          </a:rPr>
                          <m:t>𝟏</m:t>
                        </m:r>
                      </m:sub>
                      <m:sup>
                        <m:r>
                          <a:rPr lang="en-NZ" b="1" i="1">
                            <a:latin typeface="Cambria Math"/>
                          </a:rPr>
                          <m:t>𝒏</m:t>
                        </m:r>
                      </m:sup>
                      <m:e>
                        <m:sSub>
                          <m:sSubPr>
                            <m:ctrlPr>
                              <a:rPr lang="en-NZ" b="1" i="1">
                                <a:latin typeface="Cambria Math"/>
                              </a:rPr>
                            </m:ctrlPr>
                          </m:sSubPr>
                          <m:e>
                            <m:r>
                              <a:rPr lang="en-NZ" b="1" i="1">
                                <a:latin typeface="Cambria Math"/>
                              </a:rPr>
                              <m:t>𝒒</m:t>
                            </m:r>
                          </m:e>
                          <m:sub>
                            <m:r>
                              <a:rPr lang="en-NZ" b="1" i="1">
                                <a:latin typeface="Cambria Math"/>
                              </a:rPr>
                              <m:t>𝒊</m:t>
                            </m:r>
                          </m:sub>
                        </m:sSub>
                        <m:sSub>
                          <m:sSubPr>
                            <m:ctrlPr>
                              <a:rPr lang="en-NZ" b="1" i="1">
                                <a:latin typeface="Cambria Math"/>
                              </a:rPr>
                            </m:ctrlPr>
                          </m:sSubPr>
                          <m:e>
                            <m:r>
                              <a:rPr lang="en-NZ" b="1" i="1">
                                <a:latin typeface="Cambria Math"/>
                              </a:rPr>
                              <m:t>𝝅</m:t>
                            </m:r>
                          </m:e>
                          <m:sub>
                            <m:r>
                              <a:rPr lang="en-NZ" b="1" i="1">
                                <a:latin typeface="Cambria Math"/>
                              </a:rPr>
                              <m:t>𝒊</m:t>
                            </m:r>
                          </m:sub>
                        </m:sSub>
                        <m:r>
                          <a:rPr lang="en-NZ" b="1" i="1">
                            <a:latin typeface="Cambria Math"/>
                          </a:rPr>
                          <m:t>𝑷𝒓</m:t>
                        </m:r>
                        <m:r>
                          <a:rPr lang="en-NZ" b="1">
                            <a:latin typeface="Cambria Math"/>
                          </a:rPr>
                          <m:t>[</m:t>
                        </m:r>
                        <m:sSub>
                          <m:sSubPr>
                            <m:ctrlPr>
                              <a:rPr lang="en-NZ" b="1" i="1">
                                <a:latin typeface="Cambria Math"/>
                              </a:rPr>
                            </m:ctrlPr>
                          </m:sSubPr>
                          <m:e>
                            <m:r>
                              <a:rPr lang="en-NZ" b="1" i="1">
                                <a:latin typeface="Cambria Math"/>
                              </a:rPr>
                              <m:t>𝒑</m:t>
                            </m:r>
                          </m:e>
                          <m:sub>
                            <m:r>
                              <a:rPr lang="en-NZ" b="1" i="1">
                                <a:latin typeface="Cambria Math"/>
                              </a:rPr>
                              <m:t>𝒊</m:t>
                            </m:r>
                          </m:sub>
                        </m:sSub>
                        <m:r>
                          <a:rPr lang="en-NZ" b="1">
                            <a:latin typeface="Cambria Math"/>
                          </a:rPr>
                          <m:t>≤</m:t>
                        </m:r>
                        <m:r>
                          <a:rPr lang="en-NZ" b="1" i="1">
                            <a:latin typeface="Cambria Math"/>
                          </a:rPr>
                          <m:t>𝝅</m:t>
                        </m:r>
                        <m:r>
                          <a:rPr lang="en-NZ" b="1">
                            <a:latin typeface="Cambria Math"/>
                          </a:rPr>
                          <m:t>≤</m:t>
                        </m:r>
                        <m:sSub>
                          <m:sSubPr>
                            <m:ctrlPr>
                              <a:rPr lang="en-NZ" b="1" i="1">
                                <a:latin typeface="Cambria Math"/>
                              </a:rPr>
                            </m:ctrlPr>
                          </m:sSubPr>
                          <m:e>
                            <m:r>
                              <a:rPr lang="en-NZ" b="1" i="1">
                                <a:latin typeface="Cambria Math"/>
                              </a:rPr>
                              <m:t>𝒑</m:t>
                            </m:r>
                          </m:e>
                          <m:sub>
                            <m:r>
                              <a:rPr lang="en-NZ" b="1" i="1">
                                <a:latin typeface="Cambria Math"/>
                              </a:rPr>
                              <m:t>𝒊</m:t>
                            </m:r>
                            <m:r>
                              <a:rPr lang="en-NZ" b="1">
                                <a:latin typeface="Cambria Math"/>
                              </a:rPr>
                              <m:t>+</m:t>
                            </m:r>
                            <m:r>
                              <a:rPr lang="en-NZ" b="1" i="1">
                                <a:latin typeface="Cambria Math"/>
                              </a:rPr>
                              <m:t>𝟏</m:t>
                            </m:r>
                          </m:sub>
                        </m:sSub>
                        <m:r>
                          <a:rPr lang="en-NZ" b="1">
                            <a:latin typeface="Cambria Math"/>
                          </a:rPr>
                          <m:t>]</m:t>
                        </m:r>
                      </m:e>
                    </m:nary>
                  </m:oMath>
                </a14:m>
                <a:endParaRPr lang="en-NZ" b="1" dirty="0"/>
              </a:p>
              <a:p>
                <a:pPr>
                  <a:lnSpc>
                    <a:spcPct val="150000"/>
                  </a:lnSpc>
                </a:pPr>
                <a:r>
                  <a:rPr lang="en-NZ" dirty="0" smtClean="0"/>
                  <a:t>Conservation of reservoir storage</a:t>
                </a:r>
              </a:p>
              <a:p>
                <a:pPr lvl="1">
                  <a:lnSpc>
                    <a:spcPct val="150000"/>
                  </a:lnSpc>
                </a:pPr>
                <a14:m>
                  <m:oMath xmlns:m="http://schemas.openxmlformats.org/officeDocument/2006/math">
                    <m:sSubSup>
                      <m:sSubSupPr>
                        <m:ctrlPr>
                          <a:rPr lang="en-NZ" b="1" i="1" smtClean="0">
                            <a:latin typeface="Cambria Math"/>
                          </a:rPr>
                        </m:ctrlPr>
                      </m:sSubSupPr>
                      <m:e>
                        <m:r>
                          <a:rPr lang="en-NZ" b="1" i="1" smtClean="0">
                            <a:latin typeface="Cambria Math"/>
                          </a:rPr>
                          <m:t>𝒙</m:t>
                        </m:r>
                      </m:e>
                      <m:sub>
                        <m:r>
                          <a:rPr lang="en-NZ" b="1" i="1" smtClean="0">
                            <a:latin typeface="Cambria Math"/>
                          </a:rPr>
                          <m:t>𝒊</m:t>
                        </m:r>
                      </m:sub>
                      <m:sup>
                        <m:r>
                          <a:rPr lang="en-NZ" b="1" i="1" smtClean="0">
                            <a:latin typeface="Cambria Math"/>
                          </a:rPr>
                          <m:t>𝒕</m:t>
                        </m:r>
                        <m:r>
                          <a:rPr lang="en-NZ" b="1" i="1" smtClean="0">
                            <a:latin typeface="Cambria Math"/>
                          </a:rPr>
                          <m:t>+</m:t>
                        </m:r>
                        <m:r>
                          <a:rPr lang="en-NZ" b="1" i="1" smtClean="0">
                            <a:latin typeface="Cambria Math"/>
                          </a:rPr>
                          <m:t>𝟏</m:t>
                        </m:r>
                      </m:sup>
                    </m:sSubSup>
                    <m:r>
                      <a:rPr lang="en-NZ" b="1" i="1" smtClean="0">
                        <a:latin typeface="Cambria Math"/>
                      </a:rPr>
                      <m:t>=</m:t>
                    </m:r>
                    <m:sSubSup>
                      <m:sSubSupPr>
                        <m:ctrlPr>
                          <a:rPr lang="en-NZ" b="1" i="1" smtClean="0">
                            <a:latin typeface="Cambria Math"/>
                          </a:rPr>
                        </m:ctrlPr>
                      </m:sSubSupPr>
                      <m:e>
                        <m:r>
                          <a:rPr lang="en-NZ" b="1" i="1" smtClean="0">
                            <a:latin typeface="Cambria Math"/>
                          </a:rPr>
                          <m:t>𝒙</m:t>
                        </m:r>
                      </m:e>
                      <m:sub>
                        <m:r>
                          <a:rPr lang="en-NZ" b="1" i="1" smtClean="0">
                            <a:latin typeface="Cambria Math"/>
                          </a:rPr>
                          <m:t>𝒊</m:t>
                        </m:r>
                      </m:sub>
                      <m:sup>
                        <m:r>
                          <a:rPr lang="en-NZ" b="1" i="1" smtClean="0">
                            <a:latin typeface="Cambria Math"/>
                          </a:rPr>
                          <m:t>𝒕</m:t>
                        </m:r>
                      </m:sup>
                    </m:sSubSup>
                    <m:r>
                      <a:rPr lang="en-NZ" b="1" i="1" smtClean="0">
                        <a:latin typeface="Cambria Math"/>
                      </a:rPr>
                      <m:t>−</m:t>
                    </m:r>
                    <m:sSubSup>
                      <m:sSubSupPr>
                        <m:ctrlPr>
                          <a:rPr lang="en-NZ" b="1" i="1" smtClean="0">
                            <a:latin typeface="Cambria Math"/>
                          </a:rPr>
                        </m:ctrlPr>
                      </m:sSubSupPr>
                      <m:e>
                        <m:r>
                          <a:rPr lang="en-NZ" b="1" i="1" smtClean="0">
                            <a:latin typeface="Cambria Math"/>
                          </a:rPr>
                          <m:t>𝒒</m:t>
                        </m:r>
                      </m:e>
                      <m:sub>
                        <m:r>
                          <a:rPr lang="en-NZ" b="1" i="1" smtClean="0">
                            <a:latin typeface="Cambria Math"/>
                          </a:rPr>
                          <m:t>𝒊</m:t>
                        </m:r>
                      </m:sub>
                      <m:sup>
                        <m:r>
                          <a:rPr lang="en-NZ" b="1" i="1" smtClean="0">
                            <a:latin typeface="Cambria Math"/>
                          </a:rPr>
                          <m:t>𝒕</m:t>
                        </m:r>
                        <m:r>
                          <a:rPr lang="en-NZ" b="1" i="1" smtClean="0">
                            <a:latin typeface="Cambria Math"/>
                          </a:rPr>
                          <m:t>+</m:t>
                        </m:r>
                        <m:r>
                          <a:rPr lang="en-NZ" b="1" i="1" smtClean="0">
                            <a:latin typeface="Cambria Math"/>
                          </a:rPr>
                          <m:t>𝟏</m:t>
                        </m:r>
                      </m:sup>
                    </m:sSubSup>
                    <m:r>
                      <a:rPr lang="en-NZ" b="0" i="1" smtClean="0">
                        <a:latin typeface="Cambria Math"/>
                      </a:rPr>
                      <m:t> </m:t>
                    </m:r>
                  </m:oMath>
                </a14:m>
                <a:endParaRPr lang="en-NZ" dirty="0" smtClean="0"/>
              </a:p>
              <a:p>
                <a:pPr>
                  <a:lnSpc>
                    <a:spcPct val="150000"/>
                  </a:lnSpc>
                </a:pPr>
                <a:r>
                  <a:rPr lang="en-NZ" dirty="0" smtClean="0"/>
                  <a:t>Storage bounds</a:t>
                </a:r>
              </a:p>
              <a:p>
                <a:pPr lvl="1">
                  <a:lnSpc>
                    <a:spcPct val="150000"/>
                  </a:lnSpc>
                </a:pPr>
                <a14:m>
                  <m:oMath xmlns:m="http://schemas.openxmlformats.org/officeDocument/2006/math">
                    <m:bar>
                      <m:barPr>
                        <m:ctrlPr>
                          <a:rPr lang="en-NZ" b="1" i="1" smtClean="0">
                            <a:latin typeface="Cambria Math"/>
                          </a:rPr>
                        </m:ctrlPr>
                      </m:barPr>
                      <m:e>
                        <m:r>
                          <a:rPr lang="en-NZ" b="1" i="1" smtClean="0">
                            <a:latin typeface="Cambria Math"/>
                          </a:rPr>
                          <m:t>𝒙</m:t>
                        </m:r>
                      </m:e>
                    </m:bar>
                    <m:r>
                      <a:rPr lang="en-NZ" b="1" i="1" smtClean="0">
                        <a:latin typeface="Cambria Math"/>
                      </a:rPr>
                      <m:t>≤</m:t>
                    </m:r>
                    <m:sSubSup>
                      <m:sSubSupPr>
                        <m:ctrlPr>
                          <a:rPr lang="en-NZ" b="1" i="1" smtClean="0">
                            <a:latin typeface="Cambria Math"/>
                          </a:rPr>
                        </m:ctrlPr>
                      </m:sSubSupPr>
                      <m:e>
                        <m:r>
                          <a:rPr lang="en-NZ" b="1" i="1" smtClean="0">
                            <a:latin typeface="Cambria Math"/>
                          </a:rPr>
                          <m:t>𝒙</m:t>
                        </m:r>
                      </m:e>
                      <m:sub>
                        <m:r>
                          <a:rPr lang="en-NZ" b="1" i="1" smtClean="0">
                            <a:latin typeface="Cambria Math"/>
                          </a:rPr>
                          <m:t>𝒊</m:t>
                        </m:r>
                      </m:sub>
                      <m:sup>
                        <m:r>
                          <a:rPr lang="en-NZ" b="1" i="1" smtClean="0">
                            <a:latin typeface="Cambria Math"/>
                          </a:rPr>
                          <m:t>𝒕</m:t>
                        </m:r>
                      </m:sup>
                    </m:sSubSup>
                    <m:r>
                      <a:rPr lang="en-NZ" b="1" i="1" smtClean="0">
                        <a:latin typeface="Cambria Math"/>
                      </a:rPr>
                      <m:t>≤ </m:t>
                    </m:r>
                    <m:acc>
                      <m:accPr>
                        <m:chr m:val="̅"/>
                        <m:ctrlPr>
                          <a:rPr lang="en-NZ" b="1" i="1" smtClean="0">
                            <a:latin typeface="Cambria Math"/>
                          </a:rPr>
                        </m:ctrlPr>
                      </m:accPr>
                      <m:e>
                        <m:r>
                          <a:rPr lang="en-NZ" b="1" i="1" smtClean="0">
                            <a:latin typeface="Cambria Math"/>
                          </a:rPr>
                          <m:t>𝒙</m:t>
                        </m:r>
                      </m:e>
                    </m:acc>
                  </m:oMath>
                </a14:m>
                <a:r>
                  <a:rPr lang="en-NZ" b="0" dirty="0" smtClean="0"/>
                  <a:t> </a:t>
                </a:r>
              </a:p>
              <a:p>
                <a:pPr>
                  <a:lnSpc>
                    <a:spcPct val="150000"/>
                  </a:lnSpc>
                </a:pPr>
                <a:r>
                  <a:rPr lang="en-NZ" dirty="0"/>
                  <a:t>Monotonic offers</a:t>
                </a:r>
              </a:p>
              <a:p>
                <a:pPr lvl="1">
                  <a:lnSpc>
                    <a:spcPct val="150000"/>
                  </a:lnSpc>
                </a:pPr>
                <a14:m>
                  <m:oMath xmlns:m="http://schemas.openxmlformats.org/officeDocument/2006/math">
                    <m:sSubSup>
                      <m:sSubSupPr>
                        <m:ctrlPr>
                          <a:rPr lang="en-NZ" b="1" i="1">
                            <a:latin typeface="Cambria Math"/>
                            <a:ea typeface="Cambria Math"/>
                          </a:rPr>
                        </m:ctrlPr>
                      </m:sSubSupPr>
                      <m:e>
                        <m:r>
                          <a:rPr lang="en-NZ" b="1" i="1">
                            <a:latin typeface="Cambria Math"/>
                            <a:ea typeface="Cambria Math"/>
                          </a:rPr>
                          <m:t>𝒒</m:t>
                        </m:r>
                      </m:e>
                      <m:sub>
                        <m:r>
                          <a:rPr lang="en-NZ" b="1" i="1">
                            <a:latin typeface="Cambria Math"/>
                            <a:ea typeface="Cambria Math"/>
                          </a:rPr>
                          <m:t>𝟏</m:t>
                        </m:r>
                      </m:sub>
                      <m:sup>
                        <m:r>
                          <a:rPr lang="en-NZ" b="1" i="1">
                            <a:latin typeface="Cambria Math"/>
                            <a:ea typeface="Cambria Math"/>
                          </a:rPr>
                          <m:t>𝒕</m:t>
                        </m:r>
                      </m:sup>
                    </m:sSubSup>
                    <m:r>
                      <a:rPr lang="en-NZ" b="1" i="1">
                        <a:latin typeface="Cambria Math"/>
                        <a:ea typeface="Cambria Math"/>
                      </a:rPr>
                      <m:t>≤</m:t>
                    </m:r>
                    <m:sSubSup>
                      <m:sSubSupPr>
                        <m:ctrlPr>
                          <a:rPr lang="en-NZ" b="1" i="1">
                            <a:latin typeface="Cambria Math"/>
                            <a:ea typeface="Cambria Math"/>
                          </a:rPr>
                        </m:ctrlPr>
                      </m:sSubSupPr>
                      <m:e>
                        <m:r>
                          <a:rPr lang="en-NZ" b="1" i="1">
                            <a:latin typeface="Cambria Math"/>
                            <a:ea typeface="Cambria Math"/>
                          </a:rPr>
                          <m:t>𝒒</m:t>
                        </m:r>
                      </m:e>
                      <m:sub>
                        <m:r>
                          <a:rPr lang="en-NZ" b="1" i="1">
                            <a:latin typeface="Cambria Math"/>
                            <a:ea typeface="Cambria Math"/>
                          </a:rPr>
                          <m:t>𝟐</m:t>
                        </m:r>
                      </m:sub>
                      <m:sup>
                        <m:r>
                          <a:rPr lang="en-NZ" b="1" i="1">
                            <a:latin typeface="Cambria Math"/>
                            <a:ea typeface="Cambria Math"/>
                          </a:rPr>
                          <m:t>𝒕</m:t>
                        </m:r>
                      </m:sup>
                    </m:sSubSup>
                    <m:r>
                      <a:rPr lang="en-NZ" b="1" i="1">
                        <a:latin typeface="Cambria Math"/>
                        <a:ea typeface="Cambria Math"/>
                      </a:rPr>
                      <m:t>≤ … ≤</m:t>
                    </m:r>
                    <m:sSubSup>
                      <m:sSubSupPr>
                        <m:ctrlPr>
                          <a:rPr lang="en-NZ" b="1" i="1">
                            <a:latin typeface="Cambria Math"/>
                            <a:ea typeface="Cambria Math"/>
                          </a:rPr>
                        </m:ctrlPr>
                      </m:sSubSupPr>
                      <m:e>
                        <m:r>
                          <a:rPr lang="en-NZ" b="1" i="1">
                            <a:latin typeface="Cambria Math"/>
                            <a:ea typeface="Cambria Math"/>
                          </a:rPr>
                          <m:t>𝒒</m:t>
                        </m:r>
                      </m:e>
                      <m:sub>
                        <m:r>
                          <a:rPr lang="en-NZ" b="1" i="1">
                            <a:latin typeface="Cambria Math"/>
                            <a:ea typeface="Cambria Math"/>
                          </a:rPr>
                          <m:t>𝒊</m:t>
                        </m:r>
                      </m:sub>
                      <m:sup>
                        <m:r>
                          <a:rPr lang="en-NZ" b="1" i="1">
                            <a:latin typeface="Cambria Math"/>
                            <a:ea typeface="Cambria Math"/>
                          </a:rPr>
                          <m:t>𝒕</m:t>
                        </m:r>
                      </m:sup>
                    </m:sSubSup>
                    <m:r>
                      <a:rPr lang="en-NZ" b="1" i="1">
                        <a:latin typeface="Cambria Math"/>
                        <a:ea typeface="Cambria Math"/>
                      </a:rPr>
                      <m:t>≤ </m:t>
                    </m:r>
                    <m:acc>
                      <m:accPr>
                        <m:chr m:val="̅"/>
                        <m:ctrlPr>
                          <a:rPr lang="en-NZ" b="1" i="1">
                            <a:latin typeface="Cambria Math"/>
                            <a:ea typeface="Cambria Math"/>
                          </a:rPr>
                        </m:ctrlPr>
                      </m:accPr>
                      <m:e>
                        <m:r>
                          <a:rPr lang="en-NZ" b="1" i="1">
                            <a:latin typeface="Cambria Math"/>
                            <a:ea typeface="Cambria Math"/>
                          </a:rPr>
                          <m:t>𝒒</m:t>
                        </m:r>
                      </m:e>
                    </m:acc>
                  </m:oMath>
                </a14:m>
                <a:endParaRPr lang="en-NZ" b="1" dirty="0" smtClean="0"/>
              </a:p>
              <a:p>
                <a:endParaRPr lang="en-NZ" dirty="0"/>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blipFill rotWithShape="1">
                <a:blip r:embed="rId3"/>
                <a:stretch>
                  <a:fillRect l="-327"/>
                </a:stretch>
              </a:blipFill>
            </p:spPr>
            <p:txBody>
              <a:bodyPr/>
              <a:lstStyle/>
              <a:p>
                <a:r>
                  <a:rPr lang="en-NZ">
                    <a:noFill/>
                  </a:rPr>
                  <a:t> </a:t>
                </a:r>
              </a:p>
            </p:txBody>
          </p:sp>
        </mc:Fallback>
      </mc:AlternateContent>
    </p:spTree>
    <p:extLst>
      <p:ext uri="{BB962C8B-B14F-4D97-AF65-F5344CB8AC3E}">
        <p14:creationId xmlns:p14="http://schemas.microsoft.com/office/powerpoint/2010/main" val="12947216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476" y="53752"/>
            <a:ext cx="7467600" cy="1143000"/>
          </a:xfrm>
        </p:spPr>
        <p:txBody>
          <a:bodyPr/>
          <a:lstStyle/>
          <a:p>
            <a:r>
              <a:rPr lang="en-NZ" dirty="0" smtClean="0"/>
              <a:t>Formulation – </a:t>
            </a:r>
            <a:r>
              <a:rPr lang="en-NZ" dirty="0"/>
              <a:t>T</a:t>
            </a:r>
            <a:r>
              <a:rPr lang="en-NZ" dirty="0" smtClean="0"/>
              <a:t>wo Stage</a:t>
            </a:r>
            <a:endParaRPr lang="en-NZ" dirty="0"/>
          </a:p>
        </p:txBody>
      </p:sp>
      <p:sp>
        <p:nvSpPr>
          <p:cNvPr id="3" name="Oval 2"/>
          <p:cNvSpPr/>
          <p:nvPr/>
        </p:nvSpPr>
        <p:spPr>
          <a:xfrm>
            <a:off x="611560" y="3068960"/>
            <a:ext cx="648072"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dirty="0" smtClean="0"/>
              <a:t>0</a:t>
            </a:r>
            <a:endParaRPr lang="en-NZ" dirty="0"/>
          </a:p>
        </p:txBody>
      </p:sp>
      <p:sp>
        <p:nvSpPr>
          <p:cNvPr id="6" name="Oval 5"/>
          <p:cNvSpPr/>
          <p:nvPr/>
        </p:nvSpPr>
        <p:spPr>
          <a:xfrm>
            <a:off x="3419872" y="2403500"/>
            <a:ext cx="648072"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dirty="0" smtClean="0"/>
              <a:t>1</a:t>
            </a:r>
            <a:endParaRPr lang="en-NZ" dirty="0"/>
          </a:p>
        </p:txBody>
      </p:sp>
      <p:sp>
        <p:nvSpPr>
          <p:cNvPr id="7" name="Oval 6"/>
          <p:cNvSpPr/>
          <p:nvPr/>
        </p:nvSpPr>
        <p:spPr>
          <a:xfrm>
            <a:off x="3419872" y="3933056"/>
            <a:ext cx="648072"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dirty="0" smtClean="0"/>
              <a:t>2</a:t>
            </a:r>
            <a:endParaRPr lang="en-NZ" dirty="0"/>
          </a:p>
        </p:txBody>
      </p:sp>
      <p:sp>
        <p:nvSpPr>
          <p:cNvPr id="8" name="Oval 7"/>
          <p:cNvSpPr/>
          <p:nvPr/>
        </p:nvSpPr>
        <p:spPr>
          <a:xfrm>
            <a:off x="3419872" y="5445224"/>
            <a:ext cx="648072"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dirty="0"/>
              <a:t>3</a:t>
            </a:r>
          </a:p>
        </p:txBody>
      </p:sp>
      <p:sp>
        <p:nvSpPr>
          <p:cNvPr id="9" name="Oval 8"/>
          <p:cNvSpPr/>
          <p:nvPr/>
        </p:nvSpPr>
        <p:spPr>
          <a:xfrm>
            <a:off x="6665168" y="2079464"/>
            <a:ext cx="648072"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dirty="0"/>
              <a:t>1</a:t>
            </a:r>
          </a:p>
        </p:txBody>
      </p:sp>
      <p:sp>
        <p:nvSpPr>
          <p:cNvPr id="10" name="Oval 9"/>
          <p:cNvSpPr/>
          <p:nvPr/>
        </p:nvSpPr>
        <p:spPr>
          <a:xfrm>
            <a:off x="6665168" y="3322216"/>
            <a:ext cx="648072"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dirty="0"/>
              <a:t>2</a:t>
            </a:r>
          </a:p>
        </p:txBody>
      </p:sp>
      <p:sp>
        <p:nvSpPr>
          <p:cNvPr id="11" name="Oval 10"/>
          <p:cNvSpPr/>
          <p:nvPr/>
        </p:nvSpPr>
        <p:spPr>
          <a:xfrm>
            <a:off x="6665167" y="5156875"/>
            <a:ext cx="648072"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dirty="0" smtClean="0"/>
              <a:t>3</a:t>
            </a:r>
            <a:endParaRPr lang="en-NZ" dirty="0"/>
          </a:p>
        </p:txBody>
      </p:sp>
      <p:grpSp>
        <p:nvGrpSpPr>
          <p:cNvPr id="14" name="Group 13"/>
          <p:cNvGrpSpPr/>
          <p:nvPr/>
        </p:nvGrpSpPr>
        <p:grpSpPr>
          <a:xfrm>
            <a:off x="1619672" y="2906942"/>
            <a:ext cx="648072" cy="972108"/>
            <a:chOff x="755576" y="4797152"/>
            <a:chExt cx="648072" cy="972108"/>
          </a:xfrm>
        </p:grpSpPr>
        <p:sp>
          <p:nvSpPr>
            <p:cNvPr id="4" name="Rectangle 3"/>
            <p:cNvSpPr/>
            <p:nvPr/>
          </p:nvSpPr>
          <p:spPr>
            <a:xfrm>
              <a:off x="755576" y="5445224"/>
              <a:ext cx="648072" cy="3240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2" name="Rectangle 11"/>
            <p:cNvSpPr/>
            <p:nvPr/>
          </p:nvSpPr>
          <p:spPr>
            <a:xfrm>
              <a:off x="755576" y="5121188"/>
              <a:ext cx="648072" cy="32403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3" name="Rectangle 12"/>
            <p:cNvSpPr/>
            <p:nvPr/>
          </p:nvSpPr>
          <p:spPr>
            <a:xfrm>
              <a:off x="755576" y="4797152"/>
              <a:ext cx="648072" cy="32403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grpSp>
      <p:grpSp>
        <p:nvGrpSpPr>
          <p:cNvPr id="15" name="Group 14"/>
          <p:cNvGrpSpPr/>
          <p:nvPr/>
        </p:nvGrpSpPr>
        <p:grpSpPr>
          <a:xfrm>
            <a:off x="4932040" y="2241482"/>
            <a:ext cx="648072" cy="972108"/>
            <a:chOff x="755576" y="4797152"/>
            <a:chExt cx="648072" cy="972108"/>
          </a:xfrm>
        </p:grpSpPr>
        <p:sp>
          <p:nvSpPr>
            <p:cNvPr id="16" name="Rectangle 15"/>
            <p:cNvSpPr/>
            <p:nvPr/>
          </p:nvSpPr>
          <p:spPr>
            <a:xfrm>
              <a:off x="755576" y="5445224"/>
              <a:ext cx="648072" cy="3240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7" name="Rectangle 16"/>
            <p:cNvSpPr/>
            <p:nvPr/>
          </p:nvSpPr>
          <p:spPr>
            <a:xfrm>
              <a:off x="755576" y="5121188"/>
              <a:ext cx="648072" cy="32403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8" name="Rectangle 17"/>
            <p:cNvSpPr/>
            <p:nvPr/>
          </p:nvSpPr>
          <p:spPr>
            <a:xfrm>
              <a:off x="755576" y="4797152"/>
              <a:ext cx="648072" cy="32403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grpSp>
      <p:cxnSp>
        <p:nvCxnSpPr>
          <p:cNvPr id="20" name="Straight Arrow Connector 19"/>
          <p:cNvCxnSpPr>
            <a:stCxn id="3" idx="6"/>
            <a:endCxn id="12" idx="1"/>
          </p:cNvCxnSpPr>
          <p:nvPr/>
        </p:nvCxnSpPr>
        <p:spPr>
          <a:xfrm>
            <a:off x="1259632" y="3392996"/>
            <a:ext cx="36004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2" name="Straight Arrow Connector 21"/>
          <p:cNvCxnSpPr>
            <a:stCxn id="13" idx="3"/>
            <a:endCxn id="6" idx="2"/>
          </p:cNvCxnSpPr>
          <p:nvPr/>
        </p:nvCxnSpPr>
        <p:spPr>
          <a:xfrm flipV="1">
            <a:off x="2267744" y="2727536"/>
            <a:ext cx="1152128" cy="34142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4" name="Straight Arrow Connector 23"/>
          <p:cNvCxnSpPr>
            <a:stCxn id="12" idx="3"/>
            <a:endCxn id="7" idx="1"/>
          </p:cNvCxnSpPr>
          <p:nvPr/>
        </p:nvCxnSpPr>
        <p:spPr>
          <a:xfrm>
            <a:off x="2267744" y="3392996"/>
            <a:ext cx="1247036" cy="63496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6" name="Straight Arrow Connector 25"/>
          <p:cNvCxnSpPr>
            <a:stCxn id="4" idx="3"/>
            <a:endCxn id="8" idx="1"/>
          </p:cNvCxnSpPr>
          <p:nvPr/>
        </p:nvCxnSpPr>
        <p:spPr>
          <a:xfrm>
            <a:off x="2267744" y="3717032"/>
            <a:ext cx="1247036" cy="18231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8" name="Straight Arrow Connector 27"/>
          <p:cNvCxnSpPr>
            <a:stCxn id="6" idx="6"/>
            <a:endCxn id="17" idx="1"/>
          </p:cNvCxnSpPr>
          <p:nvPr/>
        </p:nvCxnSpPr>
        <p:spPr>
          <a:xfrm>
            <a:off x="4067944" y="2727536"/>
            <a:ext cx="864096"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0" name="Straight Arrow Connector 29"/>
          <p:cNvCxnSpPr>
            <a:stCxn id="18" idx="3"/>
            <a:endCxn id="9" idx="2"/>
          </p:cNvCxnSpPr>
          <p:nvPr/>
        </p:nvCxnSpPr>
        <p:spPr>
          <a:xfrm>
            <a:off x="5580112" y="2403500"/>
            <a:ext cx="1085056"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2" name="Straight Arrow Connector 31"/>
          <p:cNvCxnSpPr>
            <a:stCxn id="17" idx="3"/>
            <a:endCxn id="10" idx="1"/>
          </p:cNvCxnSpPr>
          <p:nvPr/>
        </p:nvCxnSpPr>
        <p:spPr>
          <a:xfrm>
            <a:off x="5580112" y="2727536"/>
            <a:ext cx="1179964" cy="689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6" name="Straight Arrow Connector 35"/>
          <p:cNvCxnSpPr>
            <a:stCxn id="16" idx="3"/>
            <a:endCxn id="11" idx="1"/>
          </p:cNvCxnSpPr>
          <p:nvPr/>
        </p:nvCxnSpPr>
        <p:spPr>
          <a:xfrm>
            <a:off x="5580112" y="3051572"/>
            <a:ext cx="1179963" cy="2200211"/>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46" name="TextBox 45"/>
          <p:cNvSpPr txBox="1"/>
          <p:nvPr/>
        </p:nvSpPr>
        <p:spPr>
          <a:xfrm>
            <a:off x="2555776" y="1436938"/>
            <a:ext cx="1050289" cy="369332"/>
          </a:xfrm>
          <a:prstGeom prst="rect">
            <a:avLst/>
          </a:prstGeom>
          <a:noFill/>
        </p:spPr>
        <p:txBody>
          <a:bodyPr wrap="none" rtlCol="0">
            <a:spAutoFit/>
          </a:bodyPr>
          <a:lstStyle/>
          <a:p>
            <a:pPr algn="ctr"/>
            <a:r>
              <a:rPr lang="en-NZ" b="1" dirty="0" smtClean="0"/>
              <a:t>Stage 1</a:t>
            </a:r>
          </a:p>
        </p:txBody>
      </p:sp>
      <p:sp>
        <p:nvSpPr>
          <p:cNvPr id="47" name="TextBox 46"/>
          <p:cNvSpPr txBox="1"/>
          <p:nvPr/>
        </p:nvSpPr>
        <p:spPr>
          <a:xfrm>
            <a:off x="5883060" y="1436938"/>
            <a:ext cx="1050289" cy="369332"/>
          </a:xfrm>
          <a:prstGeom prst="rect">
            <a:avLst/>
          </a:prstGeom>
          <a:noFill/>
        </p:spPr>
        <p:txBody>
          <a:bodyPr wrap="none" rtlCol="0">
            <a:spAutoFit/>
          </a:bodyPr>
          <a:lstStyle/>
          <a:p>
            <a:pPr algn="ctr"/>
            <a:r>
              <a:rPr lang="en-NZ" b="1" dirty="0" smtClean="0"/>
              <a:t>Stage 2</a:t>
            </a:r>
          </a:p>
        </p:txBody>
      </p:sp>
      <p:sp>
        <p:nvSpPr>
          <p:cNvPr id="48" name="TextBox 47"/>
          <p:cNvSpPr txBox="1"/>
          <p:nvPr/>
        </p:nvSpPr>
        <p:spPr>
          <a:xfrm>
            <a:off x="410451" y="1434765"/>
            <a:ext cx="1050289" cy="369332"/>
          </a:xfrm>
          <a:prstGeom prst="rect">
            <a:avLst/>
          </a:prstGeom>
          <a:noFill/>
        </p:spPr>
        <p:txBody>
          <a:bodyPr wrap="none" rtlCol="0">
            <a:spAutoFit/>
          </a:bodyPr>
          <a:lstStyle/>
          <a:p>
            <a:pPr algn="ctr"/>
            <a:r>
              <a:rPr lang="en-NZ" b="1" dirty="0" smtClean="0"/>
              <a:t>Stage 0</a:t>
            </a:r>
          </a:p>
        </p:txBody>
      </p:sp>
      <mc:AlternateContent xmlns:mc="http://schemas.openxmlformats.org/markup-compatibility/2006" xmlns:a14="http://schemas.microsoft.com/office/drawing/2010/main">
        <mc:Choice Requires="a14">
          <p:sp>
            <p:nvSpPr>
              <p:cNvPr id="49" name="TextBox 48"/>
              <p:cNvSpPr txBox="1"/>
              <p:nvPr/>
            </p:nvSpPr>
            <p:spPr>
              <a:xfrm>
                <a:off x="674113" y="3879050"/>
                <a:ext cx="493981" cy="37555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n-NZ" b="1" i="1" smtClean="0">
                              <a:latin typeface="Cambria Math"/>
                            </a:rPr>
                          </m:ctrlPr>
                        </m:sSupPr>
                        <m:e>
                          <m:r>
                            <a:rPr lang="en-NZ" b="1" i="1" smtClean="0">
                              <a:latin typeface="Cambria Math"/>
                            </a:rPr>
                            <m:t>𝒙</m:t>
                          </m:r>
                        </m:e>
                        <m:sup>
                          <m:r>
                            <a:rPr lang="en-NZ" b="1" i="1" smtClean="0">
                              <a:latin typeface="Cambria Math"/>
                            </a:rPr>
                            <m:t>𝟎</m:t>
                          </m:r>
                        </m:sup>
                      </m:sSup>
                    </m:oMath>
                  </m:oMathPara>
                </a14:m>
                <a:endParaRPr lang="en-NZ" b="1" dirty="0" smtClean="0"/>
              </a:p>
            </p:txBody>
          </p:sp>
        </mc:Choice>
        <mc:Fallback xmlns="">
          <p:sp>
            <p:nvSpPr>
              <p:cNvPr id="49" name="TextBox 48"/>
              <p:cNvSpPr txBox="1">
                <a:spLocks noRot="1" noChangeAspect="1" noMove="1" noResize="1" noEditPoints="1" noAdjustHandles="1" noChangeArrowheads="1" noChangeShapeType="1" noTextEdit="1"/>
              </p:cNvSpPr>
              <p:nvPr/>
            </p:nvSpPr>
            <p:spPr>
              <a:xfrm>
                <a:off x="674113" y="3879050"/>
                <a:ext cx="493981" cy="375552"/>
              </a:xfrm>
              <a:prstGeom prst="rect">
                <a:avLst/>
              </a:prstGeom>
              <a:blipFill rotWithShape="1">
                <a:blip r:embed="rId3"/>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50" name="TextBox 49"/>
              <p:cNvSpPr txBox="1"/>
              <p:nvPr/>
            </p:nvSpPr>
            <p:spPr>
              <a:xfrm>
                <a:off x="1475656" y="3933056"/>
                <a:ext cx="880305"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NZ" b="1" i="1" smtClean="0">
                              <a:latin typeface="Cambria Math"/>
                            </a:rPr>
                          </m:ctrlPr>
                        </m:sSubPr>
                        <m:e>
                          <m:r>
                            <a:rPr lang="en-NZ" b="1" i="1" smtClean="0">
                              <a:latin typeface="Cambria Math"/>
                            </a:rPr>
                            <m:t>𝑸</m:t>
                          </m:r>
                        </m:e>
                        <m:sub>
                          <m:r>
                            <a:rPr lang="en-NZ" b="1" i="1" smtClean="0">
                              <a:latin typeface="Cambria Math"/>
                            </a:rPr>
                            <m:t>𝟏</m:t>
                          </m:r>
                        </m:sub>
                      </m:sSub>
                      <m:r>
                        <a:rPr lang="en-NZ" b="1" i="1" smtClean="0">
                          <a:latin typeface="Cambria Math"/>
                        </a:rPr>
                        <m:t>(</m:t>
                      </m:r>
                      <m:r>
                        <a:rPr lang="en-NZ" b="1" i="1" smtClean="0">
                          <a:latin typeface="Cambria Math"/>
                        </a:rPr>
                        <m:t>𝝅</m:t>
                      </m:r>
                      <m:r>
                        <a:rPr lang="en-NZ" b="1" i="1" smtClean="0">
                          <a:latin typeface="Cambria Math"/>
                        </a:rPr>
                        <m:t>)</m:t>
                      </m:r>
                    </m:oMath>
                  </m:oMathPara>
                </a14:m>
                <a:endParaRPr lang="en-NZ" b="1" dirty="0" smtClean="0"/>
              </a:p>
            </p:txBody>
          </p:sp>
        </mc:Choice>
        <mc:Fallback xmlns="">
          <p:sp>
            <p:nvSpPr>
              <p:cNvPr id="50" name="TextBox 49"/>
              <p:cNvSpPr txBox="1">
                <a:spLocks noRot="1" noChangeAspect="1" noMove="1" noResize="1" noEditPoints="1" noAdjustHandles="1" noChangeArrowheads="1" noChangeShapeType="1" noTextEdit="1"/>
              </p:cNvSpPr>
              <p:nvPr/>
            </p:nvSpPr>
            <p:spPr>
              <a:xfrm>
                <a:off x="1475656" y="3933056"/>
                <a:ext cx="880305" cy="369332"/>
              </a:xfrm>
              <a:prstGeom prst="rect">
                <a:avLst/>
              </a:prstGeom>
              <a:blipFill rotWithShape="1">
                <a:blip r:embed="rId4"/>
                <a:stretch>
                  <a:fillRect b="-14754"/>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51" name="TextBox 50"/>
              <p:cNvSpPr txBox="1"/>
              <p:nvPr/>
            </p:nvSpPr>
            <p:spPr>
              <a:xfrm>
                <a:off x="4815923" y="3212976"/>
                <a:ext cx="880306"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NZ" b="1" i="1" smtClean="0">
                              <a:latin typeface="Cambria Math"/>
                            </a:rPr>
                          </m:ctrlPr>
                        </m:sSubPr>
                        <m:e>
                          <m:r>
                            <a:rPr lang="en-NZ" b="1" i="1" smtClean="0">
                              <a:latin typeface="Cambria Math"/>
                            </a:rPr>
                            <m:t>𝑸</m:t>
                          </m:r>
                        </m:e>
                        <m:sub>
                          <m:r>
                            <a:rPr lang="en-NZ" b="1" i="1" smtClean="0">
                              <a:latin typeface="Cambria Math"/>
                            </a:rPr>
                            <m:t>𝟐</m:t>
                          </m:r>
                        </m:sub>
                      </m:sSub>
                      <m:r>
                        <a:rPr lang="en-NZ" b="1" i="1" smtClean="0">
                          <a:latin typeface="Cambria Math"/>
                        </a:rPr>
                        <m:t>(</m:t>
                      </m:r>
                      <m:r>
                        <a:rPr lang="en-NZ" b="1" i="1" smtClean="0">
                          <a:latin typeface="Cambria Math"/>
                        </a:rPr>
                        <m:t>𝝅</m:t>
                      </m:r>
                      <m:r>
                        <a:rPr lang="en-NZ" b="1" i="1" smtClean="0">
                          <a:latin typeface="Cambria Math"/>
                        </a:rPr>
                        <m:t>)</m:t>
                      </m:r>
                    </m:oMath>
                  </m:oMathPara>
                </a14:m>
                <a:endParaRPr lang="en-NZ" b="1" dirty="0" smtClean="0"/>
              </a:p>
            </p:txBody>
          </p:sp>
        </mc:Choice>
        <mc:Fallback xmlns="">
          <p:sp>
            <p:nvSpPr>
              <p:cNvPr id="51" name="TextBox 50"/>
              <p:cNvSpPr txBox="1">
                <a:spLocks noRot="1" noChangeAspect="1" noMove="1" noResize="1" noEditPoints="1" noAdjustHandles="1" noChangeArrowheads="1" noChangeShapeType="1" noTextEdit="1"/>
              </p:cNvSpPr>
              <p:nvPr/>
            </p:nvSpPr>
            <p:spPr>
              <a:xfrm>
                <a:off x="4815923" y="3212976"/>
                <a:ext cx="880306" cy="369332"/>
              </a:xfrm>
              <a:prstGeom prst="rect">
                <a:avLst/>
              </a:prstGeom>
              <a:blipFill rotWithShape="1">
                <a:blip r:embed="rId5"/>
                <a:stretch>
                  <a:fillRect b="-14754"/>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54" name="Rectangle 53"/>
              <p:cNvSpPr/>
              <p:nvPr/>
            </p:nvSpPr>
            <p:spPr>
              <a:xfrm>
                <a:off x="3079349" y="3068960"/>
                <a:ext cx="1564659" cy="38715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Sup>
                        <m:sSubSupPr>
                          <m:ctrlPr>
                            <a:rPr lang="en-NZ" b="1" i="1" smtClean="0">
                              <a:latin typeface="Cambria Math"/>
                            </a:rPr>
                          </m:ctrlPr>
                        </m:sSubSupPr>
                        <m:e>
                          <m:r>
                            <a:rPr lang="en-NZ" b="1" i="1" smtClean="0">
                              <a:latin typeface="Cambria Math"/>
                            </a:rPr>
                            <m:t>𝒙</m:t>
                          </m:r>
                        </m:e>
                        <m:sub>
                          <m:r>
                            <a:rPr lang="en-NZ" b="1" i="1" smtClean="0">
                              <a:latin typeface="Cambria Math"/>
                            </a:rPr>
                            <m:t>𝟏</m:t>
                          </m:r>
                        </m:sub>
                        <m:sup>
                          <m:r>
                            <a:rPr lang="en-NZ" b="1" i="1" smtClean="0">
                              <a:latin typeface="Cambria Math"/>
                            </a:rPr>
                            <m:t>𝟏</m:t>
                          </m:r>
                        </m:sup>
                      </m:sSubSup>
                      <m:r>
                        <a:rPr lang="en-NZ" b="1" i="1">
                          <a:latin typeface="Cambria Math"/>
                        </a:rPr>
                        <m:t>=</m:t>
                      </m:r>
                      <m:sSup>
                        <m:sSupPr>
                          <m:ctrlPr>
                            <a:rPr lang="en-NZ" b="1" i="1" smtClean="0">
                              <a:latin typeface="Cambria Math"/>
                            </a:rPr>
                          </m:ctrlPr>
                        </m:sSupPr>
                        <m:e>
                          <m:r>
                            <a:rPr lang="en-NZ" b="1" i="1" smtClean="0">
                              <a:latin typeface="Cambria Math"/>
                            </a:rPr>
                            <m:t>𝒙</m:t>
                          </m:r>
                        </m:e>
                        <m:sup>
                          <m:r>
                            <a:rPr lang="en-NZ" b="1" i="1" smtClean="0">
                              <a:latin typeface="Cambria Math"/>
                            </a:rPr>
                            <m:t>𝟎</m:t>
                          </m:r>
                        </m:sup>
                      </m:sSup>
                      <m:r>
                        <a:rPr lang="en-NZ" b="1" i="1">
                          <a:latin typeface="Cambria Math"/>
                        </a:rPr>
                        <m:t>−</m:t>
                      </m:r>
                      <m:sSubSup>
                        <m:sSubSupPr>
                          <m:ctrlPr>
                            <a:rPr lang="en-NZ" b="1" i="1" smtClean="0">
                              <a:latin typeface="Cambria Math"/>
                            </a:rPr>
                          </m:ctrlPr>
                        </m:sSubSupPr>
                        <m:e>
                          <m:r>
                            <a:rPr lang="en-NZ" b="1" i="1" smtClean="0">
                              <a:latin typeface="Cambria Math"/>
                            </a:rPr>
                            <m:t>𝒒</m:t>
                          </m:r>
                        </m:e>
                        <m:sub>
                          <m:r>
                            <a:rPr lang="en-NZ" b="1" i="1" smtClean="0">
                              <a:latin typeface="Cambria Math"/>
                            </a:rPr>
                            <m:t>𝟏</m:t>
                          </m:r>
                        </m:sub>
                        <m:sup>
                          <m:r>
                            <a:rPr lang="en-NZ" b="1" i="1" smtClean="0">
                              <a:latin typeface="Cambria Math"/>
                            </a:rPr>
                            <m:t>𝟏</m:t>
                          </m:r>
                        </m:sup>
                      </m:sSubSup>
                    </m:oMath>
                  </m:oMathPara>
                </a14:m>
                <a:endParaRPr lang="en-NZ" b="1" dirty="0"/>
              </a:p>
            </p:txBody>
          </p:sp>
        </mc:Choice>
        <mc:Fallback xmlns="">
          <p:sp>
            <p:nvSpPr>
              <p:cNvPr id="54" name="Rectangle 53"/>
              <p:cNvSpPr>
                <a:spLocks noRot="1" noChangeAspect="1" noMove="1" noResize="1" noEditPoints="1" noAdjustHandles="1" noChangeArrowheads="1" noChangeShapeType="1" noTextEdit="1"/>
              </p:cNvSpPr>
              <p:nvPr/>
            </p:nvSpPr>
            <p:spPr>
              <a:xfrm>
                <a:off x="3079349" y="3068960"/>
                <a:ext cx="1564659" cy="387157"/>
              </a:xfrm>
              <a:prstGeom prst="rect">
                <a:avLst/>
              </a:prstGeom>
              <a:blipFill rotWithShape="1">
                <a:blip r:embed="rId6"/>
                <a:stretch>
                  <a:fillRect b="-6250"/>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39" name="Rectangle 38"/>
              <p:cNvSpPr/>
              <p:nvPr/>
            </p:nvSpPr>
            <p:spPr>
              <a:xfrm>
                <a:off x="3079349" y="4581128"/>
                <a:ext cx="1564659" cy="38715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Sup>
                        <m:sSubSupPr>
                          <m:ctrlPr>
                            <a:rPr lang="en-NZ" b="1" i="1" smtClean="0">
                              <a:latin typeface="Cambria Math"/>
                            </a:rPr>
                          </m:ctrlPr>
                        </m:sSubSupPr>
                        <m:e>
                          <m:r>
                            <a:rPr lang="en-NZ" b="1" i="1" smtClean="0">
                              <a:latin typeface="Cambria Math"/>
                            </a:rPr>
                            <m:t>𝒙</m:t>
                          </m:r>
                        </m:e>
                        <m:sub>
                          <m:r>
                            <a:rPr lang="en-NZ" b="1" i="1" smtClean="0">
                              <a:latin typeface="Cambria Math"/>
                            </a:rPr>
                            <m:t>𝟐</m:t>
                          </m:r>
                        </m:sub>
                        <m:sup>
                          <m:r>
                            <a:rPr lang="en-NZ" b="1" i="1" smtClean="0">
                              <a:latin typeface="Cambria Math"/>
                            </a:rPr>
                            <m:t>𝟏</m:t>
                          </m:r>
                        </m:sup>
                      </m:sSubSup>
                      <m:r>
                        <a:rPr lang="en-NZ" b="1" i="1">
                          <a:latin typeface="Cambria Math"/>
                        </a:rPr>
                        <m:t>=</m:t>
                      </m:r>
                      <m:sSup>
                        <m:sSupPr>
                          <m:ctrlPr>
                            <a:rPr lang="en-NZ" b="1" i="1" smtClean="0">
                              <a:latin typeface="Cambria Math"/>
                            </a:rPr>
                          </m:ctrlPr>
                        </m:sSupPr>
                        <m:e>
                          <m:r>
                            <a:rPr lang="en-NZ" b="1" i="1" smtClean="0">
                              <a:latin typeface="Cambria Math"/>
                            </a:rPr>
                            <m:t>𝒙</m:t>
                          </m:r>
                        </m:e>
                        <m:sup>
                          <m:r>
                            <a:rPr lang="en-NZ" b="1" i="1" smtClean="0">
                              <a:latin typeface="Cambria Math"/>
                            </a:rPr>
                            <m:t>𝟎</m:t>
                          </m:r>
                        </m:sup>
                      </m:sSup>
                      <m:r>
                        <a:rPr lang="en-NZ" b="1" i="1">
                          <a:latin typeface="Cambria Math"/>
                        </a:rPr>
                        <m:t>−</m:t>
                      </m:r>
                      <m:sSubSup>
                        <m:sSubSupPr>
                          <m:ctrlPr>
                            <a:rPr lang="en-NZ" b="1" i="1" smtClean="0">
                              <a:solidFill>
                                <a:schemeClr val="tx1"/>
                              </a:solidFill>
                              <a:latin typeface="Cambria Math"/>
                            </a:rPr>
                          </m:ctrlPr>
                        </m:sSubSupPr>
                        <m:e>
                          <m:r>
                            <a:rPr lang="en-NZ" b="1" i="1" smtClean="0">
                              <a:solidFill>
                                <a:schemeClr val="tx1"/>
                              </a:solidFill>
                              <a:latin typeface="Cambria Math"/>
                            </a:rPr>
                            <m:t>𝒒</m:t>
                          </m:r>
                        </m:e>
                        <m:sub>
                          <m:r>
                            <a:rPr lang="en-NZ" b="1" i="1" smtClean="0">
                              <a:solidFill>
                                <a:schemeClr val="tx1"/>
                              </a:solidFill>
                              <a:latin typeface="Cambria Math"/>
                            </a:rPr>
                            <m:t>𝟐</m:t>
                          </m:r>
                        </m:sub>
                        <m:sup>
                          <m:r>
                            <a:rPr lang="en-NZ" b="1" i="1" smtClean="0">
                              <a:solidFill>
                                <a:schemeClr val="tx1"/>
                              </a:solidFill>
                              <a:latin typeface="Cambria Math"/>
                            </a:rPr>
                            <m:t>𝟏</m:t>
                          </m:r>
                        </m:sup>
                      </m:sSubSup>
                    </m:oMath>
                  </m:oMathPara>
                </a14:m>
                <a:endParaRPr lang="en-NZ" b="1" dirty="0"/>
              </a:p>
            </p:txBody>
          </p:sp>
        </mc:Choice>
        <mc:Fallback xmlns="">
          <p:sp>
            <p:nvSpPr>
              <p:cNvPr id="39" name="Rectangle 38"/>
              <p:cNvSpPr>
                <a:spLocks noRot="1" noChangeAspect="1" noMove="1" noResize="1" noEditPoints="1" noAdjustHandles="1" noChangeArrowheads="1" noChangeShapeType="1" noTextEdit="1"/>
              </p:cNvSpPr>
              <p:nvPr/>
            </p:nvSpPr>
            <p:spPr>
              <a:xfrm>
                <a:off x="3079349" y="4581128"/>
                <a:ext cx="1564659" cy="387157"/>
              </a:xfrm>
              <a:prstGeom prst="rect">
                <a:avLst/>
              </a:prstGeom>
              <a:blipFill rotWithShape="1">
                <a:blip r:embed="rId7"/>
                <a:stretch>
                  <a:fillRect b="-6250"/>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40" name="Rectangle 39"/>
              <p:cNvSpPr/>
              <p:nvPr/>
            </p:nvSpPr>
            <p:spPr>
              <a:xfrm>
                <a:off x="3151357" y="6165304"/>
                <a:ext cx="1564659" cy="38850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Sup>
                        <m:sSubSupPr>
                          <m:ctrlPr>
                            <a:rPr lang="en-NZ" b="1" i="1" smtClean="0">
                              <a:latin typeface="Cambria Math"/>
                            </a:rPr>
                          </m:ctrlPr>
                        </m:sSubSupPr>
                        <m:e>
                          <m:r>
                            <a:rPr lang="en-NZ" b="1" i="1" smtClean="0">
                              <a:latin typeface="Cambria Math"/>
                            </a:rPr>
                            <m:t>𝒙</m:t>
                          </m:r>
                        </m:e>
                        <m:sub>
                          <m:r>
                            <a:rPr lang="en-NZ" b="1" i="1" smtClean="0">
                              <a:latin typeface="Cambria Math"/>
                            </a:rPr>
                            <m:t>𝟑</m:t>
                          </m:r>
                        </m:sub>
                        <m:sup>
                          <m:r>
                            <a:rPr lang="en-NZ" b="1" i="1" smtClean="0">
                              <a:latin typeface="Cambria Math"/>
                            </a:rPr>
                            <m:t>𝟏</m:t>
                          </m:r>
                        </m:sup>
                      </m:sSubSup>
                      <m:r>
                        <a:rPr lang="en-NZ" b="1" i="1">
                          <a:latin typeface="Cambria Math"/>
                        </a:rPr>
                        <m:t>=</m:t>
                      </m:r>
                      <m:sSup>
                        <m:sSupPr>
                          <m:ctrlPr>
                            <a:rPr lang="en-NZ" b="1" i="1" smtClean="0">
                              <a:latin typeface="Cambria Math"/>
                            </a:rPr>
                          </m:ctrlPr>
                        </m:sSupPr>
                        <m:e>
                          <m:r>
                            <a:rPr lang="en-NZ" b="1" i="1" smtClean="0">
                              <a:latin typeface="Cambria Math"/>
                            </a:rPr>
                            <m:t>𝒙</m:t>
                          </m:r>
                        </m:e>
                        <m:sup>
                          <m:r>
                            <a:rPr lang="en-NZ" b="1" i="1" smtClean="0">
                              <a:latin typeface="Cambria Math"/>
                            </a:rPr>
                            <m:t>𝟎</m:t>
                          </m:r>
                        </m:sup>
                      </m:sSup>
                      <m:r>
                        <a:rPr lang="en-NZ" b="1" i="1">
                          <a:latin typeface="Cambria Math"/>
                        </a:rPr>
                        <m:t>−</m:t>
                      </m:r>
                      <m:sSubSup>
                        <m:sSubSupPr>
                          <m:ctrlPr>
                            <a:rPr lang="en-NZ" b="1" i="1" smtClean="0">
                              <a:latin typeface="Cambria Math"/>
                            </a:rPr>
                          </m:ctrlPr>
                        </m:sSubSupPr>
                        <m:e>
                          <m:r>
                            <a:rPr lang="en-NZ" b="1" i="1" smtClean="0">
                              <a:latin typeface="Cambria Math"/>
                            </a:rPr>
                            <m:t>𝒒</m:t>
                          </m:r>
                        </m:e>
                        <m:sub>
                          <m:r>
                            <a:rPr lang="en-NZ" b="1" i="1" smtClean="0">
                              <a:latin typeface="Cambria Math"/>
                            </a:rPr>
                            <m:t>𝟑</m:t>
                          </m:r>
                        </m:sub>
                        <m:sup>
                          <m:r>
                            <a:rPr lang="en-NZ" b="1" i="1" smtClean="0">
                              <a:latin typeface="Cambria Math"/>
                            </a:rPr>
                            <m:t>𝟏</m:t>
                          </m:r>
                        </m:sup>
                      </m:sSubSup>
                    </m:oMath>
                  </m:oMathPara>
                </a14:m>
                <a:endParaRPr lang="en-NZ" b="1" dirty="0"/>
              </a:p>
            </p:txBody>
          </p:sp>
        </mc:Choice>
        <mc:Fallback xmlns="">
          <p:sp>
            <p:nvSpPr>
              <p:cNvPr id="40" name="Rectangle 39"/>
              <p:cNvSpPr>
                <a:spLocks noRot="1" noChangeAspect="1" noMove="1" noResize="1" noEditPoints="1" noAdjustHandles="1" noChangeArrowheads="1" noChangeShapeType="1" noTextEdit="1"/>
              </p:cNvSpPr>
              <p:nvPr/>
            </p:nvSpPr>
            <p:spPr>
              <a:xfrm>
                <a:off x="3151357" y="6165304"/>
                <a:ext cx="1564659" cy="388504"/>
              </a:xfrm>
              <a:prstGeom prst="rect">
                <a:avLst/>
              </a:prstGeom>
              <a:blipFill rotWithShape="1">
                <a:blip r:embed="rId8"/>
                <a:stretch>
                  <a:fillRect b="-6250"/>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41" name="Rectangle 40"/>
              <p:cNvSpPr/>
              <p:nvPr/>
            </p:nvSpPr>
            <p:spPr>
              <a:xfrm>
                <a:off x="6317417" y="5848808"/>
                <a:ext cx="1564659" cy="38850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Sup>
                        <m:sSubSupPr>
                          <m:ctrlPr>
                            <a:rPr lang="en-NZ" b="1" i="1" smtClean="0">
                              <a:latin typeface="Cambria Math"/>
                            </a:rPr>
                          </m:ctrlPr>
                        </m:sSubSupPr>
                        <m:e>
                          <m:r>
                            <a:rPr lang="en-NZ" b="1" i="1" smtClean="0">
                              <a:latin typeface="Cambria Math"/>
                            </a:rPr>
                            <m:t>𝒙</m:t>
                          </m:r>
                        </m:e>
                        <m:sub>
                          <m:r>
                            <a:rPr lang="en-NZ" b="1" i="1" smtClean="0">
                              <a:latin typeface="Cambria Math"/>
                            </a:rPr>
                            <m:t>𝟑</m:t>
                          </m:r>
                        </m:sub>
                        <m:sup>
                          <m:r>
                            <a:rPr lang="en-NZ" b="1" i="1" smtClean="0">
                              <a:latin typeface="Cambria Math"/>
                            </a:rPr>
                            <m:t>𝟐</m:t>
                          </m:r>
                        </m:sup>
                      </m:sSubSup>
                      <m:r>
                        <a:rPr lang="en-NZ" b="1" i="1">
                          <a:latin typeface="Cambria Math"/>
                        </a:rPr>
                        <m:t>=</m:t>
                      </m:r>
                      <m:sSubSup>
                        <m:sSubSupPr>
                          <m:ctrlPr>
                            <a:rPr lang="en-NZ" b="1" i="1" smtClean="0">
                              <a:latin typeface="Cambria Math"/>
                            </a:rPr>
                          </m:ctrlPr>
                        </m:sSubSupPr>
                        <m:e>
                          <m:r>
                            <a:rPr lang="en-NZ" b="1" i="1" smtClean="0">
                              <a:latin typeface="Cambria Math"/>
                            </a:rPr>
                            <m:t>𝒙</m:t>
                          </m:r>
                        </m:e>
                        <m:sub>
                          <m:r>
                            <a:rPr lang="en-NZ" b="1" i="1" smtClean="0">
                              <a:latin typeface="Cambria Math"/>
                            </a:rPr>
                            <m:t>𝟑</m:t>
                          </m:r>
                        </m:sub>
                        <m:sup>
                          <m:r>
                            <a:rPr lang="en-NZ" b="1" i="1" smtClean="0">
                              <a:latin typeface="Cambria Math"/>
                            </a:rPr>
                            <m:t>𝟏</m:t>
                          </m:r>
                        </m:sup>
                      </m:sSubSup>
                      <m:r>
                        <a:rPr lang="en-NZ" b="1" i="1">
                          <a:latin typeface="Cambria Math"/>
                        </a:rPr>
                        <m:t>−</m:t>
                      </m:r>
                      <m:sSubSup>
                        <m:sSubSupPr>
                          <m:ctrlPr>
                            <a:rPr lang="en-NZ" b="1" i="1" smtClean="0">
                              <a:latin typeface="Cambria Math"/>
                            </a:rPr>
                          </m:ctrlPr>
                        </m:sSubSupPr>
                        <m:e>
                          <m:r>
                            <a:rPr lang="en-NZ" b="1" i="1" smtClean="0">
                              <a:latin typeface="Cambria Math"/>
                            </a:rPr>
                            <m:t>𝒒</m:t>
                          </m:r>
                        </m:e>
                        <m:sub>
                          <m:r>
                            <a:rPr lang="en-NZ" b="1" i="1" smtClean="0">
                              <a:latin typeface="Cambria Math"/>
                            </a:rPr>
                            <m:t>𝟑</m:t>
                          </m:r>
                        </m:sub>
                        <m:sup>
                          <m:r>
                            <a:rPr lang="en-NZ" b="1" i="1" smtClean="0">
                              <a:latin typeface="Cambria Math"/>
                            </a:rPr>
                            <m:t>𝟐</m:t>
                          </m:r>
                        </m:sup>
                      </m:sSubSup>
                    </m:oMath>
                  </m:oMathPara>
                </a14:m>
                <a:endParaRPr lang="en-NZ" b="1" dirty="0"/>
              </a:p>
            </p:txBody>
          </p:sp>
        </mc:Choice>
        <mc:Fallback xmlns="">
          <p:sp>
            <p:nvSpPr>
              <p:cNvPr id="41" name="Rectangle 40"/>
              <p:cNvSpPr>
                <a:spLocks noRot="1" noChangeAspect="1" noMove="1" noResize="1" noEditPoints="1" noAdjustHandles="1" noChangeArrowheads="1" noChangeShapeType="1" noTextEdit="1"/>
              </p:cNvSpPr>
              <p:nvPr/>
            </p:nvSpPr>
            <p:spPr>
              <a:xfrm>
                <a:off x="6317417" y="5848808"/>
                <a:ext cx="1564659" cy="388504"/>
              </a:xfrm>
              <a:prstGeom prst="rect">
                <a:avLst/>
              </a:prstGeom>
              <a:blipFill rotWithShape="1">
                <a:blip r:embed="rId9"/>
                <a:stretch>
                  <a:fillRect b="-6250"/>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42" name="Rectangle 41"/>
              <p:cNvSpPr/>
              <p:nvPr/>
            </p:nvSpPr>
            <p:spPr>
              <a:xfrm>
                <a:off x="6316648" y="4000812"/>
                <a:ext cx="1564659" cy="38850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Sup>
                        <m:sSubSupPr>
                          <m:ctrlPr>
                            <a:rPr lang="en-NZ" b="1" i="1" smtClean="0">
                              <a:latin typeface="Cambria Math"/>
                            </a:rPr>
                          </m:ctrlPr>
                        </m:sSubSupPr>
                        <m:e>
                          <m:r>
                            <a:rPr lang="en-NZ" b="1" i="1" smtClean="0">
                              <a:latin typeface="Cambria Math"/>
                            </a:rPr>
                            <m:t>𝒙</m:t>
                          </m:r>
                        </m:e>
                        <m:sub>
                          <m:r>
                            <a:rPr lang="en-NZ" b="1" i="1" smtClean="0">
                              <a:latin typeface="Cambria Math"/>
                            </a:rPr>
                            <m:t>𝟐</m:t>
                          </m:r>
                        </m:sub>
                        <m:sup>
                          <m:r>
                            <a:rPr lang="en-NZ" b="1" i="1" smtClean="0">
                              <a:latin typeface="Cambria Math"/>
                            </a:rPr>
                            <m:t>𝟐</m:t>
                          </m:r>
                        </m:sup>
                      </m:sSubSup>
                      <m:r>
                        <a:rPr lang="en-NZ" b="1" i="1">
                          <a:latin typeface="Cambria Math"/>
                        </a:rPr>
                        <m:t>=</m:t>
                      </m:r>
                      <m:sSubSup>
                        <m:sSubSupPr>
                          <m:ctrlPr>
                            <a:rPr lang="en-NZ" b="1" i="1" smtClean="0">
                              <a:latin typeface="Cambria Math"/>
                            </a:rPr>
                          </m:ctrlPr>
                        </m:sSubSupPr>
                        <m:e>
                          <m:r>
                            <a:rPr lang="en-NZ" b="1" i="1" smtClean="0">
                              <a:latin typeface="Cambria Math"/>
                            </a:rPr>
                            <m:t>𝒙</m:t>
                          </m:r>
                        </m:e>
                        <m:sub>
                          <m:r>
                            <a:rPr lang="en-NZ" b="1" i="1" smtClean="0">
                              <a:latin typeface="Cambria Math"/>
                            </a:rPr>
                            <m:t>𝟐</m:t>
                          </m:r>
                        </m:sub>
                        <m:sup>
                          <m:r>
                            <a:rPr lang="en-NZ" b="1" i="1" smtClean="0">
                              <a:latin typeface="Cambria Math"/>
                            </a:rPr>
                            <m:t>𝟏</m:t>
                          </m:r>
                        </m:sup>
                      </m:sSubSup>
                      <m:r>
                        <a:rPr lang="en-NZ" b="1" i="1">
                          <a:latin typeface="Cambria Math"/>
                        </a:rPr>
                        <m:t>−</m:t>
                      </m:r>
                      <m:sSubSup>
                        <m:sSubSupPr>
                          <m:ctrlPr>
                            <a:rPr lang="en-NZ" b="1" i="1" smtClean="0">
                              <a:solidFill>
                                <a:schemeClr val="tx1"/>
                              </a:solidFill>
                              <a:latin typeface="Cambria Math"/>
                            </a:rPr>
                          </m:ctrlPr>
                        </m:sSubSupPr>
                        <m:e>
                          <m:r>
                            <a:rPr lang="en-NZ" b="1" i="1" smtClean="0">
                              <a:solidFill>
                                <a:schemeClr val="tx1"/>
                              </a:solidFill>
                              <a:latin typeface="Cambria Math"/>
                            </a:rPr>
                            <m:t>𝒒</m:t>
                          </m:r>
                        </m:e>
                        <m:sub>
                          <m:r>
                            <a:rPr lang="en-NZ" b="1" i="1" smtClean="0">
                              <a:solidFill>
                                <a:schemeClr val="tx1"/>
                              </a:solidFill>
                              <a:latin typeface="Cambria Math"/>
                            </a:rPr>
                            <m:t>𝟐</m:t>
                          </m:r>
                        </m:sub>
                        <m:sup>
                          <m:r>
                            <a:rPr lang="en-NZ" b="1" i="1" smtClean="0">
                              <a:solidFill>
                                <a:schemeClr val="tx1"/>
                              </a:solidFill>
                              <a:latin typeface="Cambria Math"/>
                            </a:rPr>
                            <m:t>𝟐</m:t>
                          </m:r>
                        </m:sup>
                      </m:sSubSup>
                    </m:oMath>
                  </m:oMathPara>
                </a14:m>
                <a:endParaRPr lang="en-NZ" b="1" dirty="0"/>
              </a:p>
            </p:txBody>
          </p:sp>
        </mc:Choice>
        <mc:Fallback xmlns="">
          <p:sp>
            <p:nvSpPr>
              <p:cNvPr id="42" name="Rectangle 41"/>
              <p:cNvSpPr>
                <a:spLocks noRot="1" noChangeAspect="1" noMove="1" noResize="1" noEditPoints="1" noAdjustHandles="1" noChangeArrowheads="1" noChangeShapeType="1" noTextEdit="1"/>
              </p:cNvSpPr>
              <p:nvPr/>
            </p:nvSpPr>
            <p:spPr>
              <a:xfrm>
                <a:off x="6316648" y="4000812"/>
                <a:ext cx="1564659" cy="388504"/>
              </a:xfrm>
              <a:prstGeom prst="rect">
                <a:avLst/>
              </a:prstGeom>
              <a:blipFill rotWithShape="1">
                <a:blip r:embed="rId10"/>
                <a:stretch>
                  <a:fillRect b="-6250"/>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43" name="Rectangle 42"/>
              <p:cNvSpPr/>
              <p:nvPr/>
            </p:nvSpPr>
            <p:spPr>
              <a:xfrm>
                <a:off x="6317417" y="2727536"/>
                <a:ext cx="1564659" cy="38850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Sup>
                        <m:sSubSupPr>
                          <m:ctrlPr>
                            <a:rPr lang="en-NZ" b="1" i="1" smtClean="0">
                              <a:latin typeface="Cambria Math"/>
                            </a:rPr>
                          </m:ctrlPr>
                        </m:sSubSupPr>
                        <m:e>
                          <m:r>
                            <a:rPr lang="en-NZ" b="1" i="1" smtClean="0">
                              <a:latin typeface="Cambria Math"/>
                            </a:rPr>
                            <m:t>𝒙</m:t>
                          </m:r>
                        </m:e>
                        <m:sub>
                          <m:r>
                            <a:rPr lang="en-NZ" b="1" i="1" smtClean="0">
                              <a:latin typeface="Cambria Math"/>
                            </a:rPr>
                            <m:t>𝟏</m:t>
                          </m:r>
                        </m:sub>
                        <m:sup>
                          <m:r>
                            <a:rPr lang="en-NZ" b="1" i="1" smtClean="0">
                              <a:latin typeface="Cambria Math"/>
                            </a:rPr>
                            <m:t>𝟐</m:t>
                          </m:r>
                        </m:sup>
                      </m:sSubSup>
                      <m:r>
                        <a:rPr lang="en-NZ" b="1" i="1">
                          <a:latin typeface="Cambria Math"/>
                        </a:rPr>
                        <m:t>=</m:t>
                      </m:r>
                      <m:sSubSup>
                        <m:sSubSupPr>
                          <m:ctrlPr>
                            <a:rPr lang="en-NZ" b="1" i="1" smtClean="0">
                              <a:latin typeface="Cambria Math"/>
                            </a:rPr>
                          </m:ctrlPr>
                        </m:sSubSupPr>
                        <m:e>
                          <m:r>
                            <a:rPr lang="en-NZ" b="1" i="1" smtClean="0">
                              <a:latin typeface="Cambria Math"/>
                            </a:rPr>
                            <m:t>𝒙</m:t>
                          </m:r>
                        </m:e>
                        <m:sub>
                          <m:r>
                            <a:rPr lang="en-NZ" b="1" i="1" smtClean="0">
                              <a:latin typeface="Cambria Math"/>
                            </a:rPr>
                            <m:t>𝟏</m:t>
                          </m:r>
                        </m:sub>
                        <m:sup>
                          <m:r>
                            <a:rPr lang="en-NZ" b="1" i="1" smtClean="0">
                              <a:latin typeface="Cambria Math"/>
                            </a:rPr>
                            <m:t>𝟏</m:t>
                          </m:r>
                        </m:sup>
                      </m:sSubSup>
                      <m:r>
                        <a:rPr lang="en-NZ" b="1" i="1">
                          <a:latin typeface="Cambria Math"/>
                        </a:rPr>
                        <m:t>−</m:t>
                      </m:r>
                      <m:sSubSup>
                        <m:sSubSupPr>
                          <m:ctrlPr>
                            <a:rPr lang="en-NZ" b="1" i="1" smtClean="0">
                              <a:latin typeface="Cambria Math"/>
                            </a:rPr>
                          </m:ctrlPr>
                        </m:sSubSupPr>
                        <m:e>
                          <m:r>
                            <a:rPr lang="en-NZ" b="1" i="1" smtClean="0">
                              <a:latin typeface="Cambria Math"/>
                            </a:rPr>
                            <m:t>𝒒</m:t>
                          </m:r>
                        </m:e>
                        <m:sub>
                          <m:r>
                            <a:rPr lang="en-NZ" b="1" i="1" smtClean="0">
                              <a:latin typeface="Cambria Math"/>
                            </a:rPr>
                            <m:t>𝟏</m:t>
                          </m:r>
                        </m:sub>
                        <m:sup>
                          <m:r>
                            <a:rPr lang="en-NZ" b="1" i="1" smtClean="0">
                              <a:latin typeface="Cambria Math"/>
                            </a:rPr>
                            <m:t>𝟐</m:t>
                          </m:r>
                        </m:sup>
                      </m:sSubSup>
                    </m:oMath>
                  </m:oMathPara>
                </a14:m>
                <a:endParaRPr lang="en-NZ" b="1" dirty="0"/>
              </a:p>
            </p:txBody>
          </p:sp>
        </mc:Choice>
        <mc:Fallback xmlns="">
          <p:sp>
            <p:nvSpPr>
              <p:cNvPr id="43" name="Rectangle 42"/>
              <p:cNvSpPr>
                <a:spLocks noRot="1" noChangeAspect="1" noMove="1" noResize="1" noEditPoints="1" noAdjustHandles="1" noChangeArrowheads="1" noChangeShapeType="1" noTextEdit="1"/>
              </p:cNvSpPr>
              <p:nvPr/>
            </p:nvSpPr>
            <p:spPr>
              <a:xfrm>
                <a:off x="6317417" y="2727536"/>
                <a:ext cx="1564659" cy="388504"/>
              </a:xfrm>
              <a:prstGeom prst="rect">
                <a:avLst/>
              </a:prstGeom>
              <a:blipFill rotWithShape="1">
                <a:blip r:embed="rId11"/>
                <a:stretch>
                  <a:fillRect b="-6250"/>
                </a:stretch>
              </a:blipFill>
            </p:spPr>
            <p:txBody>
              <a:bodyPr/>
              <a:lstStyle/>
              <a:p>
                <a:r>
                  <a:rPr lang="en-NZ">
                    <a:noFill/>
                  </a:rPr>
                  <a:t> </a:t>
                </a:r>
              </a:p>
            </p:txBody>
          </p:sp>
        </mc:Fallback>
      </mc:AlternateContent>
    </p:spTree>
    <p:extLst>
      <p:ext uri="{BB962C8B-B14F-4D97-AF65-F5344CB8AC3E}">
        <p14:creationId xmlns:p14="http://schemas.microsoft.com/office/powerpoint/2010/main" val="6511528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7467600" cy="1143000"/>
          </a:xfrm>
        </p:spPr>
        <p:txBody>
          <a:bodyPr/>
          <a:lstStyle/>
          <a:p>
            <a:r>
              <a:rPr lang="en-NZ" dirty="0" smtClean="0"/>
              <a:t>Formulation –Balance </a:t>
            </a:r>
            <a:r>
              <a:rPr lang="en-NZ" dirty="0"/>
              <a:t>M</a:t>
            </a:r>
            <a:r>
              <a:rPr lang="en-NZ" dirty="0" smtClean="0"/>
              <a:t>arket</a:t>
            </a:r>
            <a:endParaRPr lang="en-NZ" dirty="0"/>
          </a:p>
        </p:txBody>
      </p:sp>
      <p:sp>
        <p:nvSpPr>
          <p:cNvPr id="3" name="Oval 2"/>
          <p:cNvSpPr/>
          <p:nvPr/>
        </p:nvSpPr>
        <p:spPr>
          <a:xfrm>
            <a:off x="611560" y="3068960"/>
            <a:ext cx="648072"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dirty="0" smtClean="0"/>
              <a:t>0</a:t>
            </a:r>
            <a:endParaRPr lang="en-NZ" dirty="0"/>
          </a:p>
        </p:txBody>
      </p:sp>
      <p:sp>
        <p:nvSpPr>
          <p:cNvPr id="6" name="Oval 5"/>
          <p:cNvSpPr/>
          <p:nvPr/>
        </p:nvSpPr>
        <p:spPr>
          <a:xfrm>
            <a:off x="3381337" y="2403500"/>
            <a:ext cx="648072"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dirty="0" smtClean="0"/>
              <a:t>1</a:t>
            </a:r>
            <a:endParaRPr lang="en-NZ" dirty="0"/>
          </a:p>
        </p:txBody>
      </p:sp>
      <p:sp>
        <p:nvSpPr>
          <p:cNvPr id="7" name="Oval 6"/>
          <p:cNvSpPr/>
          <p:nvPr/>
        </p:nvSpPr>
        <p:spPr>
          <a:xfrm>
            <a:off x="3381337" y="3933056"/>
            <a:ext cx="648072" cy="648072"/>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NZ" dirty="0" smtClean="0"/>
              <a:t>2</a:t>
            </a:r>
            <a:endParaRPr lang="en-NZ" dirty="0"/>
          </a:p>
        </p:txBody>
      </p:sp>
      <p:sp>
        <p:nvSpPr>
          <p:cNvPr id="8" name="Oval 7"/>
          <p:cNvSpPr/>
          <p:nvPr/>
        </p:nvSpPr>
        <p:spPr>
          <a:xfrm>
            <a:off x="3381337" y="5445224"/>
            <a:ext cx="648072"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dirty="0"/>
              <a:t>3</a:t>
            </a:r>
          </a:p>
        </p:txBody>
      </p:sp>
      <p:sp>
        <p:nvSpPr>
          <p:cNvPr id="9" name="Oval 8"/>
          <p:cNvSpPr/>
          <p:nvPr/>
        </p:nvSpPr>
        <p:spPr>
          <a:xfrm>
            <a:off x="6665168" y="2079464"/>
            <a:ext cx="648072"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dirty="0"/>
              <a:t>1</a:t>
            </a:r>
          </a:p>
        </p:txBody>
      </p:sp>
      <p:sp>
        <p:nvSpPr>
          <p:cNvPr id="10" name="Oval 9"/>
          <p:cNvSpPr/>
          <p:nvPr/>
        </p:nvSpPr>
        <p:spPr>
          <a:xfrm>
            <a:off x="6665168" y="3322216"/>
            <a:ext cx="648072" cy="648072"/>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NZ" dirty="0"/>
              <a:t>2</a:t>
            </a:r>
          </a:p>
        </p:txBody>
      </p:sp>
      <p:sp>
        <p:nvSpPr>
          <p:cNvPr id="11" name="Oval 10"/>
          <p:cNvSpPr/>
          <p:nvPr/>
        </p:nvSpPr>
        <p:spPr>
          <a:xfrm>
            <a:off x="6665167" y="5156875"/>
            <a:ext cx="648072"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dirty="0" smtClean="0"/>
              <a:t>3</a:t>
            </a:r>
            <a:endParaRPr lang="en-NZ" dirty="0"/>
          </a:p>
        </p:txBody>
      </p:sp>
      <p:grpSp>
        <p:nvGrpSpPr>
          <p:cNvPr id="14" name="Group 13"/>
          <p:cNvGrpSpPr/>
          <p:nvPr/>
        </p:nvGrpSpPr>
        <p:grpSpPr>
          <a:xfrm>
            <a:off x="1619672" y="2906942"/>
            <a:ext cx="648072" cy="972108"/>
            <a:chOff x="755576" y="4797152"/>
            <a:chExt cx="648072" cy="972108"/>
          </a:xfrm>
        </p:grpSpPr>
        <p:sp>
          <p:nvSpPr>
            <p:cNvPr id="4" name="Rectangle 3"/>
            <p:cNvSpPr/>
            <p:nvPr/>
          </p:nvSpPr>
          <p:spPr>
            <a:xfrm>
              <a:off x="755576" y="5445224"/>
              <a:ext cx="648072" cy="3240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2" name="Rectangle 11"/>
            <p:cNvSpPr/>
            <p:nvPr/>
          </p:nvSpPr>
          <p:spPr>
            <a:xfrm>
              <a:off x="755576" y="5121188"/>
              <a:ext cx="648072" cy="32403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NZ"/>
            </a:p>
          </p:txBody>
        </p:sp>
        <p:sp>
          <p:nvSpPr>
            <p:cNvPr id="13" name="Rectangle 12"/>
            <p:cNvSpPr/>
            <p:nvPr/>
          </p:nvSpPr>
          <p:spPr>
            <a:xfrm>
              <a:off x="755576" y="4797152"/>
              <a:ext cx="648072" cy="32403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grpSp>
      <p:grpSp>
        <p:nvGrpSpPr>
          <p:cNvPr id="15" name="Group 14"/>
          <p:cNvGrpSpPr/>
          <p:nvPr/>
        </p:nvGrpSpPr>
        <p:grpSpPr>
          <a:xfrm>
            <a:off x="4932040" y="2241482"/>
            <a:ext cx="648072" cy="972108"/>
            <a:chOff x="755576" y="4797152"/>
            <a:chExt cx="648072" cy="972108"/>
          </a:xfrm>
        </p:grpSpPr>
        <p:sp>
          <p:nvSpPr>
            <p:cNvPr id="16" name="Rectangle 15"/>
            <p:cNvSpPr/>
            <p:nvPr/>
          </p:nvSpPr>
          <p:spPr>
            <a:xfrm>
              <a:off x="755576" y="5445224"/>
              <a:ext cx="648072" cy="3240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7" name="Rectangle 16"/>
            <p:cNvSpPr/>
            <p:nvPr/>
          </p:nvSpPr>
          <p:spPr>
            <a:xfrm>
              <a:off x="755576" y="5121188"/>
              <a:ext cx="648072" cy="32403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NZ"/>
            </a:p>
          </p:txBody>
        </p:sp>
        <p:sp>
          <p:nvSpPr>
            <p:cNvPr id="18" name="Rectangle 17"/>
            <p:cNvSpPr/>
            <p:nvPr/>
          </p:nvSpPr>
          <p:spPr>
            <a:xfrm>
              <a:off x="755576" y="4797152"/>
              <a:ext cx="648072" cy="32403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grpSp>
      <p:cxnSp>
        <p:nvCxnSpPr>
          <p:cNvPr id="20" name="Straight Arrow Connector 19"/>
          <p:cNvCxnSpPr>
            <a:stCxn id="3" idx="6"/>
            <a:endCxn id="12" idx="1"/>
          </p:cNvCxnSpPr>
          <p:nvPr/>
        </p:nvCxnSpPr>
        <p:spPr>
          <a:xfrm>
            <a:off x="1259632" y="3392996"/>
            <a:ext cx="36004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2" name="Straight Arrow Connector 21"/>
          <p:cNvCxnSpPr>
            <a:stCxn id="13" idx="3"/>
            <a:endCxn id="6" idx="2"/>
          </p:cNvCxnSpPr>
          <p:nvPr/>
        </p:nvCxnSpPr>
        <p:spPr>
          <a:xfrm flipV="1">
            <a:off x="2267744" y="2727536"/>
            <a:ext cx="1113593" cy="34142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4" name="Straight Arrow Connector 23"/>
          <p:cNvCxnSpPr>
            <a:stCxn id="12" idx="3"/>
            <a:endCxn id="7" idx="1"/>
          </p:cNvCxnSpPr>
          <p:nvPr/>
        </p:nvCxnSpPr>
        <p:spPr>
          <a:xfrm>
            <a:off x="2267744" y="3392996"/>
            <a:ext cx="1208501" cy="63496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6" name="Straight Arrow Connector 25"/>
          <p:cNvCxnSpPr>
            <a:stCxn id="4" idx="3"/>
          </p:cNvCxnSpPr>
          <p:nvPr/>
        </p:nvCxnSpPr>
        <p:spPr>
          <a:xfrm>
            <a:off x="2267744" y="3717032"/>
            <a:ext cx="1152128" cy="194421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8" name="Straight Arrow Connector 27"/>
          <p:cNvCxnSpPr>
            <a:stCxn id="6" idx="6"/>
            <a:endCxn id="17" idx="1"/>
          </p:cNvCxnSpPr>
          <p:nvPr/>
        </p:nvCxnSpPr>
        <p:spPr>
          <a:xfrm>
            <a:off x="4029409" y="2727536"/>
            <a:ext cx="902631"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0" name="Straight Arrow Connector 29"/>
          <p:cNvCxnSpPr>
            <a:stCxn id="18" idx="3"/>
            <a:endCxn id="9" idx="2"/>
          </p:cNvCxnSpPr>
          <p:nvPr/>
        </p:nvCxnSpPr>
        <p:spPr>
          <a:xfrm>
            <a:off x="5580112" y="2403500"/>
            <a:ext cx="1085056"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2" name="Straight Arrow Connector 31"/>
          <p:cNvCxnSpPr>
            <a:stCxn id="17" idx="3"/>
            <a:endCxn id="10" idx="1"/>
          </p:cNvCxnSpPr>
          <p:nvPr/>
        </p:nvCxnSpPr>
        <p:spPr>
          <a:xfrm>
            <a:off x="5580112" y="2727536"/>
            <a:ext cx="1179964" cy="689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6" name="Straight Arrow Connector 35"/>
          <p:cNvCxnSpPr>
            <a:stCxn id="16" idx="3"/>
            <a:endCxn id="11" idx="1"/>
          </p:cNvCxnSpPr>
          <p:nvPr/>
        </p:nvCxnSpPr>
        <p:spPr>
          <a:xfrm>
            <a:off x="5580112" y="3051572"/>
            <a:ext cx="1179963" cy="2200211"/>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46" name="TextBox 45"/>
          <p:cNvSpPr txBox="1"/>
          <p:nvPr/>
        </p:nvSpPr>
        <p:spPr>
          <a:xfrm>
            <a:off x="2555776" y="1436938"/>
            <a:ext cx="1050289" cy="369332"/>
          </a:xfrm>
          <a:prstGeom prst="rect">
            <a:avLst/>
          </a:prstGeom>
          <a:noFill/>
        </p:spPr>
        <p:txBody>
          <a:bodyPr wrap="none" rtlCol="0">
            <a:spAutoFit/>
          </a:bodyPr>
          <a:lstStyle/>
          <a:p>
            <a:pPr algn="ctr"/>
            <a:r>
              <a:rPr lang="en-NZ" b="1" dirty="0" smtClean="0"/>
              <a:t>Stage 1</a:t>
            </a:r>
          </a:p>
        </p:txBody>
      </p:sp>
      <p:sp>
        <p:nvSpPr>
          <p:cNvPr id="47" name="TextBox 46"/>
          <p:cNvSpPr txBox="1"/>
          <p:nvPr/>
        </p:nvSpPr>
        <p:spPr>
          <a:xfrm>
            <a:off x="5883060" y="1436938"/>
            <a:ext cx="1050289" cy="369332"/>
          </a:xfrm>
          <a:prstGeom prst="rect">
            <a:avLst/>
          </a:prstGeom>
          <a:noFill/>
        </p:spPr>
        <p:txBody>
          <a:bodyPr wrap="none" rtlCol="0">
            <a:spAutoFit/>
          </a:bodyPr>
          <a:lstStyle/>
          <a:p>
            <a:pPr algn="ctr"/>
            <a:r>
              <a:rPr lang="en-NZ" b="1" dirty="0" smtClean="0"/>
              <a:t>Stage 2</a:t>
            </a:r>
          </a:p>
        </p:txBody>
      </p:sp>
      <p:sp>
        <p:nvSpPr>
          <p:cNvPr id="48" name="TextBox 47"/>
          <p:cNvSpPr txBox="1"/>
          <p:nvPr/>
        </p:nvSpPr>
        <p:spPr>
          <a:xfrm>
            <a:off x="410451" y="1434765"/>
            <a:ext cx="1050289" cy="369332"/>
          </a:xfrm>
          <a:prstGeom prst="rect">
            <a:avLst/>
          </a:prstGeom>
          <a:noFill/>
        </p:spPr>
        <p:txBody>
          <a:bodyPr wrap="none" rtlCol="0">
            <a:spAutoFit/>
          </a:bodyPr>
          <a:lstStyle/>
          <a:p>
            <a:pPr algn="ctr"/>
            <a:r>
              <a:rPr lang="en-NZ" b="1" dirty="0" smtClean="0"/>
              <a:t>Stage 0</a:t>
            </a:r>
          </a:p>
        </p:txBody>
      </p:sp>
      <mc:AlternateContent xmlns:mc="http://schemas.openxmlformats.org/markup-compatibility/2006" xmlns:a14="http://schemas.microsoft.com/office/drawing/2010/main">
        <mc:Choice Requires="a14">
          <p:sp>
            <p:nvSpPr>
              <p:cNvPr id="49" name="TextBox 48"/>
              <p:cNvSpPr txBox="1"/>
              <p:nvPr/>
            </p:nvSpPr>
            <p:spPr>
              <a:xfrm>
                <a:off x="674113" y="3879050"/>
                <a:ext cx="493981" cy="37555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n-NZ" b="1" i="1" smtClean="0">
                              <a:latin typeface="Cambria Math"/>
                            </a:rPr>
                          </m:ctrlPr>
                        </m:sSupPr>
                        <m:e>
                          <m:r>
                            <a:rPr lang="en-NZ" b="1" i="1" smtClean="0">
                              <a:latin typeface="Cambria Math"/>
                            </a:rPr>
                            <m:t>𝒙</m:t>
                          </m:r>
                        </m:e>
                        <m:sup>
                          <m:r>
                            <a:rPr lang="en-NZ" b="1" i="1" smtClean="0">
                              <a:latin typeface="Cambria Math"/>
                            </a:rPr>
                            <m:t>𝟎</m:t>
                          </m:r>
                        </m:sup>
                      </m:sSup>
                    </m:oMath>
                  </m:oMathPara>
                </a14:m>
                <a:endParaRPr lang="en-NZ" b="1" dirty="0" smtClean="0"/>
              </a:p>
            </p:txBody>
          </p:sp>
        </mc:Choice>
        <mc:Fallback xmlns="">
          <p:sp>
            <p:nvSpPr>
              <p:cNvPr id="49" name="TextBox 48"/>
              <p:cNvSpPr txBox="1">
                <a:spLocks noRot="1" noChangeAspect="1" noMove="1" noResize="1" noEditPoints="1" noAdjustHandles="1" noChangeArrowheads="1" noChangeShapeType="1" noTextEdit="1"/>
              </p:cNvSpPr>
              <p:nvPr/>
            </p:nvSpPr>
            <p:spPr>
              <a:xfrm>
                <a:off x="674113" y="3879050"/>
                <a:ext cx="493981" cy="375552"/>
              </a:xfrm>
              <a:prstGeom prst="rect">
                <a:avLst/>
              </a:prstGeom>
              <a:blipFill rotWithShape="1">
                <a:blip r:embed="rId3"/>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50" name="TextBox 49"/>
              <p:cNvSpPr txBox="1"/>
              <p:nvPr/>
            </p:nvSpPr>
            <p:spPr>
              <a:xfrm>
                <a:off x="1459447" y="3933056"/>
                <a:ext cx="880305"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NZ" b="1" i="1" smtClean="0">
                              <a:latin typeface="Cambria Math"/>
                            </a:rPr>
                          </m:ctrlPr>
                        </m:sSubPr>
                        <m:e>
                          <m:r>
                            <a:rPr lang="en-NZ" b="1" i="1" smtClean="0">
                              <a:latin typeface="Cambria Math"/>
                            </a:rPr>
                            <m:t>𝑸</m:t>
                          </m:r>
                        </m:e>
                        <m:sub>
                          <m:r>
                            <a:rPr lang="en-NZ" b="1" i="1" smtClean="0">
                              <a:latin typeface="Cambria Math"/>
                            </a:rPr>
                            <m:t>𝟏</m:t>
                          </m:r>
                        </m:sub>
                      </m:sSub>
                      <m:r>
                        <a:rPr lang="en-NZ" b="1" i="1" smtClean="0">
                          <a:latin typeface="Cambria Math"/>
                        </a:rPr>
                        <m:t>(</m:t>
                      </m:r>
                      <m:r>
                        <a:rPr lang="en-NZ" b="1" i="1" smtClean="0">
                          <a:latin typeface="Cambria Math"/>
                        </a:rPr>
                        <m:t>𝝅</m:t>
                      </m:r>
                      <m:r>
                        <a:rPr lang="en-NZ" b="1" i="1" smtClean="0">
                          <a:latin typeface="Cambria Math"/>
                        </a:rPr>
                        <m:t>)</m:t>
                      </m:r>
                    </m:oMath>
                  </m:oMathPara>
                </a14:m>
                <a:endParaRPr lang="en-NZ" b="1" dirty="0" smtClean="0"/>
              </a:p>
            </p:txBody>
          </p:sp>
        </mc:Choice>
        <mc:Fallback xmlns="">
          <p:sp>
            <p:nvSpPr>
              <p:cNvPr id="50" name="TextBox 49"/>
              <p:cNvSpPr txBox="1">
                <a:spLocks noRot="1" noChangeAspect="1" noMove="1" noResize="1" noEditPoints="1" noAdjustHandles="1" noChangeArrowheads="1" noChangeShapeType="1" noTextEdit="1"/>
              </p:cNvSpPr>
              <p:nvPr/>
            </p:nvSpPr>
            <p:spPr>
              <a:xfrm>
                <a:off x="1459447" y="3933056"/>
                <a:ext cx="880305" cy="369332"/>
              </a:xfrm>
              <a:prstGeom prst="rect">
                <a:avLst/>
              </a:prstGeom>
              <a:blipFill rotWithShape="1">
                <a:blip r:embed="rId4"/>
                <a:stretch>
                  <a:fillRect b="-14754"/>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51" name="TextBox 50"/>
              <p:cNvSpPr txBox="1"/>
              <p:nvPr/>
            </p:nvSpPr>
            <p:spPr>
              <a:xfrm>
                <a:off x="4815923" y="3212976"/>
                <a:ext cx="880306"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NZ" b="1" i="1" smtClean="0">
                              <a:latin typeface="Cambria Math"/>
                            </a:rPr>
                          </m:ctrlPr>
                        </m:sSubPr>
                        <m:e>
                          <m:r>
                            <a:rPr lang="en-NZ" b="1" i="1" smtClean="0">
                              <a:latin typeface="Cambria Math"/>
                            </a:rPr>
                            <m:t>𝑸</m:t>
                          </m:r>
                        </m:e>
                        <m:sub>
                          <m:r>
                            <a:rPr lang="en-NZ" b="1" i="1" smtClean="0">
                              <a:latin typeface="Cambria Math"/>
                            </a:rPr>
                            <m:t>𝟐</m:t>
                          </m:r>
                        </m:sub>
                      </m:sSub>
                      <m:r>
                        <a:rPr lang="en-NZ" b="1" i="1" smtClean="0">
                          <a:latin typeface="Cambria Math"/>
                        </a:rPr>
                        <m:t>(</m:t>
                      </m:r>
                      <m:r>
                        <a:rPr lang="en-NZ" b="1" i="1" smtClean="0">
                          <a:latin typeface="Cambria Math"/>
                        </a:rPr>
                        <m:t>𝝅</m:t>
                      </m:r>
                      <m:r>
                        <a:rPr lang="en-NZ" b="1" i="1" smtClean="0">
                          <a:latin typeface="Cambria Math"/>
                        </a:rPr>
                        <m:t>)</m:t>
                      </m:r>
                    </m:oMath>
                  </m:oMathPara>
                </a14:m>
                <a:endParaRPr lang="en-NZ" b="1" dirty="0" smtClean="0"/>
              </a:p>
            </p:txBody>
          </p:sp>
        </mc:Choice>
        <mc:Fallback xmlns="">
          <p:sp>
            <p:nvSpPr>
              <p:cNvPr id="51" name="TextBox 50"/>
              <p:cNvSpPr txBox="1">
                <a:spLocks noRot="1" noChangeAspect="1" noMove="1" noResize="1" noEditPoints="1" noAdjustHandles="1" noChangeArrowheads="1" noChangeShapeType="1" noTextEdit="1"/>
              </p:cNvSpPr>
              <p:nvPr/>
            </p:nvSpPr>
            <p:spPr>
              <a:xfrm>
                <a:off x="4815923" y="3212976"/>
                <a:ext cx="880306" cy="369332"/>
              </a:xfrm>
              <a:prstGeom prst="rect">
                <a:avLst/>
              </a:prstGeom>
              <a:blipFill rotWithShape="1">
                <a:blip r:embed="rId5"/>
                <a:stretch>
                  <a:fillRect b="-14754"/>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54" name="Rectangle 53"/>
              <p:cNvSpPr/>
              <p:nvPr/>
            </p:nvSpPr>
            <p:spPr>
              <a:xfrm>
                <a:off x="3079349" y="3068960"/>
                <a:ext cx="1564659" cy="38715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Sup>
                        <m:sSubSupPr>
                          <m:ctrlPr>
                            <a:rPr lang="en-NZ" b="1" i="1" smtClean="0">
                              <a:latin typeface="Cambria Math"/>
                            </a:rPr>
                          </m:ctrlPr>
                        </m:sSubSupPr>
                        <m:e>
                          <m:r>
                            <a:rPr lang="en-NZ" b="1" i="1" smtClean="0">
                              <a:latin typeface="Cambria Math"/>
                            </a:rPr>
                            <m:t>𝒙</m:t>
                          </m:r>
                        </m:e>
                        <m:sub>
                          <m:r>
                            <a:rPr lang="en-NZ" b="1" i="1" smtClean="0">
                              <a:latin typeface="Cambria Math"/>
                            </a:rPr>
                            <m:t>𝟏</m:t>
                          </m:r>
                        </m:sub>
                        <m:sup>
                          <m:r>
                            <a:rPr lang="en-NZ" b="1" i="1" smtClean="0">
                              <a:latin typeface="Cambria Math"/>
                            </a:rPr>
                            <m:t>𝟏</m:t>
                          </m:r>
                        </m:sup>
                      </m:sSubSup>
                      <m:r>
                        <a:rPr lang="en-NZ" b="1" i="1">
                          <a:latin typeface="Cambria Math"/>
                        </a:rPr>
                        <m:t>=</m:t>
                      </m:r>
                      <m:sSup>
                        <m:sSupPr>
                          <m:ctrlPr>
                            <a:rPr lang="en-NZ" b="1" i="1" smtClean="0">
                              <a:latin typeface="Cambria Math"/>
                            </a:rPr>
                          </m:ctrlPr>
                        </m:sSupPr>
                        <m:e>
                          <m:r>
                            <a:rPr lang="en-NZ" b="1" i="1" smtClean="0">
                              <a:latin typeface="Cambria Math"/>
                            </a:rPr>
                            <m:t>𝒙</m:t>
                          </m:r>
                        </m:e>
                        <m:sup>
                          <m:r>
                            <a:rPr lang="en-NZ" b="1" i="1" smtClean="0">
                              <a:latin typeface="Cambria Math"/>
                            </a:rPr>
                            <m:t>𝟎</m:t>
                          </m:r>
                        </m:sup>
                      </m:sSup>
                      <m:r>
                        <a:rPr lang="en-NZ" b="1" i="1">
                          <a:latin typeface="Cambria Math"/>
                        </a:rPr>
                        <m:t>−</m:t>
                      </m:r>
                      <m:sSubSup>
                        <m:sSubSupPr>
                          <m:ctrlPr>
                            <a:rPr lang="en-NZ" b="1" i="1" smtClean="0">
                              <a:latin typeface="Cambria Math"/>
                            </a:rPr>
                          </m:ctrlPr>
                        </m:sSubSupPr>
                        <m:e>
                          <m:r>
                            <a:rPr lang="en-NZ" b="1" i="1" smtClean="0">
                              <a:latin typeface="Cambria Math"/>
                            </a:rPr>
                            <m:t>𝒒</m:t>
                          </m:r>
                        </m:e>
                        <m:sub>
                          <m:r>
                            <a:rPr lang="en-NZ" b="1" i="1" smtClean="0">
                              <a:latin typeface="Cambria Math"/>
                            </a:rPr>
                            <m:t>𝟏</m:t>
                          </m:r>
                        </m:sub>
                        <m:sup>
                          <m:r>
                            <a:rPr lang="en-NZ" b="1" i="1" smtClean="0">
                              <a:latin typeface="Cambria Math"/>
                            </a:rPr>
                            <m:t>𝟏</m:t>
                          </m:r>
                        </m:sup>
                      </m:sSubSup>
                    </m:oMath>
                  </m:oMathPara>
                </a14:m>
                <a:endParaRPr lang="en-NZ" b="1" dirty="0"/>
              </a:p>
            </p:txBody>
          </p:sp>
        </mc:Choice>
        <mc:Fallback xmlns="">
          <p:sp>
            <p:nvSpPr>
              <p:cNvPr id="54" name="Rectangle 53"/>
              <p:cNvSpPr>
                <a:spLocks noRot="1" noChangeAspect="1" noMove="1" noResize="1" noEditPoints="1" noAdjustHandles="1" noChangeArrowheads="1" noChangeShapeType="1" noTextEdit="1"/>
              </p:cNvSpPr>
              <p:nvPr/>
            </p:nvSpPr>
            <p:spPr>
              <a:xfrm>
                <a:off x="3079349" y="3068960"/>
                <a:ext cx="1564659" cy="387157"/>
              </a:xfrm>
              <a:prstGeom prst="rect">
                <a:avLst/>
              </a:prstGeom>
              <a:blipFill rotWithShape="1">
                <a:blip r:embed="rId6"/>
                <a:stretch>
                  <a:fillRect b="-6250"/>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39" name="Rectangle 38"/>
              <p:cNvSpPr/>
              <p:nvPr/>
            </p:nvSpPr>
            <p:spPr>
              <a:xfrm>
                <a:off x="3050703" y="4653136"/>
                <a:ext cx="1564659" cy="38715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Sup>
                        <m:sSubSupPr>
                          <m:ctrlPr>
                            <a:rPr lang="en-NZ" b="1" i="1" smtClean="0">
                              <a:latin typeface="Cambria Math"/>
                            </a:rPr>
                          </m:ctrlPr>
                        </m:sSubSupPr>
                        <m:e>
                          <m:r>
                            <a:rPr lang="en-NZ" b="1" i="1" smtClean="0">
                              <a:latin typeface="Cambria Math"/>
                            </a:rPr>
                            <m:t>𝒙</m:t>
                          </m:r>
                        </m:e>
                        <m:sub>
                          <m:r>
                            <a:rPr lang="en-NZ" b="1" i="1" smtClean="0">
                              <a:latin typeface="Cambria Math"/>
                            </a:rPr>
                            <m:t>𝟐</m:t>
                          </m:r>
                        </m:sub>
                        <m:sup>
                          <m:r>
                            <a:rPr lang="en-NZ" b="1" i="1" smtClean="0">
                              <a:latin typeface="Cambria Math"/>
                            </a:rPr>
                            <m:t>𝟏</m:t>
                          </m:r>
                        </m:sup>
                      </m:sSubSup>
                      <m:r>
                        <a:rPr lang="en-NZ" b="1" i="1">
                          <a:latin typeface="Cambria Math"/>
                        </a:rPr>
                        <m:t>=</m:t>
                      </m:r>
                      <m:sSup>
                        <m:sSupPr>
                          <m:ctrlPr>
                            <a:rPr lang="en-NZ" b="1" i="1" smtClean="0">
                              <a:latin typeface="Cambria Math"/>
                            </a:rPr>
                          </m:ctrlPr>
                        </m:sSupPr>
                        <m:e>
                          <m:r>
                            <a:rPr lang="en-NZ" b="1" i="1" smtClean="0">
                              <a:latin typeface="Cambria Math"/>
                            </a:rPr>
                            <m:t>𝒙</m:t>
                          </m:r>
                        </m:e>
                        <m:sup>
                          <m:r>
                            <a:rPr lang="en-NZ" b="1" i="1" smtClean="0">
                              <a:latin typeface="Cambria Math"/>
                            </a:rPr>
                            <m:t>𝟎</m:t>
                          </m:r>
                        </m:sup>
                      </m:sSup>
                      <m:r>
                        <a:rPr lang="en-NZ" b="1" i="1">
                          <a:latin typeface="Cambria Math"/>
                        </a:rPr>
                        <m:t>−</m:t>
                      </m:r>
                      <m:sSubSup>
                        <m:sSubSupPr>
                          <m:ctrlPr>
                            <a:rPr lang="en-NZ" b="1" i="1" smtClean="0">
                              <a:solidFill>
                                <a:srgbClr val="C00000"/>
                              </a:solidFill>
                              <a:latin typeface="Cambria Math"/>
                            </a:rPr>
                          </m:ctrlPr>
                        </m:sSubSupPr>
                        <m:e>
                          <m:r>
                            <a:rPr lang="en-NZ" b="1" i="1" smtClean="0">
                              <a:solidFill>
                                <a:srgbClr val="C00000"/>
                              </a:solidFill>
                              <a:latin typeface="Cambria Math"/>
                            </a:rPr>
                            <m:t>𝒒</m:t>
                          </m:r>
                        </m:e>
                        <m:sub>
                          <m:r>
                            <a:rPr lang="en-NZ" b="1" i="1" smtClean="0">
                              <a:solidFill>
                                <a:srgbClr val="C00000"/>
                              </a:solidFill>
                              <a:latin typeface="Cambria Math"/>
                            </a:rPr>
                            <m:t>𝒂</m:t>
                          </m:r>
                        </m:sub>
                        <m:sup>
                          <m:r>
                            <a:rPr lang="en-NZ" b="1" i="1" smtClean="0">
                              <a:solidFill>
                                <a:srgbClr val="C00000"/>
                              </a:solidFill>
                              <a:latin typeface="Cambria Math"/>
                            </a:rPr>
                            <m:t>𝟏</m:t>
                          </m:r>
                        </m:sup>
                      </m:sSubSup>
                    </m:oMath>
                  </m:oMathPara>
                </a14:m>
                <a:endParaRPr lang="en-NZ" b="1" dirty="0"/>
              </a:p>
            </p:txBody>
          </p:sp>
        </mc:Choice>
        <mc:Fallback xmlns="">
          <p:sp>
            <p:nvSpPr>
              <p:cNvPr id="39" name="Rectangle 38"/>
              <p:cNvSpPr>
                <a:spLocks noRot="1" noChangeAspect="1" noMove="1" noResize="1" noEditPoints="1" noAdjustHandles="1" noChangeArrowheads="1" noChangeShapeType="1" noTextEdit="1"/>
              </p:cNvSpPr>
              <p:nvPr/>
            </p:nvSpPr>
            <p:spPr>
              <a:xfrm>
                <a:off x="3050703" y="4653136"/>
                <a:ext cx="1564659" cy="387157"/>
              </a:xfrm>
              <a:prstGeom prst="rect">
                <a:avLst/>
              </a:prstGeom>
              <a:blipFill rotWithShape="1">
                <a:blip r:embed="rId7"/>
                <a:stretch>
                  <a:fillRect b="-6250"/>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40" name="Rectangle 39"/>
              <p:cNvSpPr/>
              <p:nvPr/>
            </p:nvSpPr>
            <p:spPr>
              <a:xfrm>
                <a:off x="3079349" y="6237312"/>
                <a:ext cx="1564659" cy="38850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Sup>
                        <m:sSubSupPr>
                          <m:ctrlPr>
                            <a:rPr lang="en-NZ" b="1" i="1" smtClean="0">
                              <a:latin typeface="Cambria Math"/>
                            </a:rPr>
                          </m:ctrlPr>
                        </m:sSubSupPr>
                        <m:e>
                          <m:r>
                            <a:rPr lang="en-NZ" b="1" i="1" smtClean="0">
                              <a:latin typeface="Cambria Math"/>
                            </a:rPr>
                            <m:t>𝒙</m:t>
                          </m:r>
                        </m:e>
                        <m:sub>
                          <m:r>
                            <a:rPr lang="en-NZ" b="1" i="1" smtClean="0">
                              <a:latin typeface="Cambria Math"/>
                            </a:rPr>
                            <m:t>𝟑</m:t>
                          </m:r>
                        </m:sub>
                        <m:sup>
                          <m:r>
                            <a:rPr lang="en-NZ" b="1" i="1" smtClean="0">
                              <a:latin typeface="Cambria Math"/>
                            </a:rPr>
                            <m:t>𝟏</m:t>
                          </m:r>
                        </m:sup>
                      </m:sSubSup>
                      <m:r>
                        <a:rPr lang="en-NZ" b="1" i="1">
                          <a:latin typeface="Cambria Math"/>
                        </a:rPr>
                        <m:t>=</m:t>
                      </m:r>
                      <m:sSup>
                        <m:sSupPr>
                          <m:ctrlPr>
                            <a:rPr lang="en-NZ" b="1" i="1" smtClean="0">
                              <a:latin typeface="Cambria Math"/>
                            </a:rPr>
                          </m:ctrlPr>
                        </m:sSupPr>
                        <m:e>
                          <m:r>
                            <a:rPr lang="en-NZ" b="1" i="1" smtClean="0">
                              <a:latin typeface="Cambria Math"/>
                            </a:rPr>
                            <m:t>𝒙</m:t>
                          </m:r>
                        </m:e>
                        <m:sup>
                          <m:r>
                            <a:rPr lang="en-NZ" b="1" i="1" smtClean="0">
                              <a:latin typeface="Cambria Math"/>
                            </a:rPr>
                            <m:t>𝟎</m:t>
                          </m:r>
                        </m:sup>
                      </m:sSup>
                      <m:r>
                        <a:rPr lang="en-NZ" b="1" i="1">
                          <a:latin typeface="Cambria Math"/>
                        </a:rPr>
                        <m:t>−</m:t>
                      </m:r>
                      <m:sSubSup>
                        <m:sSubSupPr>
                          <m:ctrlPr>
                            <a:rPr lang="en-NZ" b="1" i="1" smtClean="0">
                              <a:latin typeface="Cambria Math"/>
                            </a:rPr>
                          </m:ctrlPr>
                        </m:sSubSupPr>
                        <m:e>
                          <m:r>
                            <a:rPr lang="en-NZ" b="1" i="1" smtClean="0">
                              <a:latin typeface="Cambria Math"/>
                            </a:rPr>
                            <m:t>𝒒</m:t>
                          </m:r>
                        </m:e>
                        <m:sub>
                          <m:r>
                            <a:rPr lang="en-NZ" b="1" i="1" smtClean="0">
                              <a:latin typeface="Cambria Math"/>
                            </a:rPr>
                            <m:t>𝟑</m:t>
                          </m:r>
                        </m:sub>
                        <m:sup>
                          <m:r>
                            <a:rPr lang="en-NZ" b="1" i="1" smtClean="0">
                              <a:latin typeface="Cambria Math"/>
                            </a:rPr>
                            <m:t>𝟏</m:t>
                          </m:r>
                        </m:sup>
                      </m:sSubSup>
                    </m:oMath>
                  </m:oMathPara>
                </a14:m>
                <a:endParaRPr lang="en-NZ" b="1" dirty="0"/>
              </a:p>
            </p:txBody>
          </p:sp>
        </mc:Choice>
        <mc:Fallback xmlns="">
          <p:sp>
            <p:nvSpPr>
              <p:cNvPr id="40" name="Rectangle 39"/>
              <p:cNvSpPr>
                <a:spLocks noRot="1" noChangeAspect="1" noMove="1" noResize="1" noEditPoints="1" noAdjustHandles="1" noChangeArrowheads="1" noChangeShapeType="1" noTextEdit="1"/>
              </p:cNvSpPr>
              <p:nvPr/>
            </p:nvSpPr>
            <p:spPr>
              <a:xfrm>
                <a:off x="3079349" y="6237312"/>
                <a:ext cx="1564659" cy="388504"/>
              </a:xfrm>
              <a:prstGeom prst="rect">
                <a:avLst/>
              </a:prstGeom>
              <a:blipFill rotWithShape="1">
                <a:blip r:embed="rId8"/>
                <a:stretch>
                  <a:fillRect b="-6250"/>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41" name="Rectangle 40"/>
              <p:cNvSpPr/>
              <p:nvPr/>
            </p:nvSpPr>
            <p:spPr>
              <a:xfrm>
                <a:off x="6317417" y="5858889"/>
                <a:ext cx="1564659" cy="38850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Sup>
                        <m:sSubSupPr>
                          <m:ctrlPr>
                            <a:rPr lang="en-NZ" b="1" i="1" smtClean="0">
                              <a:latin typeface="Cambria Math"/>
                            </a:rPr>
                          </m:ctrlPr>
                        </m:sSubSupPr>
                        <m:e>
                          <m:r>
                            <a:rPr lang="en-NZ" b="1" i="1" smtClean="0">
                              <a:latin typeface="Cambria Math"/>
                            </a:rPr>
                            <m:t>𝒙</m:t>
                          </m:r>
                        </m:e>
                        <m:sub>
                          <m:r>
                            <a:rPr lang="en-NZ" b="1" i="1" smtClean="0">
                              <a:latin typeface="Cambria Math"/>
                            </a:rPr>
                            <m:t>𝟑</m:t>
                          </m:r>
                        </m:sub>
                        <m:sup>
                          <m:r>
                            <a:rPr lang="en-NZ" b="1" i="1" smtClean="0">
                              <a:latin typeface="Cambria Math"/>
                            </a:rPr>
                            <m:t>𝟐</m:t>
                          </m:r>
                        </m:sup>
                      </m:sSubSup>
                      <m:r>
                        <a:rPr lang="en-NZ" b="1" i="1">
                          <a:latin typeface="Cambria Math"/>
                        </a:rPr>
                        <m:t>=</m:t>
                      </m:r>
                      <m:sSubSup>
                        <m:sSubSupPr>
                          <m:ctrlPr>
                            <a:rPr lang="en-NZ" b="1" i="1" smtClean="0">
                              <a:latin typeface="Cambria Math"/>
                            </a:rPr>
                          </m:ctrlPr>
                        </m:sSubSupPr>
                        <m:e>
                          <m:r>
                            <a:rPr lang="en-NZ" b="1" i="1" smtClean="0">
                              <a:latin typeface="Cambria Math"/>
                            </a:rPr>
                            <m:t>𝒙</m:t>
                          </m:r>
                        </m:e>
                        <m:sub>
                          <m:r>
                            <a:rPr lang="en-NZ" b="1" i="1" smtClean="0">
                              <a:latin typeface="Cambria Math"/>
                            </a:rPr>
                            <m:t>𝟑</m:t>
                          </m:r>
                        </m:sub>
                        <m:sup>
                          <m:r>
                            <a:rPr lang="en-NZ" b="1" i="1" smtClean="0">
                              <a:latin typeface="Cambria Math"/>
                            </a:rPr>
                            <m:t>𝟏</m:t>
                          </m:r>
                        </m:sup>
                      </m:sSubSup>
                      <m:r>
                        <a:rPr lang="en-NZ" b="1" i="1">
                          <a:latin typeface="Cambria Math"/>
                        </a:rPr>
                        <m:t>−</m:t>
                      </m:r>
                      <m:sSubSup>
                        <m:sSubSupPr>
                          <m:ctrlPr>
                            <a:rPr lang="en-NZ" b="1" i="1" smtClean="0">
                              <a:latin typeface="Cambria Math"/>
                            </a:rPr>
                          </m:ctrlPr>
                        </m:sSubSupPr>
                        <m:e>
                          <m:r>
                            <a:rPr lang="en-NZ" b="1" i="1" smtClean="0">
                              <a:latin typeface="Cambria Math"/>
                            </a:rPr>
                            <m:t>𝒒</m:t>
                          </m:r>
                        </m:e>
                        <m:sub>
                          <m:r>
                            <a:rPr lang="en-NZ" b="1" i="1" smtClean="0">
                              <a:latin typeface="Cambria Math"/>
                            </a:rPr>
                            <m:t>𝟑</m:t>
                          </m:r>
                        </m:sub>
                        <m:sup>
                          <m:r>
                            <a:rPr lang="en-NZ" b="1" i="1" smtClean="0">
                              <a:latin typeface="Cambria Math"/>
                            </a:rPr>
                            <m:t>𝟐</m:t>
                          </m:r>
                        </m:sup>
                      </m:sSubSup>
                    </m:oMath>
                  </m:oMathPara>
                </a14:m>
                <a:endParaRPr lang="en-NZ" b="1" dirty="0"/>
              </a:p>
            </p:txBody>
          </p:sp>
        </mc:Choice>
        <mc:Fallback xmlns="">
          <p:sp>
            <p:nvSpPr>
              <p:cNvPr id="41" name="Rectangle 40"/>
              <p:cNvSpPr>
                <a:spLocks noRot="1" noChangeAspect="1" noMove="1" noResize="1" noEditPoints="1" noAdjustHandles="1" noChangeArrowheads="1" noChangeShapeType="1" noTextEdit="1"/>
              </p:cNvSpPr>
              <p:nvPr/>
            </p:nvSpPr>
            <p:spPr>
              <a:xfrm>
                <a:off x="6317417" y="5858889"/>
                <a:ext cx="1564659" cy="388504"/>
              </a:xfrm>
              <a:prstGeom prst="rect">
                <a:avLst/>
              </a:prstGeom>
              <a:blipFill rotWithShape="1">
                <a:blip r:embed="rId9"/>
                <a:stretch>
                  <a:fillRect b="-6250"/>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42" name="Rectangle 41"/>
              <p:cNvSpPr/>
              <p:nvPr/>
            </p:nvSpPr>
            <p:spPr>
              <a:xfrm>
                <a:off x="6316648" y="4000812"/>
                <a:ext cx="1564659" cy="38850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Sup>
                        <m:sSubSupPr>
                          <m:ctrlPr>
                            <a:rPr lang="en-NZ" b="1" i="1" smtClean="0">
                              <a:latin typeface="Cambria Math"/>
                            </a:rPr>
                          </m:ctrlPr>
                        </m:sSubSupPr>
                        <m:e>
                          <m:r>
                            <a:rPr lang="en-NZ" b="1" i="1" smtClean="0">
                              <a:latin typeface="Cambria Math"/>
                            </a:rPr>
                            <m:t>𝒙</m:t>
                          </m:r>
                        </m:e>
                        <m:sub>
                          <m:r>
                            <a:rPr lang="en-NZ" b="1" i="1" smtClean="0">
                              <a:latin typeface="Cambria Math"/>
                            </a:rPr>
                            <m:t>𝟐</m:t>
                          </m:r>
                        </m:sub>
                        <m:sup>
                          <m:r>
                            <a:rPr lang="en-NZ" b="1" i="1" smtClean="0">
                              <a:latin typeface="Cambria Math"/>
                            </a:rPr>
                            <m:t>𝟐</m:t>
                          </m:r>
                        </m:sup>
                      </m:sSubSup>
                      <m:r>
                        <a:rPr lang="en-NZ" b="1" i="1">
                          <a:latin typeface="Cambria Math"/>
                        </a:rPr>
                        <m:t>=</m:t>
                      </m:r>
                      <m:sSubSup>
                        <m:sSubSupPr>
                          <m:ctrlPr>
                            <a:rPr lang="en-NZ" b="1" i="1" smtClean="0">
                              <a:latin typeface="Cambria Math"/>
                            </a:rPr>
                          </m:ctrlPr>
                        </m:sSubSupPr>
                        <m:e>
                          <m:r>
                            <a:rPr lang="en-NZ" b="1" i="1" smtClean="0">
                              <a:latin typeface="Cambria Math"/>
                            </a:rPr>
                            <m:t>𝒙</m:t>
                          </m:r>
                        </m:e>
                        <m:sub>
                          <m:r>
                            <a:rPr lang="en-NZ" b="1" i="1" smtClean="0">
                              <a:latin typeface="Cambria Math"/>
                            </a:rPr>
                            <m:t>𝟐</m:t>
                          </m:r>
                        </m:sub>
                        <m:sup>
                          <m:r>
                            <a:rPr lang="en-NZ" b="1" i="1" smtClean="0">
                              <a:latin typeface="Cambria Math"/>
                            </a:rPr>
                            <m:t>𝟏</m:t>
                          </m:r>
                        </m:sup>
                      </m:sSubSup>
                      <m:r>
                        <a:rPr lang="en-NZ" b="1" i="1">
                          <a:latin typeface="Cambria Math"/>
                        </a:rPr>
                        <m:t>−</m:t>
                      </m:r>
                      <m:sSubSup>
                        <m:sSubSupPr>
                          <m:ctrlPr>
                            <a:rPr lang="en-NZ" b="1" i="1" smtClean="0">
                              <a:solidFill>
                                <a:srgbClr val="C00000"/>
                              </a:solidFill>
                              <a:latin typeface="Cambria Math"/>
                            </a:rPr>
                          </m:ctrlPr>
                        </m:sSubSupPr>
                        <m:e>
                          <m:r>
                            <a:rPr lang="en-NZ" b="1" i="1" smtClean="0">
                              <a:solidFill>
                                <a:srgbClr val="C00000"/>
                              </a:solidFill>
                              <a:latin typeface="Cambria Math"/>
                            </a:rPr>
                            <m:t>𝒒</m:t>
                          </m:r>
                        </m:e>
                        <m:sub>
                          <m:r>
                            <a:rPr lang="en-NZ" b="1" i="1" smtClean="0">
                              <a:solidFill>
                                <a:srgbClr val="C00000"/>
                              </a:solidFill>
                              <a:latin typeface="Cambria Math"/>
                            </a:rPr>
                            <m:t>𝒂</m:t>
                          </m:r>
                        </m:sub>
                        <m:sup>
                          <m:r>
                            <a:rPr lang="en-NZ" b="1" i="1" smtClean="0">
                              <a:solidFill>
                                <a:srgbClr val="C00000"/>
                              </a:solidFill>
                              <a:latin typeface="Cambria Math"/>
                            </a:rPr>
                            <m:t>𝟐</m:t>
                          </m:r>
                        </m:sup>
                      </m:sSubSup>
                    </m:oMath>
                  </m:oMathPara>
                </a14:m>
                <a:endParaRPr lang="en-NZ" b="1" dirty="0"/>
              </a:p>
            </p:txBody>
          </p:sp>
        </mc:Choice>
        <mc:Fallback xmlns="">
          <p:sp>
            <p:nvSpPr>
              <p:cNvPr id="42" name="Rectangle 41"/>
              <p:cNvSpPr>
                <a:spLocks noRot="1" noChangeAspect="1" noMove="1" noResize="1" noEditPoints="1" noAdjustHandles="1" noChangeArrowheads="1" noChangeShapeType="1" noTextEdit="1"/>
              </p:cNvSpPr>
              <p:nvPr/>
            </p:nvSpPr>
            <p:spPr>
              <a:xfrm>
                <a:off x="6316648" y="4000812"/>
                <a:ext cx="1564659" cy="388504"/>
              </a:xfrm>
              <a:prstGeom prst="rect">
                <a:avLst/>
              </a:prstGeom>
              <a:blipFill rotWithShape="1">
                <a:blip r:embed="rId10"/>
                <a:stretch>
                  <a:fillRect b="-6250"/>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43" name="Rectangle 42"/>
              <p:cNvSpPr/>
              <p:nvPr/>
            </p:nvSpPr>
            <p:spPr>
              <a:xfrm>
                <a:off x="6317417" y="2727536"/>
                <a:ext cx="1564659" cy="38850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Sup>
                        <m:sSubSupPr>
                          <m:ctrlPr>
                            <a:rPr lang="en-NZ" b="1" i="1" smtClean="0">
                              <a:latin typeface="Cambria Math"/>
                            </a:rPr>
                          </m:ctrlPr>
                        </m:sSubSupPr>
                        <m:e>
                          <m:r>
                            <a:rPr lang="en-NZ" b="1" i="1" smtClean="0">
                              <a:latin typeface="Cambria Math"/>
                            </a:rPr>
                            <m:t>𝒙</m:t>
                          </m:r>
                        </m:e>
                        <m:sub>
                          <m:r>
                            <a:rPr lang="en-NZ" b="1" i="1" smtClean="0">
                              <a:latin typeface="Cambria Math"/>
                            </a:rPr>
                            <m:t>𝟏</m:t>
                          </m:r>
                        </m:sub>
                        <m:sup>
                          <m:r>
                            <a:rPr lang="en-NZ" b="1" i="1" smtClean="0">
                              <a:latin typeface="Cambria Math"/>
                            </a:rPr>
                            <m:t>𝟐</m:t>
                          </m:r>
                        </m:sup>
                      </m:sSubSup>
                      <m:r>
                        <a:rPr lang="en-NZ" b="1" i="1">
                          <a:latin typeface="Cambria Math"/>
                        </a:rPr>
                        <m:t>=</m:t>
                      </m:r>
                      <m:sSubSup>
                        <m:sSubSupPr>
                          <m:ctrlPr>
                            <a:rPr lang="en-NZ" b="1" i="1" smtClean="0">
                              <a:latin typeface="Cambria Math"/>
                            </a:rPr>
                          </m:ctrlPr>
                        </m:sSubSupPr>
                        <m:e>
                          <m:r>
                            <a:rPr lang="en-NZ" b="1" i="1" smtClean="0">
                              <a:latin typeface="Cambria Math"/>
                            </a:rPr>
                            <m:t>𝒙</m:t>
                          </m:r>
                        </m:e>
                        <m:sub>
                          <m:r>
                            <a:rPr lang="en-NZ" b="1" i="1" smtClean="0">
                              <a:latin typeface="Cambria Math"/>
                            </a:rPr>
                            <m:t>𝟏</m:t>
                          </m:r>
                        </m:sub>
                        <m:sup>
                          <m:r>
                            <a:rPr lang="en-NZ" b="1" i="1" smtClean="0">
                              <a:latin typeface="Cambria Math"/>
                            </a:rPr>
                            <m:t>𝟏</m:t>
                          </m:r>
                        </m:sup>
                      </m:sSubSup>
                      <m:r>
                        <a:rPr lang="en-NZ" b="1" i="1">
                          <a:latin typeface="Cambria Math"/>
                        </a:rPr>
                        <m:t>−</m:t>
                      </m:r>
                      <m:sSubSup>
                        <m:sSubSupPr>
                          <m:ctrlPr>
                            <a:rPr lang="en-NZ" b="1" i="1" smtClean="0">
                              <a:latin typeface="Cambria Math"/>
                            </a:rPr>
                          </m:ctrlPr>
                        </m:sSubSupPr>
                        <m:e>
                          <m:r>
                            <a:rPr lang="en-NZ" b="1" i="1" smtClean="0">
                              <a:latin typeface="Cambria Math"/>
                            </a:rPr>
                            <m:t>𝒒</m:t>
                          </m:r>
                        </m:e>
                        <m:sub>
                          <m:r>
                            <a:rPr lang="en-NZ" b="1" i="1" smtClean="0">
                              <a:latin typeface="Cambria Math"/>
                            </a:rPr>
                            <m:t>𝟏</m:t>
                          </m:r>
                        </m:sub>
                        <m:sup>
                          <m:r>
                            <a:rPr lang="en-NZ" b="1" i="1" smtClean="0">
                              <a:latin typeface="Cambria Math"/>
                            </a:rPr>
                            <m:t>𝟐</m:t>
                          </m:r>
                        </m:sup>
                      </m:sSubSup>
                    </m:oMath>
                  </m:oMathPara>
                </a14:m>
                <a:endParaRPr lang="en-NZ" b="1" dirty="0"/>
              </a:p>
            </p:txBody>
          </p:sp>
        </mc:Choice>
        <mc:Fallback xmlns="">
          <p:sp>
            <p:nvSpPr>
              <p:cNvPr id="43" name="Rectangle 42"/>
              <p:cNvSpPr>
                <a:spLocks noRot="1" noChangeAspect="1" noMove="1" noResize="1" noEditPoints="1" noAdjustHandles="1" noChangeArrowheads="1" noChangeShapeType="1" noTextEdit="1"/>
              </p:cNvSpPr>
              <p:nvPr/>
            </p:nvSpPr>
            <p:spPr>
              <a:xfrm>
                <a:off x="6317417" y="2727536"/>
                <a:ext cx="1564659" cy="388504"/>
              </a:xfrm>
              <a:prstGeom prst="rect">
                <a:avLst/>
              </a:prstGeom>
              <a:blipFill rotWithShape="1">
                <a:blip r:embed="rId11"/>
                <a:stretch>
                  <a:fillRect b="-6250"/>
                </a:stretch>
              </a:blipFill>
            </p:spPr>
            <p:txBody>
              <a:bodyPr/>
              <a:lstStyle/>
              <a:p>
                <a:r>
                  <a:rPr lang="en-NZ">
                    <a:noFill/>
                  </a:rPr>
                  <a:t> </a:t>
                </a:r>
              </a:p>
            </p:txBody>
          </p:sp>
        </mc:Fallback>
      </mc:AlternateContent>
    </p:spTree>
    <p:extLst>
      <p:ext uri="{BB962C8B-B14F-4D97-AF65-F5344CB8AC3E}">
        <p14:creationId xmlns:p14="http://schemas.microsoft.com/office/powerpoint/2010/main" val="13809514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7467600" cy="1143000"/>
          </a:xfrm>
        </p:spPr>
        <p:txBody>
          <a:bodyPr/>
          <a:lstStyle/>
          <a:p>
            <a:r>
              <a:rPr lang="en-NZ" dirty="0" smtClean="0"/>
              <a:t>Example #1</a:t>
            </a:r>
            <a:endParaRPr lang="en-NZ" dirty="0"/>
          </a:p>
        </p:txBody>
      </p:sp>
      <p:sp>
        <p:nvSpPr>
          <p:cNvPr id="3" name="Content Placeholder 2"/>
          <p:cNvSpPr>
            <a:spLocks noGrp="1"/>
          </p:cNvSpPr>
          <p:nvPr>
            <p:ph sz="quarter" idx="1"/>
          </p:nvPr>
        </p:nvSpPr>
        <p:spPr/>
        <p:txBody>
          <a:bodyPr/>
          <a:lstStyle/>
          <a:p>
            <a:endParaRPr lang="en-NZ" dirty="0" smtClean="0"/>
          </a:p>
          <a:p>
            <a:endParaRPr lang="en-NZ" dirty="0"/>
          </a:p>
        </p:txBody>
      </p:sp>
      <p:graphicFrame>
        <p:nvGraphicFramePr>
          <p:cNvPr id="6" name="Table 5"/>
          <p:cNvGraphicFramePr>
            <a:graphicFrameLocks noGrp="1"/>
          </p:cNvGraphicFramePr>
          <p:nvPr>
            <p:extLst>
              <p:ext uri="{D42A27DB-BD31-4B8C-83A1-F6EECF244321}">
                <p14:modId xmlns:p14="http://schemas.microsoft.com/office/powerpoint/2010/main" val="555460161"/>
              </p:ext>
            </p:extLst>
          </p:nvPr>
        </p:nvGraphicFramePr>
        <p:xfrm>
          <a:off x="5292080" y="1628800"/>
          <a:ext cx="3024336" cy="3024333"/>
        </p:xfrm>
        <a:graphic>
          <a:graphicData uri="http://schemas.openxmlformats.org/drawingml/2006/table">
            <a:tbl>
              <a:tblPr/>
              <a:tblGrid>
                <a:gridCol w="1008112"/>
                <a:gridCol w="1008112"/>
                <a:gridCol w="1008112"/>
              </a:tblGrid>
              <a:tr h="548663">
                <a:tc>
                  <a:txBody>
                    <a:bodyPr/>
                    <a:lstStyle/>
                    <a:p>
                      <a:pPr algn="ctr" fontAlgn="b"/>
                      <a:r>
                        <a:rPr lang="en-NZ" sz="1600" b="1" i="0" u="none" strike="noStrike" dirty="0">
                          <a:solidFill>
                            <a:srgbClr val="000000"/>
                          </a:solidFill>
                          <a:effectLst/>
                          <a:latin typeface="Calibri"/>
                        </a:rPr>
                        <a:t>Stage 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NZ" sz="1600" b="1" i="0" u="none" strike="noStrike">
                          <a:solidFill>
                            <a:srgbClr val="000000"/>
                          </a:solidFill>
                          <a:effectLst/>
                          <a:latin typeface="Calibri"/>
                        </a:rPr>
                        <a:t>Stage 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NZ" sz="1600" b="1" i="0" u="none" strike="noStrike">
                          <a:solidFill>
                            <a:srgbClr val="000000"/>
                          </a:solidFill>
                          <a:effectLst/>
                          <a:latin typeface="Calibri"/>
                        </a:rPr>
                        <a:t>Stage 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1022">
                <a:tc rowSpan="9">
                  <a:txBody>
                    <a:bodyPr/>
                    <a:lstStyle/>
                    <a:p>
                      <a:pPr algn="ctr" fontAlgn="ctr"/>
                      <a:r>
                        <a:rPr lang="en-NZ" sz="1600" b="1" i="0" u="none" strike="noStrike" dirty="0">
                          <a:solidFill>
                            <a:srgbClr val="000000"/>
                          </a:solidFill>
                          <a:effectLst/>
                          <a:latin typeface="Calibri"/>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fontAlgn="ctr"/>
                      <a:r>
                        <a:rPr lang="en-NZ" sz="1600" b="1" i="0" u="none" strike="noStrike">
                          <a:solidFill>
                            <a:srgbClr val="000000"/>
                          </a:solidFill>
                          <a:effectLst/>
                          <a:latin typeface="Calibri"/>
                        </a:rPr>
                        <a:t>30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gn="ctr" fontAlgn="b"/>
                      <a:r>
                        <a:rPr lang="en-NZ" sz="1600" b="1" i="0" u="none" strike="noStrike">
                          <a:solidFill>
                            <a:srgbClr val="000000"/>
                          </a:solidFill>
                          <a:effectLst/>
                          <a:latin typeface="Calibri"/>
                        </a:rPr>
                        <a:t>70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r h="281022">
                <a:tc vMerge="1">
                  <a:txBody>
                    <a:bodyPr/>
                    <a:lstStyle/>
                    <a:p>
                      <a:endParaRPr lang="en-NZ"/>
                    </a:p>
                  </a:txBody>
                  <a:tcPr/>
                </a:tc>
                <a:tc vMerge="1">
                  <a:txBody>
                    <a:bodyPr/>
                    <a:lstStyle/>
                    <a:p>
                      <a:endParaRPr lang="en-NZ"/>
                    </a:p>
                  </a:txBody>
                  <a:tcPr/>
                </a:tc>
                <a:tc>
                  <a:txBody>
                    <a:bodyPr/>
                    <a:lstStyle/>
                    <a:p>
                      <a:pPr algn="ctr" fontAlgn="b"/>
                      <a:r>
                        <a:rPr lang="en-NZ" sz="1600" b="1" i="0" u="none" strike="noStrike">
                          <a:solidFill>
                            <a:srgbClr val="000000"/>
                          </a:solidFill>
                          <a:effectLst/>
                          <a:latin typeface="Calibri"/>
                        </a:rPr>
                        <a:t>70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6B0A"/>
                    </a:solidFill>
                  </a:tcPr>
                </a:tc>
              </a:tr>
              <a:tr h="281022">
                <a:tc vMerge="1">
                  <a:txBody>
                    <a:bodyPr/>
                    <a:lstStyle/>
                    <a:p>
                      <a:endParaRPr lang="en-NZ"/>
                    </a:p>
                  </a:txBody>
                  <a:tcPr/>
                </a:tc>
                <a:tc vMerge="1">
                  <a:txBody>
                    <a:bodyPr/>
                    <a:lstStyle/>
                    <a:p>
                      <a:endParaRPr lang="en-NZ"/>
                    </a:p>
                  </a:txBody>
                  <a:tcPr/>
                </a:tc>
                <a:tc>
                  <a:txBody>
                    <a:bodyPr/>
                    <a:lstStyle/>
                    <a:p>
                      <a:pPr algn="ctr" fontAlgn="b"/>
                      <a:r>
                        <a:rPr lang="en-NZ" sz="1600" b="1" i="0" u="none" strike="noStrike">
                          <a:solidFill>
                            <a:srgbClr val="000000"/>
                          </a:solidFill>
                          <a:effectLst/>
                          <a:latin typeface="Calibri"/>
                        </a:rPr>
                        <a:t>70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74706"/>
                    </a:solidFill>
                  </a:tcPr>
                </a:tc>
              </a:tr>
              <a:tr h="267640">
                <a:tc vMerge="1">
                  <a:txBody>
                    <a:bodyPr/>
                    <a:lstStyle/>
                    <a:p>
                      <a:endParaRPr lang="en-NZ"/>
                    </a:p>
                  </a:txBody>
                  <a:tcPr/>
                </a:tc>
                <a:tc rowSpan="3">
                  <a:txBody>
                    <a:bodyPr/>
                    <a:lstStyle/>
                    <a:p>
                      <a:pPr algn="ctr" fontAlgn="ctr"/>
                      <a:r>
                        <a:rPr lang="en-NZ" sz="1600" b="1" i="0" u="none" strike="noStrike">
                          <a:solidFill>
                            <a:srgbClr val="000000"/>
                          </a:solidFill>
                          <a:effectLst/>
                          <a:latin typeface="Calibri"/>
                        </a:rPr>
                        <a:t>70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6B0A"/>
                    </a:solidFill>
                  </a:tcPr>
                </a:tc>
                <a:tc>
                  <a:txBody>
                    <a:bodyPr/>
                    <a:lstStyle/>
                    <a:p>
                      <a:pPr algn="ctr" fontAlgn="b"/>
                      <a:r>
                        <a:rPr lang="en-NZ" sz="1600" b="1" i="0" u="none" strike="noStrike">
                          <a:solidFill>
                            <a:srgbClr val="000000"/>
                          </a:solidFill>
                          <a:effectLst/>
                          <a:latin typeface="Calibri"/>
                        </a:rPr>
                        <a:t>30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r h="267640">
                <a:tc vMerge="1">
                  <a:txBody>
                    <a:bodyPr/>
                    <a:lstStyle/>
                    <a:p>
                      <a:endParaRPr lang="en-NZ"/>
                    </a:p>
                  </a:txBody>
                  <a:tcPr/>
                </a:tc>
                <a:tc vMerge="1">
                  <a:txBody>
                    <a:bodyPr/>
                    <a:lstStyle/>
                    <a:p>
                      <a:endParaRPr lang="en-NZ"/>
                    </a:p>
                  </a:txBody>
                  <a:tcPr/>
                </a:tc>
                <a:tc>
                  <a:txBody>
                    <a:bodyPr/>
                    <a:lstStyle/>
                    <a:p>
                      <a:pPr algn="ctr" fontAlgn="b"/>
                      <a:r>
                        <a:rPr lang="en-NZ" sz="1600" b="1" i="0" u="none" strike="noStrike">
                          <a:solidFill>
                            <a:srgbClr val="000000"/>
                          </a:solidFill>
                          <a:effectLst/>
                          <a:latin typeface="Calibri"/>
                        </a:rPr>
                        <a:t>30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6B0A"/>
                    </a:solidFill>
                  </a:tcPr>
                </a:tc>
              </a:tr>
              <a:tr h="281022">
                <a:tc vMerge="1">
                  <a:txBody>
                    <a:bodyPr/>
                    <a:lstStyle/>
                    <a:p>
                      <a:endParaRPr lang="en-NZ"/>
                    </a:p>
                  </a:txBody>
                  <a:tcPr/>
                </a:tc>
                <a:tc vMerge="1">
                  <a:txBody>
                    <a:bodyPr/>
                    <a:lstStyle/>
                    <a:p>
                      <a:endParaRPr lang="en-NZ"/>
                    </a:p>
                  </a:txBody>
                  <a:tcPr/>
                </a:tc>
                <a:tc>
                  <a:txBody>
                    <a:bodyPr/>
                    <a:lstStyle/>
                    <a:p>
                      <a:pPr algn="ctr" fontAlgn="b"/>
                      <a:r>
                        <a:rPr lang="en-NZ" sz="1600" b="1" i="0" u="none" strike="noStrike">
                          <a:solidFill>
                            <a:srgbClr val="000000"/>
                          </a:solidFill>
                          <a:effectLst/>
                          <a:latin typeface="Calibri"/>
                        </a:rPr>
                        <a:t>30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74706"/>
                    </a:solidFill>
                  </a:tcPr>
                </a:tc>
              </a:tr>
              <a:tr h="267640">
                <a:tc vMerge="1">
                  <a:txBody>
                    <a:bodyPr/>
                    <a:lstStyle/>
                    <a:p>
                      <a:endParaRPr lang="en-NZ"/>
                    </a:p>
                  </a:txBody>
                  <a:tcPr/>
                </a:tc>
                <a:tc rowSpan="3">
                  <a:txBody>
                    <a:bodyPr/>
                    <a:lstStyle/>
                    <a:p>
                      <a:pPr algn="ctr" fontAlgn="ctr"/>
                      <a:r>
                        <a:rPr lang="en-NZ" sz="1600" b="1" i="0" u="none" strike="noStrike">
                          <a:solidFill>
                            <a:srgbClr val="000000"/>
                          </a:solidFill>
                          <a:effectLst/>
                          <a:latin typeface="Calibri"/>
                        </a:rPr>
                        <a:t>70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74706"/>
                    </a:solidFill>
                  </a:tcPr>
                </a:tc>
                <a:tc>
                  <a:txBody>
                    <a:bodyPr/>
                    <a:lstStyle/>
                    <a:p>
                      <a:pPr algn="ctr" fontAlgn="b"/>
                      <a:r>
                        <a:rPr lang="en-NZ" sz="1600" b="1" i="0" u="none" strike="noStrike">
                          <a:solidFill>
                            <a:srgbClr val="000000"/>
                          </a:solidFill>
                          <a:effectLst/>
                          <a:latin typeface="Calibri"/>
                        </a:rPr>
                        <a:t>30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r h="267640">
                <a:tc vMerge="1">
                  <a:txBody>
                    <a:bodyPr/>
                    <a:lstStyle/>
                    <a:p>
                      <a:endParaRPr lang="en-NZ"/>
                    </a:p>
                  </a:txBody>
                  <a:tcPr/>
                </a:tc>
                <a:tc vMerge="1">
                  <a:txBody>
                    <a:bodyPr/>
                    <a:lstStyle/>
                    <a:p>
                      <a:endParaRPr lang="en-NZ"/>
                    </a:p>
                  </a:txBody>
                  <a:tcPr/>
                </a:tc>
                <a:tc>
                  <a:txBody>
                    <a:bodyPr/>
                    <a:lstStyle/>
                    <a:p>
                      <a:pPr algn="ctr" fontAlgn="b"/>
                      <a:r>
                        <a:rPr lang="en-NZ" sz="1600" b="1" i="0" u="none" strike="noStrike">
                          <a:solidFill>
                            <a:srgbClr val="000000"/>
                          </a:solidFill>
                          <a:effectLst/>
                          <a:latin typeface="Calibri"/>
                        </a:rPr>
                        <a:t>30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6B0A"/>
                    </a:solidFill>
                  </a:tcPr>
                </a:tc>
              </a:tr>
              <a:tr h="281022">
                <a:tc vMerge="1">
                  <a:txBody>
                    <a:bodyPr/>
                    <a:lstStyle/>
                    <a:p>
                      <a:endParaRPr lang="en-NZ"/>
                    </a:p>
                  </a:txBody>
                  <a:tcPr/>
                </a:tc>
                <a:tc vMerge="1">
                  <a:txBody>
                    <a:bodyPr/>
                    <a:lstStyle/>
                    <a:p>
                      <a:endParaRPr lang="en-NZ"/>
                    </a:p>
                  </a:txBody>
                  <a:tcPr/>
                </a:tc>
                <a:tc>
                  <a:txBody>
                    <a:bodyPr/>
                    <a:lstStyle/>
                    <a:p>
                      <a:pPr algn="ctr" fontAlgn="b"/>
                      <a:r>
                        <a:rPr lang="en-NZ" sz="1600" b="1" i="0" u="none" strike="noStrike" dirty="0">
                          <a:solidFill>
                            <a:srgbClr val="000000"/>
                          </a:solidFill>
                          <a:effectLst/>
                          <a:latin typeface="Calibri"/>
                        </a:rPr>
                        <a:t>30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74706"/>
                    </a:solidFill>
                  </a:tcPr>
                </a:tc>
              </a:tr>
            </a:tbl>
          </a:graphicData>
        </a:graphic>
      </p:graphicFrame>
      <mc:AlternateContent xmlns:mc="http://schemas.openxmlformats.org/markup-compatibility/2006" xmlns:a14="http://schemas.microsoft.com/office/drawing/2010/main">
        <mc:Choice Requires="a14">
          <p:graphicFrame>
            <p:nvGraphicFramePr>
              <p:cNvPr id="9" name="Table 8"/>
              <p:cNvGraphicFramePr>
                <a:graphicFrameLocks noGrp="1"/>
              </p:cNvGraphicFramePr>
              <p:nvPr>
                <p:extLst>
                  <p:ext uri="{D42A27DB-BD31-4B8C-83A1-F6EECF244321}">
                    <p14:modId xmlns:p14="http://schemas.microsoft.com/office/powerpoint/2010/main" val="3261810308"/>
                  </p:ext>
                </p:extLst>
              </p:nvPr>
            </p:nvGraphicFramePr>
            <p:xfrm>
              <a:off x="632900" y="1628800"/>
              <a:ext cx="4392487" cy="1872208"/>
            </p:xfrm>
            <a:graphic>
              <a:graphicData uri="http://schemas.openxmlformats.org/drawingml/2006/table">
                <a:tbl>
                  <a:tblPr/>
                  <a:tblGrid>
                    <a:gridCol w="812483"/>
                    <a:gridCol w="952129"/>
                    <a:gridCol w="952129"/>
                    <a:gridCol w="1675746"/>
                  </a:tblGrid>
                  <a:tr h="738082">
                    <a:tc>
                      <a:txBody>
                        <a:bodyPr/>
                        <a:lstStyle/>
                        <a:p>
                          <a:pPr algn="ctr" fontAlgn="b"/>
                          <a:r>
                            <a:rPr lang="en-NZ" sz="1400" b="1" i="0" u="none" strike="noStrike" dirty="0" smtClean="0">
                              <a:solidFill>
                                <a:srgbClr val="000000"/>
                              </a:solidFill>
                              <a:effectLst/>
                              <a:latin typeface="Calibri"/>
                            </a:rPr>
                            <a:t>State (</a:t>
                          </a:r>
                          <a:r>
                            <a:rPr lang="en-NZ" sz="1400" b="1" i="0" u="none" strike="noStrike" dirty="0" err="1" smtClean="0">
                              <a:solidFill>
                                <a:srgbClr val="000000"/>
                              </a:solidFill>
                              <a:effectLst/>
                              <a:latin typeface="Calibri"/>
                            </a:rPr>
                            <a:t>i</a:t>
                          </a:r>
                          <a:r>
                            <a:rPr lang="en-NZ" sz="1400" b="1" i="0" u="none" strike="noStrike" dirty="0" smtClean="0">
                              <a:solidFill>
                                <a:srgbClr val="000000"/>
                              </a:solidFill>
                              <a:effectLst/>
                              <a:latin typeface="Calibri"/>
                            </a:rPr>
                            <a:t>)</a:t>
                          </a:r>
                          <a:endParaRPr lang="en-NZ" sz="1400" b="1"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NZ" sz="1400" b="1" i="0" u="none" strike="noStrike" dirty="0" smtClean="0">
                              <a:solidFill>
                                <a:srgbClr val="000000"/>
                              </a:solidFill>
                              <a:effectLst/>
                              <a:latin typeface="Calibri"/>
                            </a:rPr>
                            <a:t> </a:t>
                          </a:r>
                          <a14:m>
                            <m:oMath xmlns:m="http://schemas.openxmlformats.org/officeDocument/2006/math">
                              <m:sSub>
                                <m:sSubPr>
                                  <m:ctrlPr>
                                    <a:rPr lang="en-NZ" sz="1800" b="1" i="1" u="none" strike="noStrike" smtClean="0">
                                      <a:solidFill>
                                        <a:srgbClr val="000000"/>
                                      </a:solidFill>
                                      <a:effectLst/>
                                      <a:latin typeface="Cambria Math"/>
                                    </a:rPr>
                                  </m:ctrlPr>
                                </m:sSubPr>
                                <m:e>
                                  <m:r>
                                    <a:rPr lang="en-NZ" sz="1800" b="1" i="1" u="none" strike="noStrike" smtClean="0">
                                      <a:solidFill>
                                        <a:srgbClr val="000000"/>
                                      </a:solidFill>
                                      <a:effectLst/>
                                      <a:latin typeface="Cambria Math"/>
                                    </a:rPr>
                                    <m:t>𝝅</m:t>
                                  </m:r>
                                </m:e>
                                <m:sub>
                                  <m:r>
                                    <a:rPr lang="en-NZ" sz="1800" b="1" i="1" u="none" strike="noStrike" smtClean="0">
                                      <a:solidFill>
                                        <a:srgbClr val="000000"/>
                                      </a:solidFill>
                                      <a:effectLst/>
                                      <a:latin typeface="Cambria Math"/>
                                    </a:rPr>
                                    <m:t>𝒊</m:t>
                                  </m:r>
                                </m:sub>
                              </m:sSub>
                            </m:oMath>
                          </a14:m>
                          <a:r>
                            <a:rPr lang="en-NZ" sz="1400" b="1" i="0" u="none" strike="noStrike" dirty="0" smtClean="0">
                              <a:solidFill>
                                <a:srgbClr val="000000"/>
                              </a:solidFill>
                              <a:effectLst/>
                              <a:latin typeface="Calibri"/>
                            </a:rPr>
                            <a:t> </a:t>
                          </a:r>
                          <a:endParaRPr lang="en-NZ" sz="1400" b="1"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NZ" sz="1400" b="1" i="0" u="none" strike="noStrike" dirty="0">
                              <a:solidFill>
                                <a:srgbClr val="000000"/>
                              </a:solidFill>
                              <a:effectLst/>
                              <a:latin typeface="Calibri"/>
                            </a:rPr>
                            <a:t>Probability</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NZ" sz="1400" b="1" i="0" u="none" strike="noStrike" dirty="0">
                              <a:solidFill>
                                <a:srgbClr val="000000"/>
                              </a:solidFill>
                              <a:effectLst/>
                              <a:latin typeface="Calibri"/>
                            </a:rPr>
                            <a:t>Cumulative Probability</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042">
                    <a:tc>
                      <a:txBody>
                        <a:bodyPr/>
                        <a:lstStyle/>
                        <a:p>
                          <a:pPr algn="ctr" fontAlgn="b"/>
                          <a:r>
                            <a:rPr lang="en-NZ" sz="1400" b="1" i="0" u="none" strike="noStrike">
                              <a:solidFill>
                                <a:srgbClr val="000000"/>
                              </a:solidFill>
                              <a:effectLst/>
                              <a:latin typeface="Calibri"/>
                            </a:rPr>
                            <a:t>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NZ" sz="1400" b="1" i="0" u="none" strike="noStrike" dirty="0">
                              <a:solidFill>
                                <a:srgbClr val="000000"/>
                              </a:solidFill>
                              <a:effectLst/>
                              <a:latin typeface="Calibri"/>
                            </a:rPr>
                            <a:t> $        70.00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NZ" sz="1400" b="1" i="0" u="none" strike="noStrike" dirty="0">
                              <a:solidFill>
                                <a:srgbClr val="000000"/>
                              </a:solidFill>
                              <a:effectLst/>
                              <a:latin typeface="Calibri"/>
                            </a:rPr>
                            <a:t>0.2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NZ" sz="1400" b="1" i="0" u="none" strike="noStrike" dirty="0">
                              <a:solidFill>
                                <a:srgbClr val="000000"/>
                              </a:solidFill>
                              <a:effectLst/>
                              <a:latin typeface="Calibri"/>
                            </a:rPr>
                            <a:t>0.2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042">
                    <a:tc>
                      <a:txBody>
                        <a:bodyPr/>
                        <a:lstStyle/>
                        <a:p>
                          <a:pPr algn="ctr" fontAlgn="b"/>
                          <a:r>
                            <a:rPr lang="en-NZ" sz="1400" b="1" i="0" u="none" strike="noStrike">
                              <a:solidFill>
                                <a:srgbClr val="000000"/>
                              </a:solidFill>
                              <a:effectLst/>
                              <a:latin typeface="Calibri"/>
                            </a:rPr>
                            <a:t>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NZ" sz="1400" b="1" i="0" u="none" strike="noStrike">
                              <a:solidFill>
                                <a:srgbClr val="000000"/>
                              </a:solidFill>
                              <a:effectLst/>
                              <a:latin typeface="Calibri"/>
                            </a:rPr>
                            <a:t> $      100.00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NZ" sz="1400" b="1" i="0" u="none" strike="noStrike">
                              <a:solidFill>
                                <a:srgbClr val="000000"/>
                              </a:solidFill>
                              <a:effectLst/>
                              <a:latin typeface="Calibri"/>
                            </a:rPr>
                            <a:t>0.6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NZ" sz="1400" b="1" i="0" u="none" strike="noStrike" dirty="0">
                              <a:solidFill>
                                <a:srgbClr val="000000"/>
                              </a:solidFill>
                              <a:effectLst/>
                              <a:latin typeface="Calibri"/>
                            </a:rPr>
                            <a:t>0.8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042">
                    <a:tc>
                      <a:txBody>
                        <a:bodyPr/>
                        <a:lstStyle/>
                        <a:p>
                          <a:pPr algn="ctr" fontAlgn="b"/>
                          <a:r>
                            <a:rPr lang="en-NZ" sz="1400" b="1" i="0" u="none" strike="noStrike">
                              <a:solidFill>
                                <a:srgbClr val="000000"/>
                              </a:solidFill>
                              <a:effectLst/>
                              <a:latin typeface="Calibri"/>
                            </a:rPr>
                            <a:t>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NZ" sz="1400" b="1" i="0" u="none" strike="noStrike" dirty="0">
                              <a:solidFill>
                                <a:srgbClr val="000000"/>
                              </a:solidFill>
                              <a:effectLst/>
                              <a:latin typeface="Calibri"/>
                            </a:rPr>
                            <a:t> $      130.00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NZ" sz="1400" b="1" i="0" u="none" strike="noStrike">
                              <a:solidFill>
                                <a:srgbClr val="000000"/>
                              </a:solidFill>
                              <a:effectLst/>
                              <a:latin typeface="Calibri"/>
                            </a:rPr>
                            <a:t>0.2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NZ" sz="1400" b="1" i="0" u="none" strike="noStrike" dirty="0">
                              <a:solidFill>
                                <a:srgbClr val="000000"/>
                              </a:solidFill>
                              <a:effectLst/>
                              <a:latin typeface="Calibri"/>
                            </a:rPr>
                            <a:t>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mc:Choice>
        <mc:Fallback xmlns="">
          <p:graphicFrame>
            <p:nvGraphicFramePr>
              <p:cNvPr id="9" name="Table 8"/>
              <p:cNvGraphicFramePr>
                <a:graphicFrameLocks noGrp="1"/>
              </p:cNvGraphicFramePr>
              <p:nvPr>
                <p:extLst>
                  <p:ext uri="{D42A27DB-BD31-4B8C-83A1-F6EECF244321}">
                    <p14:modId xmlns:p14="http://schemas.microsoft.com/office/powerpoint/2010/main" val="3261810308"/>
                  </p:ext>
                </p:extLst>
              </p:nvPr>
            </p:nvGraphicFramePr>
            <p:xfrm>
              <a:off x="632900" y="1628800"/>
              <a:ext cx="4392487" cy="1872208"/>
            </p:xfrm>
            <a:graphic>
              <a:graphicData uri="http://schemas.openxmlformats.org/drawingml/2006/table">
                <a:tbl>
                  <a:tblPr/>
                  <a:tblGrid>
                    <a:gridCol w="812483"/>
                    <a:gridCol w="952129"/>
                    <a:gridCol w="952129"/>
                    <a:gridCol w="1675746"/>
                  </a:tblGrid>
                  <a:tr h="738082">
                    <a:tc>
                      <a:txBody>
                        <a:bodyPr/>
                        <a:lstStyle/>
                        <a:p>
                          <a:pPr algn="ctr" fontAlgn="b"/>
                          <a:r>
                            <a:rPr lang="en-NZ" sz="1400" b="1" i="0" u="none" strike="noStrike" dirty="0" smtClean="0">
                              <a:solidFill>
                                <a:srgbClr val="000000"/>
                              </a:solidFill>
                              <a:effectLst/>
                              <a:latin typeface="Calibri"/>
                            </a:rPr>
                            <a:t>State (</a:t>
                          </a:r>
                          <a:r>
                            <a:rPr lang="en-NZ" sz="1400" b="1" i="0" u="none" strike="noStrike" dirty="0" err="1" smtClean="0">
                              <a:solidFill>
                                <a:srgbClr val="000000"/>
                              </a:solidFill>
                              <a:effectLst/>
                              <a:latin typeface="Calibri"/>
                            </a:rPr>
                            <a:t>i</a:t>
                          </a:r>
                          <a:r>
                            <a:rPr lang="en-NZ" sz="1400" b="1" i="0" u="none" strike="noStrike" dirty="0" smtClean="0">
                              <a:solidFill>
                                <a:srgbClr val="000000"/>
                              </a:solidFill>
                              <a:effectLst/>
                              <a:latin typeface="Calibri"/>
                            </a:rPr>
                            <a:t>)</a:t>
                          </a:r>
                          <a:endParaRPr lang="en-NZ" sz="1400" b="1"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3"/>
                          <a:stretch>
                            <a:fillRect l="-85897" r="-276923" b="-157851"/>
                          </a:stretch>
                        </a:blipFill>
                      </a:tcPr>
                    </a:tc>
                    <a:tc>
                      <a:txBody>
                        <a:bodyPr/>
                        <a:lstStyle/>
                        <a:p>
                          <a:pPr algn="ctr" fontAlgn="b"/>
                          <a:r>
                            <a:rPr lang="en-NZ" sz="1400" b="1" i="0" u="none" strike="noStrike" dirty="0">
                              <a:solidFill>
                                <a:srgbClr val="000000"/>
                              </a:solidFill>
                              <a:effectLst/>
                              <a:latin typeface="Calibri"/>
                            </a:rPr>
                            <a:t>Probability</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NZ" sz="1400" b="1" i="0" u="none" strike="noStrike" dirty="0">
                              <a:solidFill>
                                <a:srgbClr val="000000"/>
                              </a:solidFill>
                              <a:effectLst/>
                              <a:latin typeface="Calibri"/>
                            </a:rPr>
                            <a:t>Cumulative Probability</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042">
                    <a:tc>
                      <a:txBody>
                        <a:bodyPr/>
                        <a:lstStyle/>
                        <a:p>
                          <a:pPr algn="ctr" fontAlgn="b"/>
                          <a:r>
                            <a:rPr lang="en-NZ" sz="1400" b="1" i="0" u="none" strike="noStrike">
                              <a:solidFill>
                                <a:srgbClr val="000000"/>
                              </a:solidFill>
                              <a:effectLst/>
                              <a:latin typeface="Calibri"/>
                            </a:rPr>
                            <a:t>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NZ" sz="1400" b="1" i="0" u="none" strike="noStrike" dirty="0">
                              <a:solidFill>
                                <a:srgbClr val="000000"/>
                              </a:solidFill>
                              <a:effectLst/>
                              <a:latin typeface="Calibri"/>
                            </a:rPr>
                            <a:t> $        70.00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NZ" sz="1400" b="1" i="0" u="none" strike="noStrike" dirty="0">
                              <a:solidFill>
                                <a:srgbClr val="000000"/>
                              </a:solidFill>
                              <a:effectLst/>
                              <a:latin typeface="Calibri"/>
                            </a:rPr>
                            <a:t>0.2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NZ" sz="1400" b="1" i="0" u="none" strike="noStrike" dirty="0">
                              <a:solidFill>
                                <a:srgbClr val="000000"/>
                              </a:solidFill>
                              <a:effectLst/>
                              <a:latin typeface="Calibri"/>
                            </a:rPr>
                            <a:t>0.2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042">
                    <a:tc>
                      <a:txBody>
                        <a:bodyPr/>
                        <a:lstStyle/>
                        <a:p>
                          <a:pPr algn="ctr" fontAlgn="b"/>
                          <a:r>
                            <a:rPr lang="en-NZ" sz="1400" b="1" i="0" u="none" strike="noStrike">
                              <a:solidFill>
                                <a:srgbClr val="000000"/>
                              </a:solidFill>
                              <a:effectLst/>
                              <a:latin typeface="Calibri"/>
                            </a:rPr>
                            <a:t>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NZ" sz="1400" b="1" i="0" u="none" strike="noStrike">
                              <a:solidFill>
                                <a:srgbClr val="000000"/>
                              </a:solidFill>
                              <a:effectLst/>
                              <a:latin typeface="Calibri"/>
                            </a:rPr>
                            <a:t> $      100.00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NZ" sz="1400" b="1" i="0" u="none" strike="noStrike">
                              <a:solidFill>
                                <a:srgbClr val="000000"/>
                              </a:solidFill>
                              <a:effectLst/>
                              <a:latin typeface="Calibri"/>
                            </a:rPr>
                            <a:t>0.6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NZ" sz="1400" b="1" i="0" u="none" strike="noStrike" dirty="0">
                              <a:solidFill>
                                <a:srgbClr val="000000"/>
                              </a:solidFill>
                              <a:effectLst/>
                              <a:latin typeface="Calibri"/>
                            </a:rPr>
                            <a:t>0.8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042">
                    <a:tc>
                      <a:txBody>
                        <a:bodyPr/>
                        <a:lstStyle/>
                        <a:p>
                          <a:pPr algn="ctr" fontAlgn="b"/>
                          <a:r>
                            <a:rPr lang="en-NZ" sz="1400" b="1" i="0" u="none" strike="noStrike">
                              <a:solidFill>
                                <a:srgbClr val="000000"/>
                              </a:solidFill>
                              <a:effectLst/>
                              <a:latin typeface="Calibri"/>
                            </a:rPr>
                            <a:t>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NZ" sz="1400" b="1" i="0" u="none" strike="noStrike" dirty="0">
                              <a:solidFill>
                                <a:srgbClr val="000000"/>
                              </a:solidFill>
                              <a:effectLst/>
                              <a:latin typeface="Calibri"/>
                            </a:rPr>
                            <a:t> $      130.00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NZ" sz="1400" b="1" i="0" u="none" strike="noStrike">
                              <a:solidFill>
                                <a:srgbClr val="000000"/>
                              </a:solidFill>
                              <a:effectLst/>
                              <a:latin typeface="Calibri"/>
                            </a:rPr>
                            <a:t>0.2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NZ" sz="1400" b="1" i="0" u="none" strike="noStrike" dirty="0">
                              <a:solidFill>
                                <a:srgbClr val="000000"/>
                              </a:solidFill>
                              <a:effectLst/>
                              <a:latin typeface="Calibri"/>
                            </a:rPr>
                            <a:t>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mc:Fallback>
      </mc:AlternateContent>
      <p:grpSp>
        <p:nvGrpSpPr>
          <p:cNvPr id="11" name="Group 10"/>
          <p:cNvGrpSpPr/>
          <p:nvPr/>
        </p:nvGrpSpPr>
        <p:grpSpPr>
          <a:xfrm>
            <a:off x="611560" y="3707740"/>
            <a:ext cx="4176464" cy="2779324"/>
            <a:chOff x="611560" y="3707740"/>
            <a:chExt cx="4176464" cy="2779324"/>
          </a:xfrm>
        </p:grpSpPr>
        <p:grpSp>
          <p:nvGrpSpPr>
            <p:cNvPr id="12" name="Group 11"/>
            <p:cNvGrpSpPr/>
            <p:nvPr/>
          </p:nvGrpSpPr>
          <p:grpSpPr>
            <a:xfrm>
              <a:off x="611560" y="3811185"/>
              <a:ext cx="4176464" cy="2675879"/>
              <a:chOff x="611560" y="3811185"/>
              <a:chExt cx="4176464" cy="2675879"/>
            </a:xfrm>
          </p:grpSpPr>
          <p:pic>
            <p:nvPicPr>
              <p:cNvPr id="14" name="Picture 1"/>
              <p:cNvPicPr>
                <a:picLocks noChangeAspect="1" noChangeArrowheads="1"/>
              </p:cNvPicPr>
              <p:nvPr/>
            </p:nvPicPr>
            <p:blipFill rotWithShape="1">
              <a:blip r:embed="rId4">
                <a:extLst>
                  <a:ext uri="{28A0092B-C50C-407E-A947-70E740481C1C}">
                    <a14:useLocalDpi xmlns:a14="http://schemas.microsoft.com/office/drawing/2010/main" val="0"/>
                  </a:ext>
                </a:extLst>
              </a:blip>
              <a:srcRect l="1581" t="1540" r="2536" b="3227"/>
              <a:stretch/>
            </p:blipFill>
            <p:spPr bwMode="auto">
              <a:xfrm>
                <a:off x="611560" y="3811185"/>
                <a:ext cx="4176464" cy="26758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5" name="Straight Connector 14"/>
              <p:cNvCxnSpPr/>
              <p:nvPr/>
            </p:nvCxnSpPr>
            <p:spPr>
              <a:xfrm flipV="1">
                <a:off x="2709345" y="4069004"/>
                <a:ext cx="0" cy="2160240"/>
              </a:xfrm>
              <a:prstGeom prst="line">
                <a:avLst/>
              </a:prstGeom>
              <a:ln w="381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13" name="TextBox 12"/>
                <p:cNvSpPr txBox="1"/>
                <p:nvPr/>
              </p:nvSpPr>
              <p:spPr>
                <a:xfrm>
                  <a:off x="2504802" y="3707740"/>
                  <a:ext cx="1241045"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n-NZ" b="1" i="1" smtClean="0">
                                <a:latin typeface="Cambria Math"/>
                              </a:rPr>
                            </m:ctrlPr>
                          </m:accPr>
                          <m:e>
                            <m:r>
                              <a:rPr lang="en-NZ" b="1" i="1" smtClean="0">
                                <a:latin typeface="Cambria Math"/>
                              </a:rPr>
                              <m:t>𝝅</m:t>
                            </m:r>
                          </m:e>
                        </m:acc>
                        <m:r>
                          <a:rPr lang="en-NZ" b="1" i="1" smtClean="0">
                            <a:latin typeface="Cambria Math"/>
                          </a:rPr>
                          <m:t>=$</m:t>
                        </m:r>
                        <m:r>
                          <a:rPr lang="en-NZ" b="1" i="1" smtClean="0">
                            <a:latin typeface="Cambria Math"/>
                          </a:rPr>
                          <m:t>𝟏𝟎𝟎</m:t>
                        </m:r>
                      </m:oMath>
                    </m:oMathPara>
                  </a14:m>
                  <a:endParaRPr lang="en-NZ" b="1" dirty="0"/>
                </a:p>
              </p:txBody>
            </p:sp>
          </mc:Choice>
          <mc:Fallback xmlns="">
            <p:sp>
              <p:nvSpPr>
                <p:cNvPr id="13" name="TextBox 12"/>
                <p:cNvSpPr txBox="1">
                  <a:spLocks noRot="1" noChangeAspect="1" noMove="1" noResize="1" noEditPoints="1" noAdjustHandles="1" noChangeArrowheads="1" noChangeShapeType="1" noTextEdit="1"/>
                </p:cNvSpPr>
                <p:nvPr/>
              </p:nvSpPr>
              <p:spPr>
                <a:xfrm>
                  <a:off x="2504802" y="3707740"/>
                  <a:ext cx="1241045" cy="369332"/>
                </a:xfrm>
                <a:prstGeom prst="rect">
                  <a:avLst/>
                </a:prstGeom>
                <a:blipFill rotWithShape="1">
                  <a:blip r:embed="rId5"/>
                  <a:stretch>
                    <a:fillRect b="-1639"/>
                  </a:stretch>
                </a:blipFill>
              </p:spPr>
              <p:txBody>
                <a:bodyPr/>
                <a:lstStyle/>
                <a:p>
                  <a:r>
                    <a:rPr lang="en-NZ">
                      <a:noFill/>
                    </a:rPr>
                    <a:t> </a:t>
                  </a:r>
                </a:p>
              </p:txBody>
            </p:sp>
          </mc:Fallback>
        </mc:AlternateContent>
      </p:grpSp>
      <p:grpSp>
        <p:nvGrpSpPr>
          <p:cNvPr id="16" name="Group 15"/>
          <p:cNvGrpSpPr/>
          <p:nvPr/>
        </p:nvGrpSpPr>
        <p:grpSpPr>
          <a:xfrm>
            <a:off x="5724128" y="4983098"/>
            <a:ext cx="2375051" cy="369332"/>
            <a:chOff x="5252112" y="5084440"/>
            <a:chExt cx="2375051" cy="369332"/>
          </a:xfrm>
        </p:grpSpPr>
        <mc:AlternateContent xmlns:mc="http://schemas.openxmlformats.org/markup-compatibility/2006" xmlns:a14="http://schemas.microsoft.com/office/drawing/2010/main">
          <mc:Choice Requires="a14">
            <p:sp>
              <p:nvSpPr>
                <p:cNvPr id="17" name="TextBox 16"/>
                <p:cNvSpPr txBox="1"/>
                <p:nvPr/>
              </p:nvSpPr>
              <p:spPr>
                <a:xfrm>
                  <a:off x="5252112" y="5084440"/>
                  <a:ext cx="1208921"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NZ" b="1" i="1" smtClean="0">
                                <a:latin typeface="Cambria Math"/>
                              </a:rPr>
                            </m:ctrlPr>
                          </m:sSubPr>
                          <m:e>
                            <m:r>
                              <a:rPr lang="en-NZ" b="1" i="1" smtClean="0">
                                <a:latin typeface="Cambria Math"/>
                              </a:rPr>
                              <m:t>𝒙</m:t>
                            </m:r>
                          </m:e>
                          <m:sub>
                            <m:r>
                              <a:rPr lang="en-NZ" b="1" i="1" smtClean="0">
                                <a:latin typeface="Cambria Math"/>
                              </a:rPr>
                              <m:t>𝟎</m:t>
                            </m:r>
                          </m:sub>
                        </m:sSub>
                        <m:r>
                          <a:rPr lang="en-NZ" b="1" i="1" smtClean="0">
                            <a:latin typeface="Cambria Math"/>
                          </a:rPr>
                          <m:t>=</m:t>
                        </m:r>
                        <m:r>
                          <a:rPr lang="en-NZ" b="1" i="1" smtClean="0">
                            <a:latin typeface="Cambria Math"/>
                          </a:rPr>
                          <m:t>𝟏𝟎𝟎</m:t>
                        </m:r>
                      </m:oMath>
                    </m:oMathPara>
                  </a14:m>
                  <a:endParaRPr lang="en-NZ" b="1" dirty="0"/>
                </a:p>
              </p:txBody>
            </p:sp>
          </mc:Choice>
          <mc:Fallback xmlns="">
            <p:sp>
              <p:nvSpPr>
                <p:cNvPr id="13" name="TextBox 12"/>
                <p:cNvSpPr txBox="1">
                  <a:spLocks noRot="1" noChangeAspect="1" noMove="1" noResize="1" noEditPoints="1" noAdjustHandles="1" noChangeArrowheads="1" noChangeShapeType="1" noTextEdit="1"/>
                </p:cNvSpPr>
                <p:nvPr/>
              </p:nvSpPr>
              <p:spPr>
                <a:xfrm>
                  <a:off x="5252112" y="5084440"/>
                  <a:ext cx="1208921" cy="369332"/>
                </a:xfrm>
                <a:prstGeom prst="rect">
                  <a:avLst/>
                </a:prstGeom>
                <a:blipFill rotWithShape="1">
                  <a:blip r:embed="rId6"/>
                  <a:stretch>
                    <a:fillRect b="-1639"/>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18" name="TextBox 17"/>
                <p:cNvSpPr txBox="1"/>
                <p:nvPr/>
              </p:nvSpPr>
              <p:spPr>
                <a:xfrm>
                  <a:off x="6660232" y="5084440"/>
                  <a:ext cx="966931"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n-NZ" b="1" i="1" smtClean="0">
                                <a:latin typeface="Cambria Math"/>
                              </a:rPr>
                            </m:ctrlPr>
                          </m:accPr>
                          <m:e>
                            <m:r>
                              <a:rPr lang="en-NZ" b="1" i="1" smtClean="0">
                                <a:latin typeface="Cambria Math"/>
                              </a:rPr>
                              <m:t>𝒒</m:t>
                            </m:r>
                          </m:e>
                        </m:acc>
                        <m:r>
                          <a:rPr lang="en-NZ" b="1" i="1" smtClean="0">
                            <a:latin typeface="Cambria Math"/>
                          </a:rPr>
                          <m:t>=</m:t>
                        </m:r>
                        <m:r>
                          <a:rPr lang="en-NZ" b="1" i="1" smtClean="0">
                            <a:latin typeface="Cambria Math"/>
                          </a:rPr>
                          <m:t>𝟕𝟎</m:t>
                        </m:r>
                      </m:oMath>
                    </m:oMathPara>
                  </a14:m>
                  <a:endParaRPr lang="en-NZ" b="1" dirty="0"/>
                </a:p>
              </p:txBody>
            </p:sp>
          </mc:Choice>
          <mc:Fallback xmlns="">
            <p:sp>
              <p:nvSpPr>
                <p:cNvPr id="17" name="TextBox 16"/>
                <p:cNvSpPr txBox="1">
                  <a:spLocks noRot="1" noChangeAspect="1" noMove="1" noResize="1" noEditPoints="1" noAdjustHandles="1" noChangeArrowheads="1" noChangeShapeType="1" noTextEdit="1"/>
                </p:cNvSpPr>
                <p:nvPr/>
              </p:nvSpPr>
              <p:spPr>
                <a:xfrm>
                  <a:off x="6660232" y="5084440"/>
                  <a:ext cx="966931" cy="369332"/>
                </a:xfrm>
                <a:prstGeom prst="rect">
                  <a:avLst/>
                </a:prstGeom>
                <a:blipFill rotWithShape="1">
                  <a:blip r:embed="rId7"/>
                  <a:stretch>
                    <a:fillRect b="-8197"/>
                  </a:stretch>
                </a:blipFill>
              </p:spPr>
              <p:txBody>
                <a:bodyPr/>
                <a:lstStyle/>
                <a:p>
                  <a:r>
                    <a:rPr lang="en-NZ">
                      <a:noFill/>
                    </a:rPr>
                    <a:t> </a:t>
                  </a:r>
                </a:p>
              </p:txBody>
            </p:sp>
          </mc:Fallback>
        </mc:AlternateContent>
      </p:grpSp>
    </p:spTree>
    <p:extLst>
      <p:ext uri="{BB962C8B-B14F-4D97-AF65-F5344CB8AC3E}">
        <p14:creationId xmlns:p14="http://schemas.microsoft.com/office/powerpoint/2010/main" val="18813542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7467600" cy="1143000"/>
          </a:xfrm>
        </p:spPr>
        <p:txBody>
          <a:bodyPr/>
          <a:lstStyle/>
          <a:p>
            <a:r>
              <a:rPr lang="en-NZ" dirty="0" smtClean="0"/>
              <a:t>Comparison with </a:t>
            </a:r>
            <a:r>
              <a:rPr lang="en-NZ" dirty="0" err="1" smtClean="0"/>
              <a:t>evp</a:t>
            </a:r>
            <a:endParaRPr lang="en-NZ" dirty="0"/>
          </a:p>
        </p:txBody>
      </p:sp>
      <p:graphicFrame>
        <p:nvGraphicFramePr>
          <p:cNvPr id="6" name="Table 5"/>
          <p:cNvGraphicFramePr>
            <a:graphicFrameLocks noGrp="1"/>
          </p:cNvGraphicFramePr>
          <p:nvPr>
            <p:extLst>
              <p:ext uri="{D42A27DB-BD31-4B8C-83A1-F6EECF244321}">
                <p14:modId xmlns:p14="http://schemas.microsoft.com/office/powerpoint/2010/main" val="505388887"/>
              </p:ext>
            </p:extLst>
          </p:nvPr>
        </p:nvGraphicFramePr>
        <p:xfrm>
          <a:off x="4860032" y="2276872"/>
          <a:ext cx="3024336" cy="3024333"/>
        </p:xfrm>
        <a:graphic>
          <a:graphicData uri="http://schemas.openxmlformats.org/drawingml/2006/table">
            <a:tbl>
              <a:tblPr/>
              <a:tblGrid>
                <a:gridCol w="1008112"/>
                <a:gridCol w="1008112"/>
                <a:gridCol w="1008112"/>
              </a:tblGrid>
              <a:tr h="548663">
                <a:tc>
                  <a:txBody>
                    <a:bodyPr/>
                    <a:lstStyle/>
                    <a:p>
                      <a:pPr algn="ctr" fontAlgn="b"/>
                      <a:r>
                        <a:rPr lang="en-NZ" sz="1600" b="1" i="0" u="none" strike="noStrike" dirty="0">
                          <a:solidFill>
                            <a:srgbClr val="000000"/>
                          </a:solidFill>
                          <a:effectLst/>
                          <a:latin typeface="Calibri"/>
                        </a:rPr>
                        <a:t>Stage 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NZ" sz="1600" b="1" i="0" u="none" strike="noStrike" dirty="0">
                          <a:solidFill>
                            <a:srgbClr val="000000"/>
                          </a:solidFill>
                          <a:effectLst/>
                          <a:latin typeface="Calibri"/>
                        </a:rPr>
                        <a:t>Stage 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NZ" sz="1600" b="1" i="0" u="none" strike="noStrike">
                          <a:solidFill>
                            <a:srgbClr val="000000"/>
                          </a:solidFill>
                          <a:effectLst/>
                          <a:latin typeface="Calibri"/>
                        </a:rPr>
                        <a:t>Stage 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1022">
                <a:tc rowSpan="9">
                  <a:txBody>
                    <a:bodyPr/>
                    <a:lstStyle/>
                    <a:p>
                      <a:pPr algn="ctr" fontAlgn="ctr"/>
                      <a:r>
                        <a:rPr lang="en-NZ" sz="1600" b="1" i="0" u="none" strike="noStrike" dirty="0">
                          <a:solidFill>
                            <a:srgbClr val="000000"/>
                          </a:solidFill>
                          <a:effectLst/>
                          <a:latin typeface="Calibri"/>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fontAlgn="ctr"/>
                      <a:r>
                        <a:rPr lang="en-NZ" sz="1600" b="1" i="0" u="none" strike="noStrike">
                          <a:solidFill>
                            <a:srgbClr val="000000"/>
                          </a:solidFill>
                          <a:effectLst/>
                          <a:latin typeface="Calibri"/>
                        </a:rPr>
                        <a:t>30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gn="ctr" fontAlgn="b"/>
                      <a:r>
                        <a:rPr lang="en-NZ" sz="1600" b="1" i="0" u="none" strike="noStrike">
                          <a:solidFill>
                            <a:srgbClr val="000000"/>
                          </a:solidFill>
                          <a:effectLst/>
                          <a:latin typeface="Calibri"/>
                        </a:rPr>
                        <a:t>70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r h="281022">
                <a:tc vMerge="1">
                  <a:txBody>
                    <a:bodyPr/>
                    <a:lstStyle/>
                    <a:p>
                      <a:endParaRPr lang="en-NZ"/>
                    </a:p>
                  </a:txBody>
                  <a:tcPr/>
                </a:tc>
                <a:tc vMerge="1">
                  <a:txBody>
                    <a:bodyPr/>
                    <a:lstStyle/>
                    <a:p>
                      <a:endParaRPr lang="en-NZ"/>
                    </a:p>
                  </a:txBody>
                  <a:tcPr/>
                </a:tc>
                <a:tc>
                  <a:txBody>
                    <a:bodyPr/>
                    <a:lstStyle/>
                    <a:p>
                      <a:pPr algn="ctr" fontAlgn="b"/>
                      <a:r>
                        <a:rPr lang="en-NZ" sz="1600" b="1" i="0" u="none" strike="noStrike">
                          <a:solidFill>
                            <a:srgbClr val="000000"/>
                          </a:solidFill>
                          <a:effectLst/>
                          <a:latin typeface="Calibri"/>
                        </a:rPr>
                        <a:t>70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6B0A"/>
                    </a:solidFill>
                  </a:tcPr>
                </a:tc>
              </a:tr>
              <a:tr h="281022">
                <a:tc vMerge="1">
                  <a:txBody>
                    <a:bodyPr/>
                    <a:lstStyle/>
                    <a:p>
                      <a:endParaRPr lang="en-NZ"/>
                    </a:p>
                  </a:txBody>
                  <a:tcPr/>
                </a:tc>
                <a:tc vMerge="1">
                  <a:txBody>
                    <a:bodyPr/>
                    <a:lstStyle/>
                    <a:p>
                      <a:endParaRPr lang="en-NZ"/>
                    </a:p>
                  </a:txBody>
                  <a:tcPr/>
                </a:tc>
                <a:tc>
                  <a:txBody>
                    <a:bodyPr/>
                    <a:lstStyle/>
                    <a:p>
                      <a:pPr algn="ctr" fontAlgn="b"/>
                      <a:r>
                        <a:rPr lang="en-NZ" sz="1600" b="1" i="0" u="none" strike="noStrike">
                          <a:solidFill>
                            <a:srgbClr val="000000"/>
                          </a:solidFill>
                          <a:effectLst/>
                          <a:latin typeface="Calibri"/>
                        </a:rPr>
                        <a:t>70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74706"/>
                    </a:solidFill>
                  </a:tcPr>
                </a:tc>
              </a:tr>
              <a:tr h="267640">
                <a:tc vMerge="1">
                  <a:txBody>
                    <a:bodyPr/>
                    <a:lstStyle/>
                    <a:p>
                      <a:endParaRPr lang="en-NZ"/>
                    </a:p>
                  </a:txBody>
                  <a:tcPr/>
                </a:tc>
                <a:tc rowSpan="3">
                  <a:txBody>
                    <a:bodyPr/>
                    <a:lstStyle/>
                    <a:p>
                      <a:pPr algn="ctr" fontAlgn="ctr"/>
                      <a:r>
                        <a:rPr lang="en-NZ" sz="1600" b="1" i="0" u="none" strike="noStrike">
                          <a:solidFill>
                            <a:srgbClr val="000000"/>
                          </a:solidFill>
                          <a:effectLst/>
                          <a:latin typeface="Calibri"/>
                        </a:rPr>
                        <a:t>70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6B0A"/>
                    </a:solidFill>
                  </a:tcPr>
                </a:tc>
                <a:tc>
                  <a:txBody>
                    <a:bodyPr/>
                    <a:lstStyle/>
                    <a:p>
                      <a:pPr algn="ctr" fontAlgn="b"/>
                      <a:r>
                        <a:rPr lang="en-NZ" sz="1600" b="1" i="0" u="none" strike="noStrike">
                          <a:solidFill>
                            <a:srgbClr val="000000"/>
                          </a:solidFill>
                          <a:effectLst/>
                          <a:latin typeface="Calibri"/>
                        </a:rPr>
                        <a:t>30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r h="267640">
                <a:tc vMerge="1">
                  <a:txBody>
                    <a:bodyPr/>
                    <a:lstStyle/>
                    <a:p>
                      <a:endParaRPr lang="en-NZ"/>
                    </a:p>
                  </a:txBody>
                  <a:tcPr/>
                </a:tc>
                <a:tc vMerge="1">
                  <a:txBody>
                    <a:bodyPr/>
                    <a:lstStyle/>
                    <a:p>
                      <a:endParaRPr lang="en-NZ"/>
                    </a:p>
                  </a:txBody>
                  <a:tcPr/>
                </a:tc>
                <a:tc>
                  <a:txBody>
                    <a:bodyPr/>
                    <a:lstStyle/>
                    <a:p>
                      <a:pPr algn="ctr" fontAlgn="b"/>
                      <a:r>
                        <a:rPr lang="en-NZ" sz="1600" b="1" i="0" u="none" strike="noStrike">
                          <a:solidFill>
                            <a:srgbClr val="000000"/>
                          </a:solidFill>
                          <a:effectLst/>
                          <a:latin typeface="Calibri"/>
                        </a:rPr>
                        <a:t>30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6B0A"/>
                    </a:solidFill>
                  </a:tcPr>
                </a:tc>
              </a:tr>
              <a:tr h="281022">
                <a:tc vMerge="1">
                  <a:txBody>
                    <a:bodyPr/>
                    <a:lstStyle/>
                    <a:p>
                      <a:endParaRPr lang="en-NZ"/>
                    </a:p>
                  </a:txBody>
                  <a:tcPr/>
                </a:tc>
                <a:tc vMerge="1">
                  <a:txBody>
                    <a:bodyPr/>
                    <a:lstStyle/>
                    <a:p>
                      <a:endParaRPr lang="en-NZ"/>
                    </a:p>
                  </a:txBody>
                  <a:tcPr/>
                </a:tc>
                <a:tc>
                  <a:txBody>
                    <a:bodyPr/>
                    <a:lstStyle/>
                    <a:p>
                      <a:pPr algn="ctr" fontAlgn="b"/>
                      <a:r>
                        <a:rPr lang="en-NZ" sz="1600" b="1" i="0" u="none" strike="noStrike">
                          <a:solidFill>
                            <a:srgbClr val="000000"/>
                          </a:solidFill>
                          <a:effectLst/>
                          <a:latin typeface="Calibri"/>
                        </a:rPr>
                        <a:t>30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74706"/>
                    </a:solidFill>
                  </a:tcPr>
                </a:tc>
              </a:tr>
              <a:tr h="267640">
                <a:tc vMerge="1">
                  <a:txBody>
                    <a:bodyPr/>
                    <a:lstStyle/>
                    <a:p>
                      <a:endParaRPr lang="en-NZ"/>
                    </a:p>
                  </a:txBody>
                  <a:tcPr/>
                </a:tc>
                <a:tc rowSpan="3">
                  <a:txBody>
                    <a:bodyPr/>
                    <a:lstStyle/>
                    <a:p>
                      <a:pPr algn="ctr" fontAlgn="ctr"/>
                      <a:r>
                        <a:rPr lang="en-NZ" sz="1600" b="1" i="0" u="none" strike="noStrike">
                          <a:solidFill>
                            <a:srgbClr val="000000"/>
                          </a:solidFill>
                          <a:effectLst/>
                          <a:latin typeface="Calibri"/>
                        </a:rPr>
                        <a:t>70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74706"/>
                    </a:solidFill>
                  </a:tcPr>
                </a:tc>
                <a:tc>
                  <a:txBody>
                    <a:bodyPr/>
                    <a:lstStyle/>
                    <a:p>
                      <a:pPr algn="ctr" fontAlgn="b"/>
                      <a:r>
                        <a:rPr lang="en-NZ" sz="1600" b="1" i="0" u="none" strike="noStrike">
                          <a:solidFill>
                            <a:srgbClr val="000000"/>
                          </a:solidFill>
                          <a:effectLst/>
                          <a:latin typeface="Calibri"/>
                        </a:rPr>
                        <a:t>30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r h="267640">
                <a:tc vMerge="1">
                  <a:txBody>
                    <a:bodyPr/>
                    <a:lstStyle/>
                    <a:p>
                      <a:endParaRPr lang="en-NZ"/>
                    </a:p>
                  </a:txBody>
                  <a:tcPr/>
                </a:tc>
                <a:tc vMerge="1">
                  <a:txBody>
                    <a:bodyPr/>
                    <a:lstStyle/>
                    <a:p>
                      <a:endParaRPr lang="en-NZ"/>
                    </a:p>
                  </a:txBody>
                  <a:tcPr/>
                </a:tc>
                <a:tc>
                  <a:txBody>
                    <a:bodyPr/>
                    <a:lstStyle/>
                    <a:p>
                      <a:pPr algn="ctr" fontAlgn="b"/>
                      <a:r>
                        <a:rPr lang="en-NZ" sz="1600" b="1" i="0" u="none" strike="noStrike">
                          <a:solidFill>
                            <a:srgbClr val="000000"/>
                          </a:solidFill>
                          <a:effectLst/>
                          <a:latin typeface="Calibri"/>
                        </a:rPr>
                        <a:t>30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6B0A"/>
                    </a:solidFill>
                  </a:tcPr>
                </a:tc>
              </a:tr>
              <a:tr h="281022">
                <a:tc vMerge="1">
                  <a:txBody>
                    <a:bodyPr/>
                    <a:lstStyle/>
                    <a:p>
                      <a:endParaRPr lang="en-NZ"/>
                    </a:p>
                  </a:txBody>
                  <a:tcPr/>
                </a:tc>
                <a:tc vMerge="1">
                  <a:txBody>
                    <a:bodyPr/>
                    <a:lstStyle/>
                    <a:p>
                      <a:endParaRPr lang="en-NZ"/>
                    </a:p>
                  </a:txBody>
                  <a:tcPr/>
                </a:tc>
                <a:tc>
                  <a:txBody>
                    <a:bodyPr/>
                    <a:lstStyle/>
                    <a:p>
                      <a:pPr algn="ctr" fontAlgn="b"/>
                      <a:r>
                        <a:rPr lang="en-NZ" sz="1600" b="1" i="0" u="none" strike="noStrike" dirty="0">
                          <a:solidFill>
                            <a:srgbClr val="000000"/>
                          </a:solidFill>
                          <a:effectLst/>
                          <a:latin typeface="Calibri"/>
                        </a:rPr>
                        <a:t>30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74706"/>
                    </a:solidFill>
                  </a:tcPr>
                </a:tc>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1423463364"/>
              </p:ext>
            </p:extLst>
          </p:nvPr>
        </p:nvGraphicFramePr>
        <p:xfrm>
          <a:off x="755576" y="2276872"/>
          <a:ext cx="3024336" cy="3024333"/>
        </p:xfrm>
        <a:graphic>
          <a:graphicData uri="http://schemas.openxmlformats.org/drawingml/2006/table">
            <a:tbl>
              <a:tblPr/>
              <a:tblGrid>
                <a:gridCol w="1008112"/>
                <a:gridCol w="1008112"/>
                <a:gridCol w="1008112"/>
              </a:tblGrid>
              <a:tr h="548663">
                <a:tc>
                  <a:txBody>
                    <a:bodyPr/>
                    <a:lstStyle/>
                    <a:p>
                      <a:pPr algn="ctr" fontAlgn="b"/>
                      <a:r>
                        <a:rPr lang="en-NZ" sz="1600" b="1" i="0" u="none" strike="noStrike" dirty="0">
                          <a:solidFill>
                            <a:srgbClr val="000000"/>
                          </a:solidFill>
                          <a:effectLst/>
                          <a:latin typeface="Calibri"/>
                        </a:rPr>
                        <a:t>Stage 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NZ" sz="1600" b="1" i="0" u="none" strike="noStrike" dirty="0">
                          <a:solidFill>
                            <a:srgbClr val="000000"/>
                          </a:solidFill>
                          <a:effectLst/>
                          <a:latin typeface="Calibri"/>
                        </a:rPr>
                        <a:t>Stage 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NZ" sz="1600" b="1" i="0" u="none" strike="noStrike" dirty="0">
                          <a:solidFill>
                            <a:srgbClr val="000000"/>
                          </a:solidFill>
                          <a:effectLst/>
                          <a:latin typeface="Calibri"/>
                        </a:rPr>
                        <a:t>Stage 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1022">
                <a:tc rowSpan="9">
                  <a:txBody>
                    <a:bodyPr/>
                    <a:lstStyle/>
                    <a:p>
                      <a:pPr algn="ctr" fontAlgn="ctr"/>
                      <a:r>
                        <a:rPr lang="en-NZ" sz="1600" b="1" i="0" u="none" strike="noStrike" dirty="0">
                          <a:solidFill>
                            <a:srgbClr val="000000"/>
                          </a:solidFill>
                          <a:effectLst/>
                          <a:latin typeface="Calibri"/>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fontAlgn="ctr"/>
                      <a:r>
                        <a:rPr lang="en-NZ" sz="1600" b="1" i="0" u="none" strike="noStrike" dirty="0" smtClean="0">
                          <a:solidFill>
                            <a:srgbClr val="000000"/>
                          </a:solidFill>
                          <a:effectLst/>
                          <a:latin typeface="Calibri"/>
                        </a:rPr>
                        <a:t>50</a:t>
                      </a:r>
                      <a:endParaRPr lang="en-NZ" sz="1600" b="1"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gn="ctr" fontAlgn="b"/>
                      <a:r>
                        <a:rPr lang="en-NZ" sz="1600" b="1" i="0" u="none" strike="noStrike" dirty="0" smtClean="0">
                          <a:solidFill>
                            <a:srgbClr val="000000"/>
                          </a:solidFill>
                          <a:effectLst/>
                          <a:latin typeface="Calibri"/>
                        </a:rPr>
                        <a:t>50</a:t>
                      </a:r>
                      <a:endParaRPr lang="en-NZ" sz="1600" b="1"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r h="281022">
                <a:tc vMerge="1">
                  <a:txBody>
                    <a:bodyPr/>
                    <a:lstStyle/>
                    <a:p>
                      <a:endParaRPr lang="en-NZ"/>
                    </a:p>
                  </a:txBody>
                  <a:tcPr/>
                </a:tc>
                <a:tc vMerge="1">
                  <a:txBody>
                    <a:bodyPr/>
                    <a:lstStyle/>
                    <a:p>
                      <a:endParaRPr lang="en-NZ"/>
                    </a:p>
                  </a:txBody>
                  <a:tcPr/>
                </a:tc>
                <a:tc>
                  <a:txBody>
                    <a:bodyPr/>
                    <a:lstStyle/>
                    <a:p>
                      <a:pPr algn="ctr" fontAlgn="b"/>
                      <a:r>
                        <a:rPr lang="en-NZ" sz="1600" b="1" i="0" u="none" strike="noStrike" dirty="0" smtClean="0">
                          <a:solidFill>
                            <a:srgbClr val="000000"/>
                          </a:solidFill>
                          <a:effectLst/>
                          <a:latin typeface="Calibri"/>
                        </a:rPr>
                        <a:t>50</a:t>
                      </a:r>
                      <a:endParaRPr lang="en-NZ" sz="1600" b="1"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6B0A"/>
                    </a:solidFill>
                  </a:tcPr>
                </a:tc>
              </a:tr>
              <a:tr h="281022">
                <a:tc vMerge="1">
                  <a:txBody>
                    <a:bodyPr/>
                    <a:lstStyle/>
                    <a:p>
                      <a:endParaRPr lang="en-NZ"/>
                    </a:p>
                  </a:txBody>
                  <a:tcPr/>
                </a:tc>
                <a:tc vMerge="1">
                  <a:txBody>
                    <a:bodyPr/>
                    <a:lstStyle/>
                    <a:p>
                      <a:endParaRPr lang="en-NZ"/>
                    </a:p>
                  </a:txBody>
                  <a:tcPr/>
                </a:tc>
                <a:tc>
                  <a:txBody>
                    <a:bodyPr/>
                    <a:lstStyle/>
                    <a:p>
                      <a:pPr algn="ctr" fontAlgn="b"/>
                      <a:r>
                        <a:rPr lang="en-NZ" sz="1600" b="1" i="0" u="none" strike="noStrike" dirty="0" smtClean="0">
                          <a:solidFill>
                            <a:srgbClr val="000000"/>
                          </a:solidFill>
                          <a:effectLst/>
                          <a:latin typeface="Calibri"/>
                        </a:rPr>
                        <a:t>50</a:t>
                      </a:r>
                      <a:endParaRPr lang="en-NZ" sz="1600" b="1"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74706"/>
                    </a:solidFill>
                  </a:tcPr>
                </a:tc>
              </a:tr>
              <a:tr h="267640">
                <a:tc vMerge="1">
                  <a:txBody>
                    <a:bodyPr/>
                    <a:lstStyle/>
                    <a:p>
                      <a:endParaRPr lang="en-NZ"/>
                    </a:p>
                  </a:txBody>
                  <a:tcPr/>
                </a:tc>
                <a:tc rowSpan="3">
                  <a:txBody>
                    <a:bodyPr/>
                    <a:lstStyle/>
                    <a:p>
                      <a:pPr algn="ctr" fontAlgn="ctr"/>
                      <a:r>
                        <a:rPr lang="en-NZ" sz="1600" b="1" i="0" u="none" strike="noStrike" dirty="0" smtClean="0">
                          <a:solidFill>
                            <a:srgbClr val="000000"/>
                          </a:solidFill>
                          <a:effectLst/>
                          <a:latin typeface="Calibri"/>
                        </a:rPr>
                        <a:t>50</a:t>
                      </a:r>
                      <a:endParaRPr lang="en-NZ" sz="1600" b="1"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6B0A"/>
                    </a:solidFill>
                  </a:tcPr>
                </a:tc>
                <a:tc>
                  <a:txBody>
                    <a:bodyPr/>
                    <a:lstStyle/>
                    <a:p>
                      <a:pPr algn="ctr" fontAlgn="b"/>
                      <a:r>
                        <a:rPr lang="en-NZ" sz="1600" b="1" i="0" u="none" strike="noStrike" dirty="0" smtClean="0">
                          <a:solidFill>
                            <a:srgbClr val="000000"/>
                          </a:solidFill>
                          <a:effectLst/>
                          <a:latin typeface="Calibri"/>
                        </a:rPr>
                        <a:t>50</a:t>
                      </a:r>
                      <a:endParaRPr lang="en-NZ" sz="1600" b="1"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r h="267640">
                <a:tc vMerge="1">
                  <a:txBody>
                    <a:bodyPr/>
                    <a:lstStyle/>
                    <a:p>
                      <a:endParaRPr lang="en-NZ"/>
                    </a:p>
                  </a:txBody>
                  <a:tcPr/>
                </a:tc>
                <a:tc vMerge="1">
                  <a:txBody>
                    <a:bodyPr/>
                    <a:lstStyle/>
                    <a:p>
                      <a:endParaRPr lang="en-NZ"/>
                    </a:p>
                  </a:txBody>
                  <a:tcPr/>
                </a:tc>
                <a:tc>
                  <a:txBody>
                    <a:bodyPr/>
                    <a:lstStyle/>
                    <a:p>
                      <a:pPr algn="ctr" fontAlgn="b"/>
                      <a:r>
                        <a:rPr lang="en-NZ" sz="1600" b="1" i="0" u="none" strike="noStrike" dirty="0" smtClean="0">
                          <a:solidFill>
                            <a:srgbClr val="000000"/>
                          </a:solidFill>
                          <a:effectLst/>
                          <a:latin typeface="Calibri"/>
                        </a:rPr>
                        <a:t>50</a:t>
                      </a:r>
                      <a:endParaRPr lang="en-NZ" sz="1600" b="1"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6B0A"/>
                    </a:solidFill>
                  </a:tcPr>
                </a:tc>
              </a:tr>
              <a:tr h="281022">
                <a:tc vMerge="1">
                  <a:txBody>
                    <a:bodyPr/>
                    <a:lstStyle/>
                    <a:p>
                      <a:endParaRPr lang="en-NZ"/>
                    </a:p>
                  </a:txBody>
                  <a:tcPr/>
                </a:tc>
                <a:tc vMerge="1">
                  <a:txBody>
                    <a:bodyPr/>
                    <a:lstStyle/>
                    <a:p>
                      <a:endParaRPr lang="en-NZ"/>
                    </a:p>
                  </a:txBody>
                  <a:tcPr/>
                </a:tc>
                <a:tc>
                  <a:txBody>
                    <a:bodyPr/>
                    <a:lstStyle/>
                    <a:p>
                      <a:pPr algn="ctr" fontAlgn="b"/>
                      <a:r>
                        <a:rPr lang="en-NZ" sz="1600" b="1" i="0" u="none" strike="noStrike" dirty="0" smtClean="0">
                          <a:solidFill>
                            <a:srgbClr val="000000"/>
                          </a:solidFill>
                          <a:effectLst/>
                          <a:latin typeface="Calibri"/>
                        </a:rPr>
                        <a:t>50</a:t>
                      </a:r>
                      <a:endParaRPr lang="en-NZ" sz="1600" b="1"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74706"/>
                    </a:solidFill>
                  </a:tcPr>
                </a:tc>
              </a:tr>
              <a:tr h="267640">
                <a:tc vMerge="1">
                  <a:txBody>
                    <a:bodyPr/>
                    <a:lstStyle/>
                    <a:p>
                      <a:endParaRPr lang="en-NZ"/>
                    </a:p>
                  </a:txBody>
                  <a:tcPr/>
                </a:tc>
                <a:tc rowSpan="3">
                  <a:txBody>
                    <a:bodyPr/>
                    <a:lstStyle/>
                    <a:p>
                      <a:pPr algn="ctr" fontAlgn="ctr"/>
                      <a:r>
                        <a:rPr lang="en-NZ" sz="1600" b="1" i="0" u="none" strike="noStrike" dirty="0" smtClean="0">
                          <a:solidFill>
                            <a:srgbClr val="000000"/>
                          </a:solidFill>
                          <a:effectLst/>
                          <a:latin typeface="Calibri"/>
                        </a:rPr>
                        <a:t>50</a:t>
                      </a:r>
                      <a:endParaRPr lang="en-NZ" sz="1600" b="1"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74706"/>
                    </a:solidFill>
                  </a:tcPr>
                </a:tc>
                <a:tc>
                  <a:txBody>
                    <a:bodyPr/>
                    <a:lstStyle/>
                    <a:p>
                      <a:pPr algn="ctr" fontAlgn="b"/>
                      <a:r>
                        <a:rPr lang="en-NZ" sz="1600" b="1" i="0" u="none" strike="noStrike" dirty="0" smtClean="0">
                          <a:solidFill>
                            <a:srgbClr val="000000"/>
                          </a:solidFill>
                          <a:effectLst/>
                          <a:latin typeface="Calibri"/>
                        </a:rPr>
                        <a:t>50</a:t>
                      </a:r>
                      <a:endParaRPr lang="en-NZ" sz="1600" b="1"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r h="267640">
                <a:tc vMerge="1">
                  <a:txBody>
                    <a:bodyPr/>
                    <a:lstStyle/>
                    <a:p>
                      <a:endParaRPr lang="en-NZ"/>
                    </a:p>
                  </a:txBody>
                  <a:tcPr/>
                </a:tc>
                <a:tc vMerge="1">
                  <a:txBody>
                    <a:bodyPr/>
                    <a:lstStyle/>
                    <a:p>
                      <a:endParaRPr lang="en-NZ"/>
                    </a:p>
                  </a:txBody>
                  <a:tcPr/>
                </a:tc>
                <a:tc>
                  <a:txBody>
                    <a:bodyPr/>
                    <a:lstStyle/>
                    <a:p>
                      <a:pPr algn="ctr" fontAlgn="b"/>
                      <a:r>
                        <a:rPr lang="en-NZ" sz="1600" b="1" i="0" u="none" strike="noStrike" dirty="0" smtClean="0">
                          <a:solidFill>
                            <a:srgbClr val="000000"/>
                          </a:solidFill>
                          <a:effectLst/>
                          <a:latin typeface="Calibri"/>
                        </a:rPr>
                        <a:t>50</a:t>
                      </a:r>
                      <a:endParaRPr lang="en-NZ" sz="1600" b="1"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6B0A"/>
                    </a:solidFill>
                  </a:tcPr>
                </a:tc>
              </a:tr>
              <a:tr h="281022">
                <a:tc vMerge="1">
                  <a:txBody>
                    <a:bodyPr/>
                    <a:lstStyle/>
                    <a:p>
                      <a:endParaRPr lang="en-NZ"/>
                    </a:p>
                  </a:txBody>
                  <a:tcPr/>
                </a:tc>
                <a:tc vMerge="1">
                  <a:txBody>
                    <a:bodyPr/>
                    <a:lstStyle/>
                    <a:p>
                      <a:endParaRPr lang="en-NZ"/>
                    </a:p>
                  </a:txBody>
                  <a:tcPr/>
                </a:tc>
                <a:tc>
                  <a:txBody>
                    <a:bodyPr/>
                    <a:lstStyle/>
                    <a:p>
                      <a:pPr algn="ctr" fontAlgn="b"/>
                      <a:r>
                        <a:rPr lang="en-NZ" sz="1600" b="1" i="0" u="none" strike="noStrike" dirty="0" smtClean="0">
                          <a:solidFill>
                            <a:srgbClr val="000000"/>
                          </a:solidFill>
                          <a:effectLst/>
                          <a:latin typeface="Calibri"/>
                        </a:rPr>
                        <a:t>50</a:t>
                      </a:r>
                      <a:endParaRPr lang="en-NZ" sz="1600" b="1"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74706"/>
                    </a:solidFill>
                  </a:tcPr>
                </a:tc>
              </a:tr>
            </a:tbl>
          </a:graphicData>
        </a:graphic>
      </p:graphicFrame>
      <mc:AlternateContent xmlns:mc="http://schemas.openxmlformats.org/markup-compatibility/2006" xmlns:a14="http://schemas.microsoft.com/office/drawing/2010/main">
        <mc:Choice Requires="a14">
          <p:sp>
            <p:nvSpPr>
              <p:cNvPr id="17" name="Rectangle 16"/>
              <p:cNvSpPr/>
              <p:nvPr/>
            </p:nvSpPr>
            <p:spPr>
              <a:xfrm>
                <a:off x="4283968" y="5445224"/>
                <a:ext cx="3816424" cy="495392"/>
              </a:xfrm>
              <a:prstGeom prst="rect">
                <a:avLst/>
              </a:prstGeom>
            </p:spPr>
            <p:txBody>
              <a:bodyPr wrap="square">
                <a:spAutoFit/>
              </a:bodyPr>
              <a:lstStyle/>
              <a:p>
                <a:pPr lvl="1">
                  <a:lnSpc>
                    <a:spcPct val="150000"/>
                  </a:lnSpc>
                </a:pPr>
                <a:r>
                  <a:rPr lang="en-NZ" sz="2000" b="1" dirty="0" smtClean="0">
                    <a:ea typeface="Cambria Math"/>
                  </a:rPr>
                  <a:t>Max </a:t>
                </a:r>
                <a14:m>
                  <m:oMath xmlns:m="http://schemas.openxmlformats.org/officeDocument/2006/math">
                    <m:r>
                      <a:rPr lang="en-NZ" sz="2000" b="1" i="1">
                        <a:latin typeface="Cambria Math"/>
                        <a:ea typeface="Cambria Math"/>
                      </a:rPr>
                      <m:t>𝔼</m:t>
                    </m:r>
                    <m:d>
                      <m:dPr>
                        <m:begChr m:val="["/>
                        <m:endChr m:val="]"/>
                        <m:ctrlPr>
                          <a:rPr lang="en-NZ" sz="2000" b="1" i="1">
                            <a:latin typeface="Cambria Math"/>
                            <a:ea typeface="Cambria Math"/>
                          </a:rPr>
                        </m:ctrlPr>
                      </m:dPr>
                      <m:e>
                        <m:r>
                          <a:rPr lang="en-NZ" sz="2000" b="1" i="1">
                            <a:latin typeface="Cambria Math"/>
                            <a:ea typeface="Cambria Math"/>
                          </a:rPr>
                          <m:t>𝝅</m:t>
                        </m:r>
                        <m:r>
                          <a:rPr lang="en-NZ" sz="2000" b="1" i="1">
                            <a:latin typeface="Cambria Math"/>
                            <a:ea typeface="Cambria Math"/>
                          </a:rPr>
                          <m:t>𝑸</m:t>
                        </m:r>
                        <m:d>
                          <m:dPr>
                            <m:ctrlPr>
                              <a:rPr lang="en-NZ" sz="2000" b="1" i="1">
                                <a:latin typeface="Cambria Math"/>
                                <a:ea typeface="Cambria Math"/>
                              </a:rPr>
                            </m:ctrlPr>
                          </m:dPr>
                          <m:e>
                            <m:r>
                              <a:rPr lang="en-NZ" sz="2000" b="1" i="1">
                                <a:latin typeface="Cambria Math"/>
                                <a:ea typeface="Cambria Math"/>
                              </a:rPr>
                              <m:t>𝝅</m:t>
                            </m:r>
                          </m:e>
                        </m:d>
                      </m:e>
                    </m:d>
                    <m:r>
                      <a:rPr lang="en-NZ" sz="2000" b="1" i="1">
                        <a:latin typeface="Cambria Math"/>
                        <a:ea typeface="Cambria Math"/>
                      </a:rPr>
                      <m:t>=</m:t>
                    </m:r>
                    <m:r>
                      <a:rPr lang="en-NZ" sz="2000" b="1" i="1" smtClean="0">
                        <a:latin typeface="Cambria Math"/>
                        <a:ea typeface="Cambria Math"/>
                      </a:rPr>
                      <m:t>$</m:t>
                    </m:r>
                    <m:r>
                      <a:rPr lang="en-NZ" sz="2000" b="1" i="1" smtClean="0">
                        <a:latin typeface="Cambria Math"/>
                        <a:ea typeface="Cambria Math"/>
                      </a:rPr>
                      <m:t>𝟏𝟎</m:t>
                    </m:r>
                    <m:r>
                      <a:rPr lang="en-NZ" sz="2000" b="1" i="1" smtClean="0">
                        <a:latin typeface="Cambria Math"/>
                        <a:ea typeface="Cambria Math"/>
                      </a:rPr>
                      <m:t>,</m:t>
                    </m:r>
                    <m:r>
                      <a:rPr lang="en-NZ" sz="2000" b="1" i="1" smtClean="0">
                        <a:latin typeface="Cambria Math"/>
                        <a:ea typeface="Cambria Math"/>
                      </a:rPr>
                      <m:t>𝟐𝟒𝟎</m:t>
                    </m:r>
                  </m:oMath>
                </a14:m>
                <a:endParaRPr lang="en-NZ" sz="2000" b="1" dirty="0"/>
              </a:p>
            </p:txBody>
          </p:sp>
        </mc:Choice>
        <mc:Fallback xmlns="">
          <p:sp>
            <p:nvSpPr>
              <p:cNvPr id="17" name="Rectangle 16"/>
              <p:cNvSpPr>
                <a:spLocks noRot="1" noChangeAspect="1" noMove="1" noResize="1" noEditPoints="1" noAdjustHandles="1" noChangeArrowheads="1" noChangeShapeType="1" noTextEdit="1"/>
              </p:cNvSpPr>
              <p:nvPr/>
            </p:nvSpPr>
            <p:spPr>
              <a:xfrm>
                <a:off x="4283968" y="5445224"/>
                <a:ext cx="3816424" cy="495392"/>
              </a:xfrm>
              <a:prstGeom prst="rect">
                <a:avLst/>
              </a:prstGeom>
              <a:blipFill rotWithShape="1">
                <a:blip r:embed="rId3"/>
                <a:stretch>
                  <a:fillRect b="-19512"/>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18" name="Rectangle 17"/>
              <p:cNvSpPr/>
              <p:nvPr/>
            </p:nvSpPr>
            <p:spPr>
              <a:xfrm>
                <a:off x="179512" y="5445224"/>
                <a:ext cx="3816424" cy="495392"/>
              </a:xfrm>
              <a:prstGeom prst="rect">
                <a:avLst/>
              </a:prstGeom>
            </p:spPr>
            <p:txBody>
              <a:bodyPr wrap="square">
                <a:spAutoFit/>
              </a:bodyPr>
              <a:lstStyle/>
              <a:p>
                <a:pPr lvl="1">
                  <a:lnSpc>
                    <a:spcPct val="150000"/>
                  </a:lnSpc>
                </a:pPr>
                <a:r>
                  <a:rPr lang="en-NZ" sz="2000" b="1" dirty="0" smtClean="0">
                    <a:ea typeface="Cambria Math"/>
                  </a:rPr>
                  <a:t>Max </a:t>
                </a:r>
                <a14:m>
                  <m:oMath xmlns:m="http://schemas.openxmlformats.org/officeDocument/2006/math">
                    <m:r>
                      <a:rPr lang="en-NZ" sz="2000" b="1" i="1">
                        <a:latin typeface="Cambria Math"/>
                        <a:ea typeface="Cambria Math"/>
                      </a:rPr>
                      <m:t>𝔼</m:t>
                    </m:r>
                    <m:d>
                      <m:dPr>
                        <m:begChr m:val="["/>
                        <m:endChr m:val="]"/>
                        <m:ctrlPr>
                          <a:rPr lang="en-NZ" sz="2000" b="1" i="1">
                            <a:latin typeface="Cambria Math"/>
                            <a:ea typeface="Cambria Math"/>
                          </a:rPr>
                        </m:ctrlPr>
                      </m:dPr>
                      <m:e>
                        <m:r>
                          <a:rPr lang="en-NZ" sz="2000" b="1" i="1">
                            <a:latin typeface="Cambria Math"/>
                            <a:ea typeface="Cambria Math"/>
                          </a:rPr>
                          <m:t>𝝅</m:t>
                        </m:r>
                        <m:r>
                          <a:rPr lang="en-NZ" sz="2000" b="1" i="1">
                            <a:latin typeface="Cambria Math"/>
                            <a:ea typeface="Cambria Math"/>
                          </a:rPr>
                          <m:t>𝑸</m:t>
                        </m:r>
                        <m:d>
                          <m:dPr>
                            <m:ctrlPr>
                              <a:rPr lang="en-NZ" sz="2000" b="1" i="1">
                                <a:latin typeface="Cambria Math"/>
                                <a:ea typeface="Cambria Math"/>
                              </a:rPr>
                            </m:ctrlPr>
                          </m:dPr>
                          <m:e>
                            <m:r>
                              <a:rPr lang="en-NZ" sz="2000" b="1" i="1">
                                <a:latin typeface="Cambria Math"/>
                                <a:ea typeface="Cambria Math"/>
                              </a:rPr>
                              <m:t>𝝅</m:t>
                            </m:r>
                          </m:e>
                        </m:d>
                      </m:e>
                    </m:d>
                    <m:r>
                      <a:rPr lang="en-NZ" sz="2000" b="1" i="1">
                        <a:latin typeface="Cambria Math"/>
                        <a:ea typeface="Cambria Math"/>
                      </a:rPr>
                      <m:t>=</m:t>
                    </m:r>
                    <m:r>
                      <a:rPr lang="en-NZ" sz="2000" b="1" i="1" smtClean="0">
                        <a:latin typeface="Cambria Math"/>
                        <a:ea typeface="Cambria Math"/>
                      </a:rPr>
                      <m:t>$</m:t>
                    </m:r>
                    <m:r>
                      <a:rPr lang="en-NZ" sz="2000" b="1" i="1" smtClean="0">
                        <a:latin typeface="Cambria Math"/>
                        <a:ea typeface="Cambria Math"/>
                      </a:rPr>
                      <m:t>𝟏𝟎</m:t>
                    </m:r>
                    <m:r>
                      <a:rPr lang="en-NZ" sz="2000" b="1" i="1" smtClean="0">
                        <a:latin typeface="Cambria Math"/>
                        <a:ea typeface="Cambria Math"/>
                      </a:rPr>
                      <m:t>,</m:t>
                    </m:r>
                    <m:r>
                      <a:rPr lang="en-NZ" sz="2000" b="1" i="1" smtClean="0">
                        <a:latin typeface="Cambria Math"/>
                        <a:ea typeface="Cambria Math"/>
                      </a:rPr>
                      <m:t>𝟎𝟎𝟎</m:t>
                    </m:r>
                  </m:oMath>
                </a14:m>
                <a:endParaRPr lang="en-NZ" sz="2000" b="1" dirty="0"/>
              </a:p>
            </p:txBody>
          </p:sp>
        </mc:Choice>
        <mc:Fallback xmlns="">
          <p:sp>
            <p:nvSpPr>
              <p:cNvPr id="18" name="Rectangle 17"/>
              <p:cNvSpPr>
                <a:spLocks noRot="1" noChangeAspect="1" noMove="1" noResize="1" noEditPoints="1" noAdjustHandles="1" noChangeArrowheads="1" noChangeShapeType="1" noTextEdit="1"/>
              </p:cNvSpPr>
              <p:nvPr/>
            </p:nvSpPr>
            <p:spPr>
              <a:xfrm>
                <a:off x="179512" y="5445224"/>
                <a:ext cx="3816424" cy="495392"/>
              </a:xfrm>
              <a:prstGeom prst="rect">
                <a:avLst/>
              </a:prstGeom>
              <a:blipFill rotWithShape="1">
                <a:blip r:embed="rId4"/>
                <a:stretch>
                  <a:fillRect b="-19512"/>
                </a:stretch>
              </a:blipFill>
            </p:spPr>
            <p:txBody>
              <a:bodyPr/>
              <a:lstStyle/>
              <a:p>
                <a:r>
                  <a:rPr lang="en-NZ">
                    <a:noFill/>
                  </a:rPr>
                  <a:t> </a:t>
                </a:r>
              </a:p>
            </p:txBody>
          </p:sp>
        </mc:Fallback>
      </mc:AlternateContent>
      <p:sp>
        <p:nvSpPr>
          <p:cNvPr id="19" name="TextBox 18"/>
          <p:cNvSpPr txBox="1"/>
          <p:nvPr/>
        </p:nvSpPr>
        <p:spPr>
          <a:xfrm>
            <a:off x="1733300" y="1621604"/>
            <a:ext cx="708847" cy="369332"/>
          </a:xfrm>
          <a:prstGeom prst="rect">
            <a:avLst/>
          </a:prstGeom>
          <a:noFill/>
        </p:spPr>
        <p:txBody>
          <a:bodyPr wrap="none" rtlCol="0">
            <a:spAutoFit/>
          </a:bodyPr>
          <a:lstStyle/>
          <a:p>
            <a:pPr algn="ctr"/>
            <a:r>
              <a:rPr lang="en-NZ" b="1" dirty="0" smtClean="0"/>
              <a:t>EVP</a:t>
            </a:r>
          </a:p>
        </p:txBody>
      </p:sp>
      <p:sp>
        <p:nvSpPr>
          <p:cNvPr id="20" name="TextBox 19"/>
          <p:cNvSpPr txBox="1"/>
          <p:nvPr/>
        </p:nvSpPr>
        <p:spPr>
          <a:xfrm>
            <a:off x="5651809" y="1621604"/>
            <a:ext cx="1080745" cy="369332"/>
          </a:xfrm>
          <a:prstGeom prst="rect">
            <a:avLst/>
          </a:prstGeom>
          <a:noFill/>
        </p:spPr>
        <p:txBody>
          <a:bodyPr wrap="none" rtlCol="0">
            <a:spAutoFit/>
          </a:bodyPr>
          <a:lstStyle/>
          <a:p>
            <a:pPr algn="ctr"/>
            <a:r>
              <a:rPr lang="en-NZ" b="1" dirty="0" smtClean="0"/>
              <a:t>HERBS</a:t>
            </a:r>
          </a:p>
        </p:txBody>
      </p:sp>
    </p:spTree>
    <p:extLst>
      <p:ext uri="{BB962C8B-B14F-4D97-AF65-F5344CB8AC3E}">
        <p14:creationId xmlns:p14="http://schemas.microsoft.com/office/powerpoint/2010/main" val="14428252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7467600" cy="1143000"/>
          </a:xfrm>
        </p:spPr>
        <p:txBody>
          <a:bodyPr/>
          <a:lstStyle/>
          <a:p>
            <a:r>
              <a:rPr lang="en-NZ" dirty="0" smtClean="0"/>
              <a:t>Example #2</a:t>
            </a:r>
            <a:endParaRPr lang="en-NZ" dirty="0"/>
          </a:p>
        </p:txBody>
      </p:sp>
      <p:sp>
        <p:nvSpPr>
          <p:cNvPr id="3" name="Content Placeholder 2"/>
          <p:cNvSpPr>
            <a:spLocks noGrp="1"/>
          </p:cNvSpPr>
          <p:nvPr>
            <p:ph sz="quarter" idx="1"/>
          </p:nvPr>
        </p:nvSpPr>
        <p:spPr/>
        <p:txBody>
          <a:bodyPr/>
          <a:lstStyle/>
          <a:p>
            <a:endParaRPr lang="en-NZ" dirty="0" smtClean="0"/>
          </a:p>
          <a:p>
            <a:endParaRPr lang="en-NZ" dirty="0"/>
          </a:p>
        </p:txBody>
      </p:sp>
      <p:graphicFrame>
        <p:nvGraphicFramePr>
          <p:cNvPr id="6" name="Table 5"/>
          <p:cNvGraphicFramePr>
            <a:graphicFrameLocks noGrp="1"/>
          </p:cNvGraphicFramePr>
          <p:nvPr>
            <p:extLst>
              <p:ext uri="{D42A27DB-BD31-4B8C-83A1-F6EECF244321}">
                <p14:modId xmlns:p14="http://schemas.microsoft.com/office/powerpoint/2010/main" val="2466474640"/>
              </p:ext>
            </p:extLst>
          </p:nvPr>
        </p:nvGraphicFramePr>
        <p:xfrm>
          <a:off x="5292080" y="1628800"/>
          <a:ext cx="3024336" cy="3024333"/>
        </p:xfrm>
        <a:graphic>
          <a:graphicData uri="http://schemas.openxmlformats.org/drawingml/2006/table">
            <a:tbl>
              <a:tblPr/>
              <a:tblGrid>
                <a:gridCol w="1008112"/>
                <a:gridCol w="1008112"/>
                <a:gridCol w="1008112"/>
              </a:tblGrid>
              <a:tr h="548663">
                <a:tc>
                  <a:txBody>
                    <a:bodyPr/>
                    <a:lstStyle/>
                    <a:p>
                      <a:pPr algn="ctr" fontAlgn="b"/>
                      <a:r>
                        <a:rPr lang="en-NZ" sz="1600" b="1" i="0" u="none" strike="noStrike" dirty="0">
                          <a:solidFill>
                            <a:srgbClr val="000000"/>
                          </a:solidFill>
                          <a:effectLst/>
                          <a:latin typeface="Calibri"/>
                        </a:rPr>
                        <a:t>Stage 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NZ" sz="1600" b="1" i="0" u="none" strike="noStrike">
                          <a:solidFill>
                            <a:srgbClr val="000000"/>
                          </a:solidFill>
                          <a:effectLst/>
                          <a:latin typeface="Calibri"/>
                        </a:rPr>
                        <a:t>Stage 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NZ" sz="1600" b="1" i="0" u="none" strike="noStrike">
                          <a:solidFill>
                            <a:srgbClr val="000000"/>
                          </a:solidFill>
                          <a:effectLst/>
                          <a:latin typeface="Calibri"/>
                        </a:rPr>
                        <a:t>Stage 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1022">
                <a:tc rowSpan="9">
                  <a:txBody>
                    <a:bodyPr/>
                    <a:lstStyle/>
                    <a:p>
                      <a:pPr algn="ctr" fontAlgn="ctr"/>
                      <a:r>
                        <a:rPr lang="en-NZ" sz="1600" b="1" i="0" u="none" strike="noStrike" dirty="0">
                          <a:solidFill>
                            <a:srgbClr val="000000"/>
                          </a:solidFill>
                          <a:effectLst/>
                          <a:latin typeface="Calibri"/>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fontAlgn="ctr"/>
                      <a:r>
                        <a:rPr lang="en-NZ" sz="1600" b="1" i="0" u="none" strike="noStrike">
                          <a:solidFill>
                            <a:srgbClr val="000000"/>
                          </a:solidFill>
                          <a:effectLst/>
                          <a:latin typeface="Calibri"/>
                        </a:rPr>
                        <a:t>30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gn="ctr" fontAlgn="b"/>
                      <a:r>
                        <a:rPr lang="en-NZ" sz="1600" b="1" i="0" u="none" strike="noStrike">
                          <a:solidFill>
                            <a:srgbClr val="000000"/>
                          </a:solidFill>
                          <a:effectLst/>
                          <a:latin typeface="Calibri"/>
                        </a:rPr>
                        <a:t>70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r h="281022">
                <a:tc vMerge="1">
                  <a:txBody>
                    <a:bodyPr/>
                    <a:lstStyle/>
                    <a:p>
                      <a:endParaRPr lang="en-NZ"/>
                    </a:p>
                  </a:txBody>
                  <a:tcPr/>
                </a:tc>
                <a:tc vMerge="1">
                  <a:txBody>
                    <a:bodyPr/>
                    <a:lstStyle/>
                    <a:p>
                      <a:endParaRPr lang="en-NZ"/>
                    </a:p>
                  </a:txBody>
                  <a:tcPr/>
                </a:tc>
                <a:tc>
                  <a:txBody>
                    <a:bodyPr/>
                    <a:lstStyle/>
                    <a:p>
                      <a:pPr algn="ctr" fontAlgn="b"/>
                      <a:r>
                        <a:rPr lang="en-NZ" sz="1600" b="1" i="0" u="none" strike="noStrike">
                          <a:solidFill>
                            <a:srgbClr val="000000"/>
                          </a:solidFill>
                          <a:effectLst/>
                          <a:latin typeface="Calibri"/>
                        </a:rPr>
                        <a:t>70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6B0A"/>
                    </a:solidFill>
                  </a:tcPr>
                </a:tc>
              </a:tr>
              <a:tr h="281022">
                <a:tc vMerge="1">
                  <a:txBody>
                    <a:bodyPr/>
                    <a:lstStyle/>
                    <a:p>
                      <a:endParaRPr lang="en-NZ"/>
                    </a:p>
                  </a:txBody>
                  <a:tcPr/>
                </a:tc>
                <a:tc vMerge="1">
                  <a:txBody>
                    <a:bodyPr/>
                    <a:lstStyle/>
                    <a:p>
                      <a:endParaRPr lang="en-NZ"/>
                    </a:p>
                  </a:txBody>
                  <a:tcPr/>
                </a:tc>
                <a:tc>
                  <a:txBody>
                    <a:bodyPr/>
                    <a:lstStyle/>
                    <a:p>
                      <a:pPr algn="ctr" fontAlgn="b"/>
                      <a:r>
                        <a:rPr lang="en-NZ" sz="1600" b="1" i="0" u="none" strike="noStrike">
                          <a:solidFill>
                            <a:srgbClr val="000000"/>
                          </a:solidFill>
                          <a:effectLst/>
                          <a:latin typeface="Calibri"/>
                        </a:rPr>
                        <a:t>70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74706"/>
                    </a:solidFill>
                  </a:tcPr>
                </a:tc>
              </a:tr>
              <a:tr h="267640">
                <a:tc vMerge="1">
                  <a:txBody>
                    <a:bodyPr/>
                    <a:lstStyle/>
                    <a:p>
                      <a:endParaRPr lang="en-NZ"/>
                    </a:p>
                  </a:txBody>
                  <a:tcPr/>
                </a:tc>
                <a:tc rowSpan="3">
                  <a:txBody>
                    <a:bodyPr/>
                    <a:lstStyle/>
                    <a:p>
                      <a:pPr algn="ctr" fontAlgn="ctr"/>
                      <a:r>
                        <a:rPr lang="en-NZ" sz="1600" b="1" i="0" u="none" strike="noStrike" dirty="0" smtClean="0">
                          <a:solidFill>
                            <a:srgbClr val="000000"/>
                          </a:solidFill>
                          <a:effectLst/>
                          <a:latin typeface="Calibri"/>
                        </a:rPr>
                        <a:t>30</a:t>
                      </a:r>
                      <a:endParaRPr lang="en-NZ" sz="1600" b="1"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6B0A"/>
                    </a:solidFill>
                  </a:tcPr>
                </a:tc>
                <a:tc>
                  <a:txBody>
                    <a:bodyPr/>
                    <a:lstStyle/>
                    <a:p>
                      <a:pPr algn="ctr" fontAlgn="b"/>
                      <a:r>
                        <a:rPr lang="en-NZ" sz="1600" b="1" i="0" u="none" strike="noStrike" dirty="0" smtClean="0">
                          <a:solidFill>
                            <a:srgbClr val="000000"/>
                          </a:solidFill>
                          <a:effectLst/>
                          <a:latin typeface="Calibri"/>
                        </a:rPr>
                        <a:t>70</a:t>
                      </a:r>
                      <a:endParaRPr lang="en-NZ" sz="1600" b="1"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r h="267640">
                <a:tc vMerge="1">
                  <a:txBody>
                    <a:bodyPr/>
                    <a:lstStyle/>
                    <a:p>
                      <a:endParaRPr lang="en-NZ"/>
                    </a:p>
                  </a:txBody>
                  <a:tcPr/>
                </a:tc>
                <a:tc vMerge="1">
                  <a:txBody>
                    <a:bodyPr/>
                    <a:lstStyle/>
                    <a:p>
                      <a:endParaRPr lang="en-NZ"/>
                    </a:p>
                  </a:txBody>
                  <a:tcPr/>
                </a:tc>
                <a:tc>
                  <a:txBody>
                    <a:bodyPr/>
                    <a:lstStyle/>
                    <a:p>
                      <a:pPr algn="ctr" fontAlgn="b"/>
                      <a:r>
                        <a:rPr lang="en-NZ" sz="1600" b="1" i="0" u="none" strike="noStrike" dirty="0" smtClean="0">
                          <a:solidFill>
                            <a:srgbClr val="000000"/>
                          </a:solidFill>
                          <a:effectLst/>
                          <a:latin typeface="Calibri"/>
                        </a:rPr>
                        <a:t>70</a:t>
                      </a:r>
                      <a:endParaRPr lang="en-NZ" sz="1600" b="1"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6B0A"/>
                    </a:solidFill>
                  </a:tcPr>
                </a:tc>
              </a:tr>
              <a:tr h="281022">
                <a:tc vMerge="1">
                  <a:txBody>
                    <a:bodyPr/>
                    <a:lstStyle/>
                    <a:p>
                      <a:endParaRPr lang="en-NZ"/>
                    </a:p>
                  </a:txBody>
                  <a:tcPr/>
                </a:tc>
                <a:tc vMerge="1">
                  <a:txBody>
                    <a:bodyPr/>
                    <a:lstStyle/>
                    <a:p>
                      <a:endParaRPr lang="en-NZ"/>
                    </a:p>
                  </a:txBody>
                  <a:tcPr/>
                </a:tc>
                <a:tc>
                  <a:txBody>
                    <a:bodyPr/>
                    <a:lstStyle/>
                    <a:p>
                      <a:pPr algn="ctr" fontAlgn="b"/>
                      <a:r>
                        <a:rPr lang="en-NZ" sz="1600" b="1" i="0" u="none" strike="noStrike" dirty="0" smtClean="0">
                          <a:solidFill>
                            <a:srgbClr val="000000"/>
                          </a:solidFill>
                          <a:effectLst/>
                          <a:latin typeface="Calibri"/>
                        </a:rPr>
                        <a:t>70</a:t>
                      </a:r>
                      <a:endParaRPr lang="en-NZ" sz="1600" b="1"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74706"/>
                    </a:solidFill>
                  </a:tcPr>
                </a:tc>
              </a:tr>
              <a:tr h="267640">
                <a:tc vMerge="1">
                  <a:txBody>
                    <a:bodyPr/>
                    <a:lstStyle/>
                    <a:p>
                      <a:endParaRPr lang="en-NZ"/>
                    </a:p>
                  </a:txBody>
                  <a:tcPr/>
                </a:tc>
                <a:tc rowSpan="3">
                  <a:txBody>
                    <a:bodyPr/>
                    <a:lstStyle/>
                    <a:p>
                      <a:pPr algn="ctr" fontAlgn="ctr"/>
                      <a:r>
                        <a:rPr lang="en-NZ" sz="1600" b="1" i="0" u="none" strike="noStrike">
                          <a:solidFill>
                            <a:srgbClr val="000000"/>
                          </a:solidFill>
                          <a:effectLst/>
                          <a:latin typeface="Calibri"/>
                        </a:rPr>
                        <a:t>70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74706"/>
                    </a:solidFill>
                  </a:tcPr>
                </a:tc>
                <a:tc>
                  <a:txBody>
                    <a:bodyPr/>
                    <a:lstStyle/>
                    <a:p>
                      <a:pPr algn="ctr" fontAlgn="b"/>
                      <a:r>
                        <a:rPr lang="en-NZ" sz="1600" b="1" i="0" u="none" strike="noStrike" dirty="0">
                          <a:solidFill>
                            <a:srgbClr val="000000"/>
                          </a:solidFill>
                          <a:effectLst/>
                          <a:latin typeface="Calibri"/>
                        </a:rPr>
                        <a:t>30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r h="267640">
                <a:tc vMerge="1">
                  <a:txBody>
                    <a:bodyPr/>
                    <a:lstStyle/>
                    <a:p>
                      <a:endParaRPr lang="en-NZ"/>
                    </a:p>
                  </a:txBody>
                  <a:tcPr/>
                </a:tc>
                <a:tc vMerge="1">
                  <a:txBody>
                    <a:bodyPr/>
                    <a:lstStyle/>
                    <a:p>
                      <a:endParaRPr lang="en-NZ"/>
                    </a:p>
                  </a:txBody>
                  <a:tcPr/>
                </a:tc>
                <a:tc>
                  <a:txBody>
                    <a:bodyPr/>
                    <a:lstStyle/>
                    <a:p>
                      <a:pPr algn="ctr" fontAlgn="b"/>
                      <a:r>
                        <a:rPr lang="en-NZ" sz="1600" b="1" i="0" u="none" strike="noStrike">
                          <a:solidFill>
                            <a:srgbClr val="000000"/>
                          </a:solidFill>
                          <a:effectLst/>
                          <a:latin typeface="Calibri"/>
                        </a:rPr>
                        <a:t>30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6B0A"/>
                    </a:solidFill>
                  </a:tcPr>
                </a:tc>
              </a:tr>
              <a:tr h="281022">
                <a:tc vMerge="1">
                  <a:txBody>
                    <a:bodyPr/>
                    <a:lstStyle/>
                    <a:p>
                      <a:endParaRPr lang="en-NZ"/>
                    </a:p>
                  </a:txBody>
                  <a:tcPr/>
                </a:tc>
                <a:tc vMerge="1">
                  <a:txBody>
                    <a:bodyPr/>
                    <a:lstStyle/>
                    <a:p>
                      <a:endParaRPr lang="en-NZ"/>
                    </a:p>
                  </a:txBody>
                  <a:tcPr/>
                </a:tc>
                <a:tc>
                  <a:txBody>
                    <a:bodyPr/>
                    <a:lstStyle/>
                    <a:p>
                      <a:pPr algn="ctr" fontAlgn="b"/>
                      <a:r>
                        <a:rPr lang="en-NZ" sz="1600" b="1" i="0" u="none" strike="noStrike" dirty="0">
                          <a:solidFill>
                            <a:srgbClr val="000000"/>
                          </a:solidFill>
                          <a:effectLst/>
                          <a:latin typeface="Calibri"/>
                        </a:rPr>
                        <a:t>30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74706"/>
                    </a:solidFill>
                  </a:tcPr>
                </a:tc>
              </a:tr>
            </a:tbl>
          </a:graphicData>
        </a:graphic>
      </p:graphicFrame>
      <mc:AlternateContent xmlns:mc="http://schemas.openxmlformats.org/markup-compatibility/2006" xmlns:a14="http://schemas.microsoft.com/office/drawing/2010/main">
        <mc:Choice Requires="a14">
          <p:graphicFrame>
            <p:nvGraphicFramePr>
              <p:cNvPr id="9" name="Table 8"/>
              <p:cNvGraphicFramePr>
                <a:graphicFrameLocks noGrp="1"/>
              </p:cNvGraphicFramePr>
              <p:nvPr>
                <p:extLst>
                  <p:ext uri="{D42A27DB-BD31-4B8C-83A1-F6EECF244321}">
                    <p14:modId xmlns:p14="http://schemas.microsoft.com/office/powerpoint/2010/main" val="4219052365"/>
                  </p:ext>
                </p:extLst>
              </p:nvPr>
            </p:nvGraphicFramePr>
            <p:xfrm>
              <a:off x="611560" y="1628800"/>
              <a:ext cx="4392487" cy="1872208"/>
            </p:xfrm>
            <a:graphic>
              <a:graphicData uri="http://schemas.openxmlformats.org/drawingml/2006/table">
                <a:tbl>
                  <a:tblPr/>
                  <a:tblGrid>
                    <a:gridCol w="812483"/>
                    <a:gridCol w="952129"/>
                    <a:gridCol w="952129"/>
                    <a:gridCol w="1675746"/>
                  </a:tblGrid>
                  <a:tr h="738082">
                    <a:tc>
                      <a:txBody>
                        <a:bodyPr/>
                        <a:lstStyle/>
                        <a:p>
                          <a:pPr algn="ctr" fontAlgn="b"/>
                          <a:r>
                            <a:rPr lang="en-NZ" sz="1400" b="1" i="0" u="none" strike="noStrike" dirty="0" smtClean="0">
                              <a:solidFill>
                                <a:srgbClr val="000000"/>
                              </a:solidFill>
                              <a:effectLst/>
                              <a:latin typeface="Calibri"/>
                            </a:rPr>
                            <a:t>State (</a:t>
                          </a:r>
                          <a:r>
                            <a:rPr lang="en-NZ" sz="1400" b="1" i="0" u="none" strike="noStrike" dirty="0" err="1" smtClean="0">
                              <a:solidFill>
                                <a:srgbClr val="000000"/>
                              </a:solidFill>
                              <a:effectLst/>
                              <a:latin typeface="Calibri"/>
                            </a:rPr>
                            <a:t>i</a:t>
                          </a:r>
                          <a:r>
                            <a:rPr lang="en-NZ" sz="1400" b="1" i="0" u="none" strike="noStrike" dirty="0" smtClean="0">
                              <a:solidFill>
                                <a:srgbClr val="000000"/>
                              </a:solidFill>
                              <a:effectLst/>
                              <a:latin typeface="Calibri"/>
                            </a:rPr>
                            <a:t>)</a:t>
                          </a:r>
                          <a:endParaRPr lang="en-NZ" sz="1400" b="1"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NZ" sz="1400" b="1" i="0" u="none" strike="noStrike" dirty="0">
                              <a:solidFill>
                                <a:srgbClr val="000000"/>
                              </a:solidFill>
                              <a:effectLst/>
                              <a:latin typeface="Calibri"/>
                            </a:rPr>
                            <a:t> </a:t>
                          </a:r>
                          <a:r>
                            <a:rPr lang="en-NZ" sz="1100" b="1" i="0" u="none" strike="noStrike" dirty="0" smtClean="0">
                              <a:solidFill>
                                <a:srgbClr val="000000"/>
                              </a:solidFill>
                              <a:effectLst/>
                              <a:latin typeface="Calibri"/>
                            </a:rPr>
                            <a:t> </a:t>
                          </a:r>
                          <a14:m>
                            <m:oMath xmlns:m="http://schemas.openxmlformats.org/officeDocument/2006/math">
                              <m:sSub>
                                <m:sSubPr>
                                  <m:ctrlPr>
                                    <a:rPr lang="en-NZ" sz="1800" b="1" i="1" u="none" strike="noStrike" smtClean="0">
                                      <a:solidFill>
                                        <a:srgbClr val="000000"/>
                                      </a:solidFill>
                                      <a:effectLst/>
                                      <a:latin typeface="Cambria Math"/>
                                    </a:rPr>
                                  </m:ctrlPr>
                                </m:sSubPr>
                                <m:e>
                                  <m:r>
                                    <a:rPr lang="en-NZ" sz="1800" b="1" i="1" u="none" strike="noStrike" smtClean="0">
                                      <a:solidFill>
                                        <a:srgbClr val="000000"/>
                                      </a:solidFill>
                                      <a:effectLst/>
                                      <a:latin typeface="Cambria Math"/>
                                    </a:rPr>
                                    <m:t>𝝅</m:t>
                                  </m:r>
                                </m:e>
                                <m:sub>
                                  <m:r>
                                    <a:rPr lang="en-NZ" sz="1800" b="1" i="1" u="none" strike="noStrike" smtClean="0">
                                      <a:solidFill>
                                        <a:srgbClr val="000000"/>
                                      </a:solidFill>
                                      <a:effectLst/>
                                      <a:latin typeface="Cambria Math"/>
                                    </a:rPr>
                                    <m:t>𝒊</m:t>
                                  </m:r>
                                </m:sub>
                              </m:sSub>
                            </m:oMath>
                          </a14:m>
                          <a:r>
                            <a:rPr lang="en-NZ" sz="1800" b="1" i="0" u="none" strike="noStrike" dirty="0" smtClean="0">
                              <a:solidFill>
                                <a:srgbClr val="000000"/>
                              </a:solidFill>
                              <a:effectLst/>
                              <a:latin typeface="Calibri"/>
                            </a:rPr>
                            <a:t> </a:t>
                          </a:r>
                          <a:endParaRPr lang="en-NZ" sz="1400" b="1"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NZ" sz="1400" b="1" i="0" u="none" strike="noStrike">
                              <a:solidFill>
                                <a:srgbClr val="000000"/>
                              </a:solidFill>
                              <a:effectLst/>
                              <a:latin typeface="Calibri"/>
                            </a:rPr>
                            <a:t>Probability</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NZ" sz="1400" b="1" i="0" u="none" strike="noStrike" dirty="0">
                              <a:solidFill>
                                <a:srgbClr val="000000"/>
                              </a:solidFill>
                              <a:effectLst/>
                              <a:latin typeface="Calibri"/>
                            </a:rPr>
                            <a:t>Cumulative Probability</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042">
                    <a:tc>
                      <a:txBody>
                        <a:bodyPr/>
                        <a:lstStyle/>
                        <a:p>
                          <a:pPr algn="ctr" fontAlgn="b"/>
                          <a:r>
                            <a:rPr lang="en-NZ" sz="1400" b="1" i="0" u="none" strike="noStrike">
                              <a:solidFill>
                                <a:srgbClr val="000000"/>
                              </a:solidFill>
                              <a:effectLst/>
                              <a:latin typeface="Calibri"/>
                            </a:rPr>
                            <a:t>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NZ" sz="1400" b="1" i="0" u="none" strike="noStrike" dirty="0">
                              <a:solidFill>
                                <a:srgbClr val="000000"/>
                              </a:solidFill>
                              <a:effectLst/>
                              <a:latin typeface="Calibri"/>
                            </a:rPr>
                            <a:t> $        70.00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NZ" sz="1400" b="1" i="0" u="none" strike="noStrike" dirty="0">
                              <a:solidFill>
                                <a:srgbClr val="000000"/>
                              </a:solidFill>
                              <a:effectLst/>
                              <a:latin typeface="Calibri"/>
                            </a:rPr>
                            <a:t>0.2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NZ" sz="1400" b="1" i="0" u="none" strike="noStrike" dirty="0">
                              <a:solidFill>
                                <a:srgbClr val="000000"/>
                              </a:solidFill>
                              <a:effectLst/>
                              <a:latin typeface="Calibri"/>
                            </a:rPr>
                            <a:t>0.2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042">
                    <a:tc>
                      <a:txBody>
                        <a:bodyPr/>
                        <a:lstStyle/>
                        <a:p>
                          <a:pPr algn="ctr" fontAlgn="b"/>
                          <a:r>
                            <a:rPr lang="en-NZ" sz="1400" b="1" i="0" u="none" strike="noStrike">
                              <a:solidFill>
                                <a:srgbClr val="000000"/>
                              </a:solidFill>
                              <a:effectLst/>
                              <a:latin typeface="Calibri"/>
                            </a:rPr>
                            <a:t>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NZ" sz="1400" b="1" i="0" u="none" strike="noStrike" dirty="0" smtClean="0">
                              <a:solidFill>
                                <a:srgbClr val="000000"/>
                              </a:solidFill>
                              <a:effectLst/>
                              <a:latin typeface="Calibri"/>
                            </a:rPr>
                            <a:t> $        80.00 </a:t>
                          </a:r>
                          <a:endParaRPr lang="en-NZ" sz="1400" b="1"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NZ" sz="1400" b="1" i="0" u="none" strike="noStrike" dirty="0">
                              <a:solidFill>
                                <a:srgbClr val="000000"/>
                              </a:solidFill>
                              <a:effectLst/>
                              <a:latin typeface="Calibri"/>
                            </a:rPr>
                            <a:t>0.6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NZ" sz="1400" b="1" i="0" u="none" strike="noStrike" dirty="0">
                              <a:solidFill>
                                <a:srgbClr val="000000"/>
                              </a:solidFill>
                              <a:effectLst/>
                              <a:latin typeface="Calibri"/>
                            </a:rPr>
                            <a:t>0.8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042">
                    <a:tc>
                      <a:txBody>
                        <a:bodyPr/>
                        <a:lstStyle/>
                        <a:p>
                          <a:pPr algn="ctr" fontAlgn="b"/>
                          <a:r>
                            <a:rPr lang="en-NZ" sz="1400" b="1" i="0" u="none" strike="noStrike">
                              <a:solidFill>
                                <a:srgbClr val="000000"/>
                              </a:solidFill>
                              <a:effectLst/>
                              <a:latin typeface="Calibri"/>
                            </a:rPr>
                            <a:t>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NZ" sz="1400" b="1" i="0" u="none" strike="noStrike" dirty="0">
                              <a:solidFill>
                                <a:srgbClr val="000000"/>
                              </a:solidFill>
                              <a:effectLst/>
                              <a:latin typeface="Calibri"/>
                            </a:rPr>
                            <a:t> $      130.00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NZ" sz="1400" b="1" i="0" u="none" strike="noStrike">
                              <a:solidFill>
                                <a:srgbClr val="000000"/>
                              </a:solidFill>
                              <a:effectLst/>
                              <a:latin typeface="Calibri"/>
                            </a:rPr>
                            <a:t>0.2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NZ" sz="1400" b="1" i="0" u="none" strike="noStrike" dirty="0">
                              <a:solidFill>
                                <a:srgbClr val="000000"/>
                              </a:solidFill>
                              <a:effectLst/>
                              <a:latin typeface="Calibri"/>
                            </a:rPr>
                            <a:t>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mc:Choice>
        <mc:Fallback xmlns="">
          <p:graphicFrame>
            <p:nvGraphicFramePr>
              <p:cNvPr id="9" name="Table 8"/>
              <p:cNvGraphicFramePr>
                <a:graphicFrameLocks noGrp="1"/>
              </p:cNvGraphicFramePr>
              <p:nvPr>
                <p:extLst>
                  <p:ext uri="{D42A27DB-BD31-4B8C-83A1-F6EECF244321}">
                    <p14:modId xmlns:p14="http://schemas.microsoft.com/office/powerpoint/2010/main" val="4219052365"/>
                  </p:ext>
                </p:extLst>
              </p:nvPr>
            </p:nvGraphicFramePr>
            <p:xfrm>
              <a:off x="611560" y="1628800"/>
              <a:ext cx="4392487" cy="1872208"/>
            </p:xfrm>
            <a:graphic>
              <a:graphicData uri="http://schemas.openxmlformats.org/drawingml/2006/table">
                <a:tbl>
                  <a:tblPr/>
                  <a:tblGrid>
                    <a:gridCol w="812483"/>
                    <a:gridCol w="952129"/>
                    <a:gridCol w="952129"/>
                    <a:gridCol w="1675746"/>
                  </a:tblGrid>
                  <a:tr h="738082">
                    <a:tc>
                      <a:txBody>
                        <a:bodyPr/>
                        <a:lstStyle/>
                        <a:p>
                          <a:pPr algn="ctr" fontAlgn="b"/>
                          <a:r>
                            <a:rPr lang="en-NZ" sz="1400" b="1" i="0" u="none" strike="noStrike" dirty="0" smtClean="0">
                              <a:solidFill>
                                <a:srgbClr val="000000"/>
                              </a:solidFill>
                              <a:effectLst/>
                              <a:latin typeface="Calibri"/>
                            </a:rPr>
                            <a:t>State (</a:t>
                          </a:r>
                          <a:r>
                            <a:rPr lang="en-NZ" sz="1400" b="1" i="0" u="none" strike="noStrike" dirty="0" err="1" smtClean="0">
                              <a:solidFill>
                                <a:srgbClr val="000000"/>
                              </a:solidFill>
                              <a:effectLst/>
                              <a:latin typeface="Calibri"/>
                            </a:rPr>
                            <a:t>i</a:t>
                          </a:r>
                          <a:r>
                            <a:rPr lang="en-NZ" sz="1400" b="1" i="0" u="none" strike="noStrike" dirty="0" smtClean="0">
                              <a:solidFill>
                                <a:srgbClr val="000000"/>
                              </a:solidFill>
                              <a:effectLst/>
                              <a:latin typeface="Calibri"/>
                            </a:rPr>
                            <a:t>)</a:t>
                          </a:r>
                          <a:endParaRPr lang="en-NZ" sz="1400" b="1"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3"/>
                          <a:stretch>
                            <a:fillRect l="-84713" r="-274522" b="-157851"/>
                          </a:stretch>
                        </a:blipFill>
                      </a:tcPr>
                    </a:tc>
                    <a:tc>
                      <a:txBody>
                        <a:bodyPr/>
                        <a:lstStyle/>
                        <a:p>
                          <a:pPr algn="ctr" fontAlgn="b"/>
                          <a:r>
                            <a:rPr lang="en-NZ" sz="1400" b="1" i="0" u="none" strike="noStrike">
                              <a:solidFill>
                                <a:srgbClr val="000000"/>
                              </a:solidFill>
                              <a:effectLst/>
                              <a:latin typeface="Calibri"/>
                            </a:rPr>
                            <a:t>Probability</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NZ" sz="1400" b="1" i="0" u="none" strike="noStrike" dirty="0">
                              <a:solidFill>
                                <a:srgbClr val="000000"/>
                              </a:solidFill>
                              <a:effectLst/>
                              <a:latin typeface="Calibri"/>
                            </a:rPr>
                            <a:t>Cumulative Probability</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042">
                    <a:tc>
                      <a:txBody>
                        <a:bodyPr/>
                        <a:lstStyle/>
                        <a:p>
                          <a:pPr algn="ctr" fontAlgn="b"/>
                          <a:r>
                            <a:rPr lang="en-NZ" sz="1400" b="1" i="0" u="none" strike="noStrike">
                              <a:solidFill>
                                <a:srgbClr val="000000"/>
                              </a:solidFill>
                              <a:effectLst/>
                              <a:latin typeface="Calibri"/>
                            </a:rPr>
                            <a:t>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NZ" sz="1400" b="1" i="0" u="none" strike="noStrike" dirty="0">
                              <a:solidFill>
                                <a:srgbClr val="000000"/>
                              </a:solidFill>
                              <a:effectLst/>
                              <a:latin typeface="Calibri"/>
                            </a:rPr>
                            <a:t> $        70.00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NZ" sz="1400" b="1" i="0" u="none" strike="noStrike" dirty="0">
                              <a:solidFill>
                                <a:srgbClr val="000000"/>
                              </a:solidFill>
                              <a:effectLst/>
                              <a:latin typeface="Calibri"/>
                            </a:rPr>
                            <a:t>0.2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NZ" sz="1400" b="1" i="0" u="none" strike="noStrike" dirty="0">
                              <a:solidFill>
                                <a:srgbClr val="000000"/>
                              </a:solidFill>
                              <a:effectLst/>
                              <a:latin typeface="Calibri"/>
                            </a:rPr>
                            <a:t>0.2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042">
                    <a:tc>
                      <a:txBody>
                        <a:bodyPr/>
                        <a:lstStyle/>
                        <a:p>
                          <a:pPr algn="ctr" fontAlgn="b"/>
                          <a:r>
                            <a:rPr lang="en-NZ" sz="1400" b="1" i="0" u="none" strike="noStrike">
                              <a:solidFill>
                                <a:srgbClr val="000000"/>
                              </a:solidFill>
                              <a:effectLst/>
                              <a:latin typeface="Calibri"/>
                            </a:rPr>
                            <a:t>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NZ" sz="1400" b="1" i="0" u="none" strike="noStrike" dirty="0" smtClean="0">
                              <a:solidFill>
                                <a:srgbClr val="000000"/>
                              </a:solidFill>
                              <a:effectLst/>
                              <a:latin typeface="Calibri"/>
                            </a:rPr>
                            <a:t> $        80.00 </a:t>
                          </a:r>
                          <a:endParaRPr lang="en-NZ" sz="1400" b="1"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NZ" sz="1400" b="1" i="0" u="none" strike="noStrike" dirty="0">
                              <a:solidFill>
                                <a:srgbClr val="000000"/>
                              </a:solidFill>
                              <a:effectLst/>
                              <a:latin typeface="Calibri"/>
                            </a:rPr>
                            <a:t>0.6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NZ" sz="1400" b="1" i="0" u="none" strike="noStrike" dirty="0">
                              <a:solidFill>
                                <a:srgbClr val="000000"/>
                              </a:solidFill>
                              <a:effectLst/>
                              <a:latin typeface="Calibri"/>
                            </a:rPr>
                            <a:t>0.8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042">
                    <a:tc>
                      <a:txBody>
                        <a:bodyPr/>
                        <a:lstStyle/>
                        <a:p>
                          <a:pPr algn="ctr" fontAlgn="b"/>
                          <a:r>
                            <a:rPr lang="en-NZ" sz="1400" b="1" i="0" u="none" strike="noStrike">
                              <a:solidFill>
                                <a:srgbClr val="000000"/>
                              </a:solidFill>
                              <a:effectLst/>
                              <a:latin typeface="Calibri"/>
                            </a:rPr>
                            <a:t>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NZ" sz="1400" b="1" i="0" u="none" strike="noStrike" dirty="0">
                              <a:solidFill>
                                <a:srgbClr val="000000"/>
                              </a:solidFill>
                              <a:effectLst/>
                              <a:latin typeface="Calibri"/>
                            </a:rPr>
                            <a:t> $      130.00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NZ" sz="1400" b="1" i="0" u="none" strike="noStrike">
                              <a:solidFill>
                                <a:srgbClr val="000000"/>
                              </a:solidFill>
                              <a:effectLst/>
                              <a:latin typeface="Calibri"/>
                            </a:rPr>
                            <a:t>0.2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NZ" sz="1400" b="1" i="0" u="none" strike="noStrike" dirty="0">
                              <a:solidFill>
                                <a:srgbClr val="000000"/>
                              </a:solidFill>
                              <a:effectLst/>
                              <a:latin typeface="Calibri"/>
                            </a:rPr>
                            <a:t>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mc:Fallback>
      </mc:AlternateContent>
      <p:grpSp>
        <p:nvGrpSpPr>
          <p:cNvPr id="7" name="Group 6"/>
          <p:cNvGrpSpPr/>
          <p:nvPr/>
        </p:nvGrpSpPr>
        <p:grpSpPr>
          <a:xfrm>
            <a:off x="683568" y="3730202"/>
            <a:ext cx="4362450" cy="2775467"/>
            <a:chOff x="563910" y="3604374"/>
            <a:chExt cx="4362450" cy="2775467"/>
          </a:xfrm>
        </p:grpSpPr>
        <p:pic>
          <p:nvPicPr>
            <p:cNvPr id="8"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1851" t="2958" r="2995" b="2598"/>
            <a:stretch/>
          </p:blipFill>
          <p:spPr bwMode="auto">
            <a:xfrm>
              <a:off x="563910" y="3789040"/>
              <a:ext cx="4362450" cy="2590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0" name="Straight Connector 9"/>
            <p:cNvCxnSpPr/>
            <p:nvPr/>
          </p:nvCxnSpPr>
          <p:spPr>
            <a:xfrm flipV="1">
              <a:off x="1990924" y="3973706"/>
              <a:ext cx="0" cy="2160240"/>
            </a:xfrm>
            <a:prstGeom prst="line">
              <a:avLst/>
            </a:prstGeom>
            <a:ln w="381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1" name="TextBox 10"/>
                <p:cNvSpPr txBox="1"/>
                <p:nvPr/>
              </p:nvSpPr>
              <p:spPr>
                <a:xfrm>
                  <a:off x="1775169" y="3604374"/>
                  <a:ext cx="110318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n-NZ" b="1" i="1" smtClean="0">
                                <a:latin typeface="Cambria Math"/>
                              </a:rPr>
                            </m:ctrlPr>
                          </m:accPr>
                          <m:e>
                            <m:r>
                              <a:rPr lang="en-NZ" b="1" i="1" smtClean="0">
                                <a:latin typeface="Cambria Math"/>
                              </a:rPr>
                              <m:t>𝝅</m:t>
                            </m:r>
                          </m:e>
                        </m:acc>
                        <m:r>
                          <a:rPr lang="en-NZ" b="1" i="1" smtClean="0">
                            <a:latin typeface="Cambria Math"/>
                          </a:rPr>
                          <m:t>=$</m:t>
                        </m:r>
                        <m:r>
                          <a:rPr lang="en-NZ" b="1" i="1" smtClean="0">
                            <a:latin typeface="Cambria Math"/>
                          </a:rPr>
                          <m:t>𝟖𝟖</m:t>
                        </m:r>
                      </m:oMath>
                    </m:oMathPara>
                  </a14:m>
                  <a:endParaRPr lang="en-NZ" b="1" dirty="0"/>
                </a:p>
              </p:txBody>
            </p:sp>
          </mc:Choice>
          <mc:Fallback xmlns="">
            <p:sp>
              <p:nvSpPr>
                <p:cNvPr id="11" name="TextBox 10"/>
                <p:cNvSpPr txBox="1">
                  <a:spLocks noRot="1" noChangeAspect="1" noMove="1" noResize="1" noEditPoints="1" noAdjustHandles="1" noChangeArrowheads="1" noChangeShapeType="1" noTextEdit="1"/>
                </p:cNvSpPr>
                <p:nvPr/>
              </p:nvSpPr>
              <p:spPr>
                <a:xfrm>
                  <a:off x="1775169" y="3604374"/>
                  <a:ext cx="1103187" cy="369332"/>
                </a:xfrm>
                <a:prstGeom prst="rect">
                  <a:avLst/>
                </a:prstGeom>
                <a:blipFill rotWithShape="1">
                  <a:blip r:embed="rId5"/>
                  <a:stretch>
                    <a:fillRect b="-3333"/>
                  </a:stretch>
                </a:blipFill>
              </p:spPr>
              <p:txBody>
                <a:bodyPr/>
                <a:lstStyle/>
                <a:p>
                  <a:r>
                    <a:rPr lang="en-NZ">
                      <a:noFill/>
                    </a:rPr>
                    <a:t> </a:t>
                  </a:r>
                </a:p>
              </p:txBody>
            </p:sp>
          </mc:Fallback>
        </mc:AlternateContent>
      </p:grpSp>
      <p:grpSp>
        <p:nvGrpSpPr>
          <p:cNvPr id="12" name="Group 11"/>
          <p:cNvGrpSpPr/>
          <p:nvPr/>
        </p:nvGrpSpPr>
        <p:grpSpPr>
          <a:xfrm>
            <a:off x="5724128" y="4983098"/>
            <a:ext cx="2375051" cy="369332"/>
            <a:chOff x="5252112" y="5084440"/>
            <a:chExt cx="2375051" cy="369332"/>
          </a:xfrm>
        </p:grpSpPr>
        <mc:AlternateContent xmlns:mc="http://schemas.openxmlformats.org/markup-compatibility/2006" xmlns:a14="http://schemas.microsoft.com/office/drawing/2010/main">
          <mc:Choice Requires="a14">
            <p:sp>
              <p:nvSpPr>
                <p:cNvPr id="13" name="TextBox 12"/>
                <p:cNvSpPr txBox="1"/>
                <p:nvPr/>
              </p:nvSpPr>
              <p:spPr>
                <a:xfrm>
                  <a:off x="5252112" y="5084440"/>
                  <a:ext cx="1208921"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NZ" b="1" i="1" smtClean="0">
                                <a:latin typeface="Cambria Math"/>
                              </a:rPr>
                            </m:ctrlPr>
                          </m:sSubPr>
                          <m:e>
                            <m:r>
                              <a:rPr lang="en-NZ" b="1" i="1" smtClean="0">
                                <a:latin typeface="Cambria Math"/>
                              </a:rPr>
                              <m:t>𝒙</m:t>
                            </m:r>
                          </m:e>
                          <m:sub>
                            <m:r>
                              <a:rPr lang="en-NZ" b="1" i="1" smtClean="0">
                                <a:latin typeface="Cambria Math"/>
                              </a:rPr>
                              <m:t>𝟎</m:t>
                            </m:r>
                          </m:sub>
                        </m:sSub>
                        <m:r>
                          <a:rPr lang="en-NZ" b="1" i="1" smtClean="0">
                            <a:latin typeface="Cambria Math"/>
                          </a:rPr>
                          <m:t>=</m:t>
                        </m:r>
                        <m:r>
                          <a:rPr lang="en-NZ" b="1" i="1" smtClean="0">
                            <a:latin typeface="Cambria Math"/>
                          </a:rPr>
                          <m:t>𝟏𝟎𝟎</m:t>
                        </m:r>
                      </m:oMath>
                    </m:oMathPara>
                  </a14:m>
                  <a:endParaRPr lang="en-NZ" b="1" dirty="0"/>
                </a:p>
              </p:txBody>
            </p:sp>
          </mc:Choice>
          <mc:Fallback xmlns="">
            <p:sp>
              <p:nvSpPr>
                <p:cNvPr id="13" name="TextBox 12"/>
                <p:cNvSpPr txBox="1">
                  <a:spLocks noRot="1" noChangeAspect="1" noMove="1" noResize="1" noEditPoints="1" noAdjustHandles="1" noChangeArrowheads="1" noChangeShapeType="1" noTextEdit="1"/>
                </p:cNvSpPr>
                <p:nvPr/>
              </p:nvSpPr>
              <p:spPr>
                <a:xfrm>
                  <a:off x="5252112" y="5084440"/>
                  <a:ext cx="1208921" cy="369332"/>
                </a:xfrm>
                <a:prstGeom prst="rect">
                  <a:avLst/>
                </a:prstGeom>
                <a:blipFill rotWithShape="1">
                  <a:blip r:embed="rId6"/>
                  <a:stretch>
                    <a:fillRect b="-1639"/>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14" name="TextBox 13"/>
                <p:cNvSpPr txBox="1"/>
                <p:nvPr/>
              </p:nvSpPr>
              <p:spPr>
                <a:xfrm>
                  <a:off x="6660232" y="5084440"/>
                  <a:ext cx="966931"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n-NZ" b="1" i="1" smtClean="0">
                                <a:latin typeface="Cambria Math"/>
                              </a:rPr>
                            </m:ctrlPr>
                          </m:accPr>
                          <m:e>
                            <m:r>
                              <a:rPr lang="en-NZ" b="1" i="1" smtClean="0">
                                <a:latin typeface="Cambria Math"/>
                              </a:rPr>
                              <m:t>𝒒</m:t>
                            </m:r>
                          </m:e>
                        </m:acc>
                        <m:r>
                          <a:rPr lang="en-NZ" b="1" i="1" smtClean="0">
                            <a:latin typeface="Cambria Math"/>
                          </a:rPr>
                          <m:t>=</m:t>
                        </m:r>
                        <m:r>
                          <a:rPr lang="en-NZ" b="1" i="1" smtClean="0">
                            <a:latin typeface="Cambria Math"/>
                          </a:rPr>
                          <m:t>𝟕𝟎</m:t>
                        </m:r>
                      </m:oMath>
                    </m:oMathPara>
                  </a14:m>
                  <a:endParaRPr lang="en-NZ" b="1" dirty="0"/>
                </a:p>
              </p:txBody>
            </p:sp>
          </mc:Choice>
          <mc:Fallback xmlns="">
            <p:sp>
              <p:nvSpPr>
                <p:cNvPr id="17" name="TextBox 16"/>
                <p:cNvSpPr txBox="1">
                  <a:spLocks noRot="1" noChangeAspect="1" noMove="1" noResize="1" noEditPoints="1" noAdjustHandles="1" noChangeArrowheads="1" noChangeShapeType="1" noTextEdit="1"/>
                </p:cNvSpPr>
                <p:nvPr/>
              </p:nvSpPr>
              <p:spPr>
                <a:xfrm>
                  <a:off x="6660232" y="5084440"/>
                  <a:ext cx="966931" cy="369332"/>
                </a:xfrm>
                <a:prstGeom prst="rect">
                  <a:avLst/>
                </a:prstGeom>
                <a:blipFill rotWithShape="1">
                  <a:blip r:embed="rId7"/>
                  <a:stretch>
                    <a:fillRect b="-8197"/>
                  </a:stretch>
                </a:blipFill>
              </p:spPr>
              <p:txBody>
                <a:bodyPr/>
                <a:lstStyle/>
                <a:p>
                  <a:r>
                    <a:rPr lang="en-NZ">
                      <a:noFill/>
                    </a:rPr>
                    <a:t> </a:t>
                  </a:r>
                </a:p>
              </p:txBody>
            </p:sp>
          </mc:Fallback>
        </mc:AlternateContent>
      </p:grpSp>
    </p:spTree>
    <p:extLst>
      <p:ext uri="{BB962C8B-B14F-4D97-AF65-F5344CB8AC3E}">
        <p14:creationId xmlns:p14="http://schemas.microsoft.com/office/powerpoint/2010/main" val="6960150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7467600" cy="1143000"/>
          </a:xfrm>
        </p:spPr>
        <p:txBody>
          <a:bodyPr/>
          <a:lstStyle/>
          <a:p>
            <a:r>
              <a:rPr lang="en-NZ" dirty="0" smtClean="0"/>
              <a:t>Challenges</a:t>
            </a:r>
            <a:endParaRPr lang="en-NZ" dirty="0"/>
          </a:p>
        </p:txBody>
      </p:sp>
      <p:sp>
        <p:nvSpPr>
          <p:cNvPr id="3" name="Content Placeholder 2"/>
          <p:cNvSpPr>
            <a:spLocks noGrp="1"/>
          </p:cNvSpPr>
          <p:nvPr>
            <p:ph sz="quarter" idx="1"/>
          </p:nvPr>
        </p:nvSpPr>
        <p:spPr/>
        <p:txBody>
          <a:bodyPr/>
          <a:lstStyle/>
          <a:p>
            <a:pPr>
              <a:lnSpc>
                <a:spcPct val="150000"/>
              </a:lnSpc>
            </a:pPr>
            <a:r>
              <a:rPr lang="en-NZ" sz="3200" dirty="0" smtClean="0"/>
              <a:t>Curse of dimensionality</a:t>
            </a:r>
          </a:p>
          <a:p>
            <a:pPr>
              <a:lnSpc>
                <a:spcPct val="150000"/>
              </a:lnSpc>
            </a:pPr>
            <a:r>
              <a:rPr lang="en-NZ" sz="3200" dirty="0" smtClean="0"/>
              <a:t>Simulating stochastic prices</a:t>
            </a:r>
          </a:p>
          <a:p>
            <a:pPr>
              <a:lnSpc>
                <a:spcPct val="150000"/>
              </a:lnSpc>
            </a:pPr>
            <a:r>
              <a:rPr lang="en-NZ" sz="3200" dirty="0" smtClean="0"/>
              <a:t>Implementing large river chains</a:t>
            </a:r>
          </a:p>
          <a:p>
            <a:pPr>
              <a:lnSpc>
                <a:spcPct val="150000"/>
              </a:lnSpc>
            </a:pPr>
            <a:r>
              <a:rPr lang="en-NZ" sz="3200" dirty="0" smtClean="0"/>
              <a:t>Solution integrity</a:t>
            </a:r>
          </a:p>
          <a:p>
            <a:pPr marL="0" indent="0">
              <a:buNone/>
            </a:pPr>
            <a:endParaRPr lang="en-NZ" dirty="0"/>
          </a:p>
        </p:txBody>
      </p:sp>
    </p:spTree>
    <p:extLst>
      <p:ext uri="{BB962C8B-B14F-4D97-AF65-F5344CB8AC3E}">
        <p14:creationId xmlns:p14="http://schemas.microsoft.com/office/powerpoint/2010/main" val="9094133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7467600" cy="1143000"/>
          </a:xfrm>
        </p:spPr>
        <p:txBody>
          <a:bodyPr/>
          <a:lstStyle/>
          <a:p>
            <a:r>
              <a:rPr lang="en-NZ" dirty="0" smtClean="0"/>
              <a:t>Opportunities</a:t>
            </a:r>
            <a:endParaRPr lang="en-NZ" dirty="0"/>
          </a:p>
        </p:txBody>
      </p:sp>
      <p:sp>
        <p:nvSpPr>
          <p:cNvPr id="3" name="Content Placeholder 2"/>
          <p:cNvSpPr>
            <a:spLocks noGrp="1"/>
          </p:cNvSpPr>
          <p:nvPr>
            <p:ph sz="quarter" idx="1"/>
          </p:nvPr>
        </p:nvSpPr>
        <p:spPr/>
        <p:txBody>
          <a:bodyPr>
            <a:normAutofit/>
          </a:bodyPr>
          <a:lstStyle/>
          <a:p>
            <a:pPr>
              <a:lnSpc>
                <a:spcPct val="150000"/>
              </a:lnSpc>
            </a:pPr>
            <a:r>
              <a:rPr lang="en-NZ" sz="3200" dirty="0" smtClean="0"/>
              <a:t>Effects of gate closures</a:t>
            </a:r>
          </a:p>
          <a:p>
            <a:pPr>
              <a:lnSpc>
                <a:spcPct val="150000"/>
              </a:lnSpc>
            </a:pPr>
            <a:r>
              <a:rPr lang="en-NZ" sz="3200" dirty="0" smtClean="0"/>
              <a:t>Unintuitive offer strategies </a:t>
            </a:r>
          </a:p>
          <a:p>
            <a:pPr>
              <a:lnSpc>
                <a:spcPct val="150000"/>
              </a:lnSpc>
            </a:pPr>
            <a:r>
              <a:rPr lang="en-NZ" sz="3200" dirty="0" smtClean="0"/>
              <a:t>Outer approximation (i.e. SDDP, DOASA)</a:t>
            </a:r>
          </a:p>
          <a:p>
            <a:pPr>
              <a:lnSpc>
                <a:spcPct val="150000"/>
              </a:lnSpc>
            </a:pPr>
            <a:r>
              <a:rPr lang="en-NZ" sz="3200" dirty="0" smtClean="0"/>
              <a:t>Stochastic dynamic programming</a:t>
            </a:r>
          </a:p>
        </p:txBody>
      </p:sp>
    </p:spTree>
    <p:extLst>
      <p:ext uri="{BB962C8B-B14F-4D97-AF65-F5344CB8AC3E}">
        <p14:creationId xmlns:p14="http://schemas.microsoft.com/office/powerpoint/2010/main" val="33407731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67544" y="548680"/>
            <a:ext cx="7920880" cy="5233792"/>
          </a:xfrm>
        </p:spPr>
        <p:txBody>
          <a:bodyPr>
            <a:normAutofit lnSpcReduction="10000"/>
          </a:bodyPr>
          <a:lstStyle/>
          <a:p>
            <a:r>
              <a:rPr lang="en-NZ" dirty="0" smtClean="0"/>
              <a:t>2011 - Graduated in operations </a:t>
            </a:r>
            <a:r>
              <a:rPr lang="en-NZ" dirty="0"/>
              <a:t>r</a:t>
            </a:r>
            <a:r>
              <a:rPr lang="en-NZ" dirty="0" smtClean="0"/>
              <a:t>esearch at Engineering Science, University of Auckland</a:t>
            </a:r>
          </a:p>
          <a:p>
            <a:pPr lvl="1"/>
            <a:r>
              <a:rPr lang="en-NZ" dirty="0" smtClean="0"/>
              <a:t>Final year project: Investigating  the operational effects of </a:t>
            </a:r>
            <a:r>
              <a:rPr lang="en-NZ" dirty="0" err="1" smtClean="0"/>
              <a:t>Tekapo</a:t>
            </a:r>
            <a:r>
              <a:rPr lang="en-NZ" dirty="0" smtClean="0"/>
              <a:t> A and B asset transfer</a:t>
            </a:r>
          </a:p>
          <a:p>
            <a:pPr lvl="1"/>
            <a:endParaRPr lang="en-NZ" dirty="0" smtClean="0"/>
          </a:p>
          <a:p>
            <a:r>
              <a:rPr lang="en-NZ" dirty="0" smtClean="0"/>
              <a:t>2012 - Worked as Trading Analyst for Mighty River Power </a:t>
            </a:r>
          </a:p>
          <a:p>
            <a:endParaRPr lang="en-NZ" dirty="0" smtClean="0"/>
          </a:p>
          <a:p>
            <a:r>
              <a:rPr lang="en-NZ" dirty="0" smtClean="0"/>
              <a:t>Currently pursuing a PhD with Gaspard </a:t>
            </a:r>
            <a:r>
              <a:rPr lang="en-NZ" dirty="0" err="1" smtClean="0"/>
              <a:t>Monge</a:t>
            </a:r>
            <a:r>
              <a:rPr lang="en-NZ" dirty="0" smtClean="0"/>
              <a:t> Program for optimisation and operations research (PGMO) </a:t>
            </a:r>
            <a:r>
              <a:rPr lang="en-NZ" dirty="0"/>
              <a:t>,</a:t>
            </a:r>
            <a:r>
              <a:rPr lang="en-NZ" dirty="0" smtClean="0"/>
              <a:t> Meridian Energy and EDF</a:t>
            </a:r>
          </a:p>
          <a:p>
            <a:pPr lvl="1"/>
            <a:endParaRPr lang="en-NZ" dirty="0" smtClean="0"/>
          </a:p>
          <a:p>
            <a:pPr marL="0" indent="0" algn="ctr">
              <a:buNone/>
            </a:pPr>
            <a:r>
              <a:rPr lang="en-NZ" b="1" dirty="0" smtClean="0"/>
              <a:t>River Optimisation: short term hydro scheduling under uncertainty </a:t>
            </a:r>
            <a:endParaRPr lang="en-NZ" b="1" dirty="0"/>
          </a:p>
          <a:p>
            <a:endParaRPr lang="en-NZ" dirty="0"/>
          </a:p>
        </p:txBody>
      </p:sp>
    </p:spTree>
    <p:extLst>
      <p:ext uri="{BB962C8B-B14F-4D97-AF65-F5344CB8AC3E}">
        <p14:creationId xmlns:p14="http://schemas.microsoft.com/office/powerpoint/2010/main" val="5408387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83568" y="3501008"/>
            <a:ext cx="7467600" cy="2304256"/>
          </a:xfrm>
        </p:spPr>
        <p:txBody>
          <a:bodyPr anchor="ctr">
            <a:normAutofit lnSpcReduction="10000"/>
          </a:bodyPr>
          <a:lstStyle/>
          <a:p>
            <a:pPr marL="0" indent="0" algn="ctr">
              <a:lnSpc>
                <a:spcPct val="150000"/>
              </a:lnSpc>
              <a:buNone/>
            </a:pPr>
            <a:r>
              <a:rPr lang="en-NZ" sz="5400" b="1" dirty="0" smtClean="0"/>
              <a:t>Thank You</a:t>
            </a:r>
          </a:p>
          <a:p>
            <a:pPr marL="0" indent="0" algn="ctr">
              <a:lnSpc>
                <a:spcPct val="150000"/>
              </a:lnSpc>
              <a:buNone/>
            </a:pPr>
            <a:r>
              <a:rPr lang="en-NZ" sz="4000" dirty="0" smtClean="0"/>
              <a:t>Questions?</a:t>
            </a:r>
            <a:endParaRPr lang="en-NZ" sz="4000" dirty="0"/>
          </a:p>
        </p:txBody>
      </p:sp>
      <p:pic>
        <p:nvPicPr>
          <p:cNvPr id="2050" name="Picture 2" descr="C:\PGMO\Deliverables\EPOC 2013\00381-daily-cartoons-beaver-dam.gif"/>
          <p:cNvPicPr>
            <a:picLocks noChangeAspect="1" noChangeArrowheads="1"/>
          </p:cNvPicPr>
          <p:nvPr/>
        </p:nvPicPr>
        <p:blipFill rotWithShape="1">
          <a:blip r:embed="rId3">
            <a:clrChange>
              <a:clrFrom>
                <a:srgbClr val="808080"/>
              </a:clrFrom>
              <a:clrTo>
                <a:srgbClr val="808080">
                  <a:alpha val="0"/>
                </a:srgbClr>
              </a:clrTo>
            </a:clrChange>
            <a:extLst>
              <a:ext uri="{28A0092B-C50C-407E-A947-70E740481C1C}">
                <a14:useLocalDpi xmlns:a14="http://schemas.microsoft.com/office/drawing/2010/main" val="0"/>
              </a:ext>
            </a:extLst>
          </a:blip>
          <a:srcRect t="6685"/>
          <a:stretch/>
        </p:blipFill>
        <p:spPr bwMode="auto">
          <a:xfrm>
            <a:off x="2669072" y="537029"/>
            <a:ext cx="3055055" cy="30504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94133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7467600" cy="1143000"/>
          </a:xfrm>
        </p:spPr>
        <p:txBody>
          <a:bodyPr>
            <a:normAutofit/>
          </a:bodyPr>
          <a:lstStyle/>
          <a:p>
            <a:r>
              <a:rPr lang="en-NZ" dirty="0" smtClean="0"/>
              <a:t>Acknowledgements</a:t>
            </a:r>
            <a:endParaRPr lang="en-NZ" dirty="0"/>
          </a:p>
        </p:txBody>
      </p:sp>
      <p:sp>
        <p:nvSpPr>
          <p:cNvPr id="3" name="Content Placeholder 2"/>
          <p:cNvSpPr>
            <a:spLocks noGrp="1"/>
          </p:cNvSpPr>
          <p:nvPr>
            <p:ph sz="quarter" idx="1"/>
          </p:nvPr>
        </p:nvSpPr>
        <p:spPr/>
        <p:txBody>
          <a:bodyPr/>
          <a:lstStyle/>
          <a:p>
            <a:pPr>
              <a:lnSpc>
                <a:spcPct val="150000"/>
              </a:lnSpc>
            </a:pPr>
            <a:r>
              <a:rPr lang="en-NZ" sz="2800" dirty="0" smtClean="0"/>
              <a:t>Professor Andy </a:t>
            </a:r>
            <a:r>
              <a:rPr lang="en-NZ" sz="2800" dirty="0" err="1" smtClean="0"/>
              <a:t>Philpott</a:t>
            </a:r>
            <a:r>
              <a:rPr lang="en-NZ" sz="2800" dirty="0" smtClean="0"/>
              <a:t> – EPOC</a:t>
            </a:r>
          </a:p>
          <a:p>
            <a:pPr>
              <a:lnSpc>
                <a:spcPct val="150000"/>
              </a:lnSpc>
            </a:pPr>
            <a:r>
              <a:rPr lang="en-NZ" sz="2800" dirty="0" err="1" smtClean="0"/>
              <a:t>Dr.</a:t>
            </a:r>
            <a:r>
              <a:rPr lang="en-NZ" sz="2800" dirty="0" smtClean="0"/>
              <a:t> Anthony Downward – EPOC</a:t>
            </a:r>
          </a:p>
          <a:p>
            <a:pPr>
              <a:lnSpc>
                <a:spcPct val="150000"/>
              </a:lnSpc>
            </a:pPr>
            <a:r>
              <a:rPr lang="en-NZ" sz="2800" dirty="0" smtClean="0"/>
              <a:t>Andrew </a:t>
            </a:r>
            <a:r>
              <a:rPr lang="en-NZ" sz="2800" dirty="0"/>
              <a:t>Kerr – </a:t>
            </a:r>
            <a:r>
              <a:rPr lang="en-NZ" sz="2800" dirty="0" smtClean="0"/>
              <a:t>Meridian</a:t>
            </a:r>
          </a:p>
          <a:p>
            <a:pPr>
              <a:lnSpc>
                <a:spcPct val="150000"/>
              </a:lnSpc>
            </a:pPr>
            <a:r>
              <a:rPr lang="en-NZ" sz="2800" dirty="0" err="1" smtClean="0"/>
              <a:t>Dr.</a:t>
            </a:r>
            <a:r>
              <a:rPr lang="en-NZ" sz="2800" dirty="0" smtClean="0"/>
              <a:t> </a:t>
            </a:r>
            <a:r>
              <a:rPr lang="en-NZ" sz="2800" dirty="0" err="1" smtClean="0"/>
              <a:t>Anes</a:t>
            </a:r>
            <a:r>
              <a:rPr lang="en-NZ" sz="2800" dirty="0" smtClean="0"/>
              <a:t> </a:t>
            </a:r>
            <a:r>
              <a:rPr lang="en-NZ" sz="2800" dirty="0" err="1" smtClean="0"/>
              <a:t>Dallagi</a:t>
            </a:r>
            <a:r>
              <a:rPr lang="en-NZ" sz="2800" dirty="0" smtClean="0"/>
              <a:t> – EDF </a:t>
            </a:r>
          </a:p>
          <a:p>
            <a:pPr>
              <a:lnSpc>
                <a:spcPct val="150000"/>
              </a:lnSpc>
            </a:pPr>
            <a:r>
              <a:rPr lang="en-NZ" sz="2800" dirty="0" smtClean="0"/>
              <a:t>Professor Frederic </a:t>
            </a:r>
            <a:r>
              <a:rPr lang="en-NZ" sz="2800" dirty="0" err="1" smtClean="0"/>
              <a:t>Bonnans</a:t>
            </a:r>
            <a:r>
              <a:rPr lang="en-NZ" sz="2800" dirty="0" smtClean="0"/>
              <a:t>  - INRIA </a:t>
            </a:r>
          </a:p>
          <a:p>
            <a:pPr>
              <a:lnSpc>
                <a:spcPct val="150000"/>
              </a:lnSpc>
            </a:pPr>
            <a:endParaRPr lang="en-NZ" dirty="0" smtClean="0"/>
          </a:p>
          <a:p>
            <a:pPr marL="0" indent="0">
              <a:lnSpc>
                <a:spcPct val="150000"/>
              </a:lnSpc>
              <a:buNone/>
            </a:pPr>
            <a:endParaRPr lang="en-NZ" dirty="0"/>
          </a:p>
        </p:txBody>
      </p:sp>
    </p:spTree>
    <p:extLst>
      <p:ext uri="{BB962C8B-B14F-4D97-AF65-F5344CB8AC3E}">
        <p14:creationId xmlns:p14="http://schemas.microsoft.com/office/powerpoint/2010/main" val="28383110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PGMO\Deliverables\EPOC 2013\RTE_Balancing Mechanism Offer Example.JPG"/>
          <p:cNvPicPr>
            <a:picLocks noChangeAspect="1" noChangeArrowheads="1"/>
          </p:cNvPicPr>
          <p:nvPr/>
        </p:nvPicPr>
        <p:blipFill>
          <a:blip r:embed="rId3">
            <a:clrChange>
              <a:clrFrom>
                <a:srgbClr val="F2FAFD"/>
              </a:clrFrom>
              <a:clrTo>
                <a:srgbClr val="F2FAFD">
                  <a:alpha val="0"/>
                </a:srgbClr>
              </a:clrTo>
            </a:clrChange>
            <a:extLst>
              <a:ext uri="{28A0092B-C50C-407E-A947-70E740481C1C}">
                <a14:useLocalDpi xmlns:a14="http://schemas.microsoft.com/office/drawing/2010/main" val="0"/>
              </a:ext>
            </a:extLst>
          </a:blip>
          <a:srcRect/>
          <a:stretch>
            <a:fillRect/>
          </a:stretch>
        </p:blipFill>
        <p:spPr bwMode="auto">
          <a:xfrm>
            <a:off x="2339751" y="4509120"/>
            <a:ext cx="4042419" cy="2029294"/>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PGMO\Deliverables\EPOC 2013\RTE_Balancing Mechanism Diagram 1.JPG"/>
          <p:cNvPicPr>
            <a:picLocks noChangeAspect="1" noChangeArrowheads="1"/>
          </p:cNvPicPr>
          <p:nvPr/>
        </p:nvPicPr>
        <p:blipFill>
          <a:blip r:embed="rId4">
            <a:clrChange>
              <a:clrFrom>
                <a:srgbClr val="E6F4FD"/>
              </a:clrFrom>
              <a:clrTo>
                <a:srgbClr val="E6F4FD">
                  <a:alpha val="0"/>
                </a:srgbClr>
              </a:clrTo>
            </a:clrChange>
            <a:extLst>
              <a:ext uri="{28A0092B-C50C-407E-A947-70E740481C1C}">
                <a14:useLocalDpi xmlns:a14="http://schemas.microsoft.com/office/drawing/2010/main" val="0"/>
              </a:ext>
            </a:extLst>
          </a:blip>
          <a:srcRect/>
          <a:stretch>
            <a:fillRect/>
          </a:stretch>
        </p:blipFill>
        <p:spPr bwMode="auto">
          <a:xfrm>
            <a:off x="899592" y="1509122"/>
            <a:ext cx="7085632" cy="2783974"/>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a:spLocks noGrp="1"/>
          </p:cNvSpPr>
          <p:nvPr>
            <p:ph type="title"/>
          </p:nvPr>
        </p:nvSpPr>
        <p:spPr>
          <a:xfrm>
            <a:off x="457200" y="116632"/>
            <a:ext cx="7467600" cy="1143000"/>
          </a:xfrm>
        </p:spPr>
        <p:txBody>
          <a:bodyPr>
            <a:normAutofit/>
          </a:bodyPr>
          <a:lstStyle/>
          <a:p>
            <a:r>
              <a:rPr lang="en-NZ" dirty="0" smtClean="0"/>
              <a:t>French Balancing Market</a:t>
            </a:r>
            <a:endParaRPr lang="en-NZ" dirty="0"/>
          </a:p>
        </p:txBody>
      </p:sp>
    </p:spTree>
    <p:extLst>
      <p:ext uri="{BB962C8B-B14F-4D97-AF65-F5344CB8AC3E}">
        <p14:creationId xmlns:p14="http://schemas.microsoft.com/office/powerpoint/2010/main" val="29323375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dirty="0" smtClean="0"/>
              <a:t>Hydro-bidding</a:t>
            </a:r>
            <a:endParaRPr lang="en-NZ" dirty="0"/>
          </a:p>
        </p:txBody>
      </p:sp>
      <p:pic>
        <p:nvPicPr>
          <p:cNvPr id="2052" name="Picture 4" descr="C:\PGMO\Deliverables\EPOC 2013\018-Hydro-Manapouri-Interior-200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010" y="1860"/>
            <a:ext cx="9249609" cy="7029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94133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C:\PGMO\Deliverables\EPOC 2013\TradingDashboard.JPG"/>
          <p:cNvPicPr>
            <a:picLocks noChangeAspect="1" noChangeArrowheads="1"/>
          </p:cNvPicPr>
          <p:nvPr/>
        </p:nvPicPr>
        <p:blipFill rotWithShape="1">
          <a:blip r:embed="rId3">
            <a:extLst>
              <a:ext uri="{28A0092B-C50C-407E-A947-70E740481C1C}">
                <a14:useLocalDpi xmlns:a14="http://schemas.microsoft.com/office/drawing/2010/main" val="0"/>
              </a:ext>
            </a:extLst>
          </a:blip>
          <a:srcRect l="68660" t="7942" r="5517" b="18002"/>
          <a:stretch/>
        </p:blipFill>
        <p:spPr bwMode="auto">
          <a:xfrm>
            <a:off x="4619067" y="-21287"/>
            <a:ext cx="4524933" cy="6879287"/>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6" name="Picture 2" descr="C:\PGMO\Deliverables\EPOC 2013\TradingDashboard.JPG"/>
          <p:cNvPicPr>
            <a:picLocks noChangeAspect="1" noChangeArrowheads="1"/>
          </p:cNvPicPr>
          <p:nvPr/>
        </p:nvPicPr>
        <p:blipFill rotWithShape="1">
          <a:blip r:embed="rId3">
            <a:extLst>
              <a:ext uri="{28A0092B-C50C-407E-A947-70E740481C1C}">
                <a14:useLocalDpi xmlns:a14="http://schemas.microsoft.com/office/drawing/2010/main" val="0"/>
              </a:ext>
            </a:extLst>
          </a:blip>
          <a:srcRect l="1926" t="6265" r="72893" b="18587"/>
          <a:stretch/>
        </p:blipFill>
        <p:spPr bwMode="auto">
          <a:xfrm>
            <a:off x="0" y="1539"/>
            <a:ext cx="4644008" cy="6856461"/>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2050" name="Picture 2" descr="C:\PGMO\Deliverables\EPOC 2013\TradingDashboard.JPG"/>
          <p:cNvPicPr>
            <a:picLocks noChangeAspect="1" noChangeArrowheads="1"/>
          </p:cNvPicPr>
          <p:nvPr/>
        </p:nvPicPr>
        <p:blipFill rotWithShape="1">
          <a:blip r:embed="rId3">
            <a:extLst>
              <a:ext uri="{28A0092B-C50C-407E-A947-70E740481C1C}">
                <a14:useLocalDpi xmlns:a14="http://schemas.microsoft.com/office/drawing/2010/main" val="0"/>
              </a:ext>
            </a:extLst>
          </a:blip>
          <a:srcRect l="32395" t="1270" r="31565" b="3686"/>
          <a:stretch/>
        </p:blipFill>
        <p:spPr bwMode="auto">
          <a:xfrm>
            <a:off x="2652725" y="1005160"/>
            <a:ext cx="3982566" cy="56642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99509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0143" t="3952" r="3653" b="9711"/>
          <a:stretch/>
        </p:blipFill>
        <p:spPr bwMode="auto">
          <a:xfrm>
            <a:off x="1691680" y="1081317"/>
            <a:ext cx="6354147" cy="45079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3176155" y="-746785"/>
            <a:ext cx="2808312" cy="7725192"/>
          </a:xfrm>
          <a:prstGeom prst="rect">
            <a:avLst/>
          </a:prstGeom>
          <a:noFill/>
        </p:spPr>
        <p:txBody>
          <a:bodyPr wrap="square" rtlCol="0">
            <a:spAutoFit/>
          </a:bodyPr>
          <a:lstStyle/>
          <a:p>
            <a:r>
              <a:rPr lang="en-NZ" sz="49600" dirty="0" smtClean="0">
                <a:ln w="10160">
                  <a:solidFill>
                    <a:schemeClr val="accent1"/>
                  </a:solidFill>
                  <a:prstDash val="solid"/>
                </a:ln>
                <a:solidFill>
                  <a:schemeClr val="accent1">
                    <a:lumMod val="75000"/>
                  </a:schemeClr>
                </a:solidFill>
                <a:effectLst>
                  <a:outerShdw blurRad="38100" dist="32000" dir="5400000" algn="tl">
                    <a:srgbClr val="000000">
                      <a:alpha val="30000"/>
                    </a:srgbClr>
                  </a:outerShdw>
                </a:effectLst>
              </a:rPr>
              <a:t>?</a:t>
            </a:r>
            <a:endParaRPr lang="en-NZ" sz="41300" dirty="0">
              <a:ln w="10160">
                <a:solidFill>
                  <a:schemeClr val="accent1"/>
                </a:solidFill>
                <a:prstDash val="solid"/>
              </a:ln>
              <a:solidFill>
                <a:schemeClr val="accent1">
                  <a:lumMod val="75000"/>
                </a:schemeClr>
              </a:solidFill>
              <a:effectLst>
                <a:outerShdw blurRad="38100" dist="32000" dir="5400000" algn="tl">
                  <a:srgbClr val="000000">
                    <a:alpha val="30000"/>
                  </a:srgbClr>
                </a:outerShdw>
              </a:effectLst>
            </a:endParaRPr>
          </a:p>
        </p:txBody>
      </p:sp>
      <p:sp>
        <p:nvSpPr>
          <p:cNvPr id="5" name="TextBox 4"/>
          <p:cNvSpPr txBox="1"/>
          <p:nvPr/>
        </p:nvSpPr>
        <p:spPr>
          <a:xfrm>
            <a:off x="971600" y="1009988"/>
            <a:ext cx="864096" cy="369332"/>
          </a:xfrm>
          <a:prstGeom prst="rect">
            <a:avLst/>
          </a:prstGeom>
          <a:noFill/>
        </p:spPr>
        <p:txBody>
          <a:bodyPr wrap="square" rtlCol="0">
            <a:spAutoFit/>
          </a:bodyPr>
          <a:lstStyle/>
          <a:p>
            <a:r>
              <a:rPr lang="en-NZ" b="1" dirty="0" smtClean="0">
                <a:latin typeface="Arial" pitchFamily="34" charset="0"/>
                <a:cs typeface="Arial" pitchFamily="34" charset="0"/>
              </a:rPr>
              <a:t>Price</a:t>
            </a:r>
            <a:endParaRPr lang="en-NZ" b="1" dirty="0">
              <a:latin typeface="Arial" pitchFamily="34" charset="0"/>
              <a:cs typeface="Arial" pitchFamily="34" charset="0"/>
            </a:endParaRPr>
          </a:p>
        </p:txBody>
      </p:sp>
      <p:sp>
        <p:nvSpPr>
          <p:cNvPr id="7" name="TextBox 6"/>
          <p:cNvSpPr txBox="1"/>
          <p:nvPr/>
        </p:nvSpPr>
        <p:spPr>
          <a:xfrm>
            <a:off x="6876256" y="5681668"/>
            <a:ext cx="1124908" cy="369332"/>
          </a:xfrm>
          <a:prstGeom prst="rect">
            <a:avLst/>
          </a:prstGeom>
          <a:noFill/>
        </p:spPr>
        <p:txBody>
          <a:bodyPr wrap="square" rtlCol="0">
            <a:spAutoFit/>
          </a:bodyPr>
          <a:lstStyle/>
          <a:p>
            <a:r>
              <a:rPr lang="en-NZ" b="1" dirty="0" smtClean="0">
                <a:latin typeface="Arial" pitchFamily="34" charset="0"/>
                <a:cs typeface="Arial" pitchFamily="34" charset="0"/>
              </a:rPr>
              <a:t>Quantity</a:t>
            </a:r>
            <a:endParaRPr lang="en-NZ" b="1" dirty="0">
              <a:latin typeface="Arial" pitchFamily="34" charset="0"/>
              <a:cs typeface="Arial" pitchFamily="34" charset="0"/>
            </a:endParaRPr>
          </a:p>
        </p:txBody>
      </p:sp>
    </p:spTree>
    <p:extLst>
      <p:ext uri="{BB962C8B-B14F-4D97-AF65-F5344CB8AC3E}">
        <p14:creationId xmlns:p14="http://schemas.microsoft.com/office/powerpoint/2010/main" val="2371775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7467600" cy="1143000"/>
          </a:xfrm>
        </p:spPr>
        <p:txBody>
          <a:bodyPr>
            <a:normAutofit/>
          </a:bodyPr>
          <a:lstStyle/>
          <a:p>
            <a:r>
              <a:rPr lang="en-NZ" dirty="0" smtClean="0"/>
              <a:t>Hydro Bidding Problem</a:t>
            </a:r>
            <a:endParaRPr lang="en-NZ" dirty="0"/>
          </a:p>
        </p:txBody>
      </p:sp>
      <p:sp>
        <p:nvSpPr>
          <p:cNvPr id="3" name="Content Placeholder 2"/>
          <p:cNvSpPr>
            <a:spLocks noGrp="1"/>
          </p:cNvSpPr>
          <p:nvPr>
            <p:ph sz="quarter" idx="1"/>
          </p:nvPr>
        </p:nvSpPr>
        <p:spPr/>
        <p:txBody>
          <a:bodyPr>
            <a:normAutofit/>
          </a:bodyPr>
          <a:lstStyle/>
          <a:p>
            <a:r>
              <a:rPr lang="en-NZ" sz="3200" dirty="0" smtClean="0"/>
              <a:t>Producing optimal supply/offer curves for hydropower producers</a:t>
            </a:r>
          </a:p>
          <a:p>
            <a:pPr marL="0" indent="0">
              <a:buNone/>
            </a:pPr>
            <a:endParaRPr lang="en-NZ" sz="3200" dirty="0" smtClean="0"/>
          </a:p>
          <a:p>
            <a:r>
              <a:rPr lang="en-NZ" sz="3200" dirty="0" smtClean="0"/>
              <a:t>Integrates hydropower production and market exchange</a:t>
            </a:r>
          </a:p>
          <a:p>
            <a:pPr marL="0" indent="0">
              <a:buNone/>
            </a:pPr>
            <a:endParaRPr lang="en-NZ" dirty="0" smtClean="0"/>
          </a:p>
        </p:txBody>
      </p:sp>
    </p:spTree>
    <p:extLst>
      <p:ext uri="{BB962C8B-B14F-4D97-AF65-F5344CB8AC3E}">
        <p14:creationId xmlns:p14="http://schemas.microsoft.com/office/powerpoint/2010/main" val="39857351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7467600" cy="1143000"/>
          </a:xfrm>
        </p:spPr>
        <p:txBody>
          <a:bodyPr>
            <a:normAutofit/>
          </a:bodyPr>
          <a:lstStyle/>
          <a:p>
            <a:r>
              <a:rPr lang="en-NZ" dirty="0" smtClean="0"/>
              <a:t>Presentation Outline</a:t>
            </a:r>
            <a:endParaRPr lang="en-NZ" dirty="0"/>
          </a:p>
        </p:txBody>
      </p:sp>
      <p:sp>
        <p:nvSpPr>
          <p:cNvPr id="3" name="Content Placeholder 2"/>
          <p:cNvSpPr>
            <a:spLocks noGrp="1"/>
          </p:cNvSpPr>
          <p:nvPr>
            <p:ph sz="quarter" idx="1"/>
          </p:nvPr>
        </p:nvSpPr>
        <p:spPr>
          <a:xfrm>
            <a:off x="457200" y="1600200"/>
            <a:ext cx="7931224" cy="4873752"/>
          </a:xfrm>
        </p:spPr>
        <p:txBody>
          <a:bodyPr>
            <a:normAutofit/>
          </a:bodyPr>
          <a:lstStyle/>
          <a:p>
            <a:pPr>
              <a:lnSpc>
                <a:spcPct val="150000"/>
              </a:lnSpc>
            </a:pPr>
            <a:r>
              <a:rPr lang="en-NZ" sz="3200" dirty="0" smtClean="0"/>
              <a:t>HERBS formulation (single reservoir)</a:t>
            </a:r>
          </a:p>
          <a:p>
            <a:pPr>
              <a:lnSpc>
                <a:spcPct val="150000"/>
              </a:lnSpc>
            </a:pPr>
            <a:r>
              <a:rPr lang="en-NZ" sz="3200" dirty="0" smtClean="0"/>
              <a:t>Simple example</a:t>
            </a:r>
          </a:p>
          <a:p>
            <a:pPr>
              <a:lnSpc>
                <a:spcPct val="150000"/>
              </a:lnSpc>
            </a:pPr>
            <a:r>
              <a:rPr lang="en-NZ" sz="3200" dirty="0" smtClean="0"/>
              <a:t>Challenges</a:t>
            </a:r>
          </a:p>
          <a:p>
            <a:pPr>
              <a:lnSpc>
                <a:spcPct val="150000"/>
              </a:lnSpc>
            </a:pPr>
            <a:r>
              <a:rPr lang="en-NZ" sz="3200" dirty="0" smtClean="0"/>
              <a:t>Opportunities</a:t>
            </a:r>
          </a:p>
          <a:p>
            <a:pPr>
              <a:lnSpc>
                <a:spcPct val="150000"/>
              </a:lnSpc>
            </a:pPr>
            <a:r>
              <a:rPr lang="en-NZ" sz="3200" dirty="0" smtClean="0"/>
              <a:t>Discussion</a:t>
            </a:r>
          </a:p>
          <a:p>
            <a:pPr>
              <a:lnSpc>
                <a:spcPct val="150000"/>
              </a:lnSpc>
            </a:pPr>
            <a:endParaRPr lang="en-NZ" sz="3200" dirty="0"/>
          </a:p>
        </p:txBody>
      </p:sp>
    </p:spTree>
    <p:extLst>
      <p:ext uri="{BB962C8B-B14F-4D97-AF65-F5344CB8AC3E}">
        <p14:creationId xmlns:p14="http://schemas.microsoft.com/office/powerpoint/2010/main" val="28383110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3212</TotalTime>
  <Words>3094</Words>
  <Application>Microsoft Office PowerPoint</Application>
  <PresentationFormat>On-screen Show (4:3)</PresentationFormat>
  <Paragraphs>358</Paragraphs>
  <Slides>20</Slides>
  <Notes>20</Notes>
  <HiddenSlides>1</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Oriel</vt:lpstr>
      <vt:lpstr>HERBS - Hydro Electric Reservoir Bidding System</vt:lpstr>
      <vt:lpstr>PowerPoint Presentation</vt:lpstr>
      <vt:lpstr>Acknowledgements</vt:lpstr>
      <vt:lpstr>French Balancing Market</vt:lpstr>
      <vt:lpstr>Hydro-bidding</vt:lpstr>
      <vt:lpstr>PowerPoint Presentation</vt:lpstr>
      <vt:lpstr>PowerPoint Presentation</vt:lpstr>
      <vt:lpstr>Hydro Bidding Problem</vt:lpstr>
      <vt:lpstr>Presentation Outline</vt:lpstr>
      <vt:lpstr>Formulation – Single Stage</vt:lpstr>
      <vt:lpstr>Formulation – Single Stage</vt:lpstr>
      <vt:lpstr>Formulation – Single Stage</vt:lpstr>
      <vt:lpstr>Formulation – Two Stage</vt:lpstr>
      <vt:lpstr>Formulation –Balance Market</vt:lpstr>
      <vt:lpstr>Example #1</vt:lpstr>
      <vt:lpstr>Comparison with evp</vt:lpstr>
      <vt:lpstr>Example #2</vt:lpstr>
      <vt:lpstr>Challenges</vt:lpstr>
      <vt:lpstr>Opportunities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Faisal Wahid</dc:creator>
  <cp:lastModifiedBy>Faisal Wahid</cp:lastModifiedBy>
  <cp:revision>306</cp:revision>
  <dcterms:created xsi:type="dcterms:W3CDTF">2013-08-26T06:59:39Z</dcterms:created>
  <dcterms:modified xsi:type="dcterms:W3CDTF">2013-09-04T09:39:13Z</dcterms:modified>
</cp:coreProperties>
</file>