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</p:sldMasterIdLst>
  <p:notesMasterIdLst>
    <p:notesMasterId r:id="rId48"/>
  </p:notesMasterIdLst>
  <p:handoutMasterIdLst>
    <p:handoutMasterId r:id="rId49"/>
  </p:handoutMasterIdLst>
  <p:sldIdLst>
    <p:sldId id="256" r:id="rId3"/>
    <p:sldId id="257" r:id="rId4"/>
    <p:sldId id="262" r:id="rId5"/>
    <p:sldId id="263" r:id="rId6"/>
    <p:sldId id="266" r:id="rId7"/>
    <p:sldId id="267" r:id="rId8"/>
    <p:sldId id="265" r:id="rId9"/>
    <p:sldId id="264" r:id="rId10"/>
    <p:sldId id="269" r:id="rId11"/>
    <p:sldId id="270" r:id="rId12"/>
    <p:sldId id="272" r:id="rId13"/>
    <p:sldId id="278" r:id="rId14"/>
    <p:sldId id="281" r:id="rId15"/>
    <p:sldId id="279" r:id="rId16"/>
    <p:sldId id="282" r:id="rId17"/>
    <p:sldId id="280" r:id="rId18"/>
    <p:sldId id="283" r:id="rId19"/>
    <p:sldId id="284" r:id="rId20"/>
    <p:sldId id="285" r:id="rId21"/>
    <p:sldId id="286" r:id="rId22"/>
    <p:sldId id="287" r:id="rId23"/>
    <p:sldId id="295" r:id="rId24"/>
    <p:sldId id="290" r:id="rId25"/>
    <p:sldId id="293" r:id="rId26"/>
    <p:sldId id="289" r:id="rId27"/>
    <p:sldId id="294" r:id="rId28"/>
    <p:sldId id="291" r:id="rId29"/>
    <p:sldId id="301" r:id="rId30"/>
    <p:sldId id="296" r:id="rId31"/>
    <p:sldId id="302" r:id="rId32"/>
    <p:sldId id="300" r:id="rId33"/>
    <p:sldId id="298" r:id="rId34"/>
    <p:sldId id="303" r:id="rId35"/>
    <p:sldId id="292" r:id="rId36"/>
    <p:sldId id="297" r:id="rId37"/>
    <p:sldId id="309" r:id="rId38"/>
    <p:sldId id="310" r:id="rId39"/>
    <p:sldId id="306" r:id="rId40"/>
    <p:sldId id="307" r:id="rId41"/>
    <p:sldId id="308" r:id="rId42"/>
    <p:sldId id="311" r:id="rId43"/>
    <p:sldId id="312" r:id="rId44"/>
    <p:sldId id="288" r:id="rId45"/>
    <p:sldId id="313" r:id="rId46"/>
    <p:sldId id="259" r:id="rId47"/>
  </p:sldIdLst>
  <p:sldSz cx="9144000" cy="6858000" type="screen4x3"/>
  <p:notesSz cx="6662738" cy="9926638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FF30AC-E89E-4876-A830-181EDD59E093}">
          <p14:sldIdLst>
            <p14:sldId id="256"/>
            <p14:sldId id="257"/>
            <p14:sldId id="262"/>
            <p14:sldId id="263"/>
            <p14:sldId id="266"/>
            <p14:sldId id="267"/>
            <p14:sldId id="265"/>
            <p14:sldId id="264"/>
            <p14:sldId id="269"/>
            <p14:sldId id="270"/>
            <p14:sldId id="272"/>
            <p14:sldId id="278"/>
            <p14:sldId id="281"/>
            <p14:sldId id="279"/>
            <p14:sldId id="282"/>
            <p14:sldId id="280"/>
            <p14:sldId id="283"/>
            <p14:sldId id="284"/>
            <p14:sldId id="285"/>
            <p14:sldId id="286"/>
            <p14:sldId id="287"/>
            <p14:sldId id="295"/>
            <p14:sldId id="290"/>
            <p14:sldId id="293"/>
            <p14:sldId id="289"/>
            <p14:sldId id="294"/>
            <p14:sldId id="291"/>
            <p14:sldId id="301"/>
            <p14:sldId id="296"/>
            <p14:sldId id="302"/>
            <p14:sldId id="300"/>
            <p14:sldId id="298"/>
            <p14:sldId id="303"/>
            <p14:sldId id="292"/>
            <p14:sldId id="297"/>
            <p14:sldId id="309"/>
            <p14:sldId id="310"/>
            <p14:sldId id="306"/>
            <p14:sldId id="307"/>
            <p14:sldId id="308"/>
            <p14:sldId id="311"/>
            <p14:sldId id="312"/>
            <p14:sldId id="288"/>
            <p14:sldId id="313"/>
          </p14:sldIdLst>
        </p14:section>
        <p14:section name="Untitled Section" id="{C2A343E2-29F5-4372-A171-9F63A2CCCE00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63"/>
    <a:srgbClr val="FFEBB3"/>
    <a:srgbClr val="F9FDF9"/>
    <a:srgbClr val="EFF9EF"/>
    <a:srgbClr val="DBF1DB"/>
    <a:srgbClr val="D89016"/>
    <a:srgbClr val="71C9F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54" autoAdjust="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orient="horz" pos="1218"/>
        <p:guide orient="horz" pos="3756"/>
        <p:guide pos="2880"/>
        <p:guide pos="521"/>
        <p:guide pos="53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691BC3EB-E948-4419-B337-C649322DF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E8F2FB07-0BE6-449C-AF6B-768D062C1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02441-519F-4123-9C53-9F891615221D}" type="slidenum">
              <a:rPr lang="en-US"/>
              <a:pPr/>
              <a:t>1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7" name="Picture 7" descr="Title-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322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3025"/>
            <a:ext cx="7742238" cy="1865313"/>
          </a:xfrm>
        </p:spPr>
        <p:txBody>
          <a:bodyPr tIns="45720" bIns="45720"/>
          <a:lstStyle>
            <a:lvl1pPr>
              <a:lnSpc>
                <a:spcPts val="56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7413"/>
            <a:ext cx="7742237" cy="9318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919288"/>
            <a:ext cx="3789363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1919288"/>
            <a:ext cx="3790950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543" name="Picture 7" descr="inside-pa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</p:spPr>
      </p:pic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401638"/>
            <a:ext cx="6370638" cy="79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340768"/>
            <a:ext cx="7732713" cy="460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stylesxxxxxxxxxxxxxxxx</a:t>
            </a: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levelxxxxxxxxxxxxxxxxxxxxxxxxxxxxxxxxx</a:t>
            </a:r>
            <a:endParaRPr lang="en-US" dirty="0" smtClean="0"/>
          </a:p>
          <a:p>
            <a:pPr lvl="2"/>
            <a:r>
              <a:rPr lang="en-US" dirty="0" smtClean="0"/>
              <a:t>Second level </a:t>
            </a:r>
            <a:r>
              <a:rPr lang="en-US" dirty="0" err="1" smtClean="0"/>
              <a:t>xxxxxxxxxxxxxxxxxxxxxxxxxxxxxxx</a:t>
            </a:r>
            <a:endParaRPr lang="en-US" dirty="0" smtClean="0"/>
          </a:p>
          <a:p>
            <a:pPr lvl="3"/>
            <a:r>
              <a:rPr lang="en-US" dirty="0" smtClean="0"/>
              <a:t>Third </a:t>
            </a:r>
            <a:r>
              <a:rPr lang="en-US" dirty="0" err="1" smtClean="0"/>
              <a:t>levelxxxxxxxxxxxxxxxxxxxxxxxxxxxxxxxxxx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x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2612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8" r:id="rId3"/>
    <p:sldLayoutId id="2147483660" r:id="rId4"/>
    <p:sldLayoutId id="2147483661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327025" indent="-3254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692150" indent="-3635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500" baseline="0">
          <a:solidFill>
            <a:schemeClr val="tx1"/>
          </a:solidFill>
          <a:latin typeface="+mn-lt"/>
        </a:defRPr>
      </a:lvl3pPr>
      <a:lvl4pPr marL="693737" indent="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FontTx/>
        <a:buNone/>
        <a:defRPr sz="2500">
          <a:solidFill>
            <a:schemeClr val="tx1"/>
          </a:solidFill>
          <a:latin typeface="+mn-lt"/>
        </a:defRPr>
      </a:lvl4pPr>
      <a:lvl5pPr marL="1046162" indent="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FontTx/>
        <a:buNone/>
        <a:defRPr sz="2500">
          <a:solidFill>
            <a:schemeClr val="tx1"/>
          </a:solidFill>
          <a:latin typeface="+mn-lt"/>
        </a:defRPr>
      </a:lvl5pPr>
      <a:lvl6pPr marL="1368425" indent="3175" algn="l" defTabSz="550863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None/>
        <a:defRPr sz="2500">
          <a:solidFill>
            <a:schemeClr val="tx1"/>
          </a:solidFill>
          <a:latin typeface="+mn-lt"/>
        </a:defRPr>
      </a:lvl6pPr>
      <a:lvl7pPr marL="22733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7pPr>
      <a:lvl8pPr marL="27305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8pPr>
      <a:lvl9pPr marL="31877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05" name="Picture 5" descr="inside-page"/>
          <p:cNvPicPr>
            <a:picLocks noChangeAspect="1" noChangeArrowheads="1"/>
          </p:cNvPicPr>
          <p:nvPr userDrawn="1"/>
        </p:nvPicPr>
        <p:blipFill>
          <a:blip r:embed="rId3" cstate="print"/>
          <a:srcRect t="18457"/>
          <a:stretch>
            <a:fillRect/>
          </a:stretch>
        </p:blipFill>
        <p:spPr bwMode="auto">
          <a:xfrm>
            <a:off x="0" y="1268413"/>
            <a:ext cx="9140825" cy="5589587"/>
          </a:xfrm>
          <a:prstGeom prst="rect">
            <a:avLst/>
          </a:prstGeom>
          <a:noFill/>
        </p:spPr>
      </p:pic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401638"/>
            <a:ext cx="637063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19288"/>
            <a:ext cx="7732713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stylesxxxxxxxxxxxxxxxx</a:t>
            </a: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levelxxxxxxxxxxxxxxxxxxxxxxxxxxxxxxxxx</a:t>
            </a:r>
            <a:endParaRPr lang="en-US" dirty="0" smtClean="0"/>
          </a:p>
          <a:p>
            <a:pPr lvl="2"/>
            <a:r>
              <a:rPr lang="en-US" dirty="0" smtClean="0"/>
              <a:t>Second </a:t>
            </a:r>
            <a:r>
              <a:rPr lang="en-US" dirty="0" err="1" smtClean="0"/>
              <a:t>levelxxxxxxxxxxxxxxxxxxxxxxxxxxxxxxxxxxx</a:t>
            </a:r>
            <a:endParaRPr lang="en-US" dirty="0" smtClean="0"/>
          </a:p>
          <a:p>
            <a:pPr lvl="3"/>
            <a:r>
              <a:rPr lang="en-US" dirty="0" smtClean="0"/>
              <a:t>Third </a:t>
            </a:r>
            <a:r>
              <a:rPr lang="en-US" dirty="0" err="1" smtClean="0"/>
              <a:t>levelxxxxxxxxxxxxxxxxxxxxxxxxxxxxxxxxxx</a:t>
            </a:r>
            <a:endParaRPr lang="en-US" dirty="0" smtClean="0"/>
          </a:p>
          <a:p>
            <a:pPr lvl="4"/>
            <a:r>
              <a:rPr lang="en-US" dirty="0" smtClean="0"/>
              <a:t>Fourth level</a:t>
            </a:r>
          </a:p>
          <a:p>
            <a:pPr lvl="5"/>
            <a:endParaRPr lang="en-US" dirty="0" smtClean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6376" y="6524625"/>
            <a:ext cx="693737" cy="260350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6BC1B120-1708-430D-A4CD-C0F2502F3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327025" indent="-3254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692150" indent="-3635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</a:defRPr>
      </a:lvl3pPr>
      <a:lvl4pPr marL="1044575" indent="-3508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</a:defRPr>
      </a:lvl4pPr>
      <a:lvl5pPr marL="13589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</a:defRPr>
      </a:lvl5pPr>
      <a:lvl6pPr marL="1371600" indent="15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None/>
        <a:defRPr sz="2500">
          <a:solidFill>
            <a:schemeClr val="tx1"/>
          </a:solidFill>
          <a:latin typeface="+mn-lt"/>
        </a:defRPr>
      </a:lvl6pPr>
      <a:lvl7pPr marL="22733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7pPr>
      <a:lvl8pPr marL="27305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8pPr>
      <a:lvl9pPr marL="3187700" indent="-3127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343025"/>
            <a:ext cx="8031560" cy="2229991"/>
          </a:xfrm>
        </p:spPr>
        <p:txBody>
          <a:bodyPr/>
          <a:lstStyle/>
          <a:p>
            <a:r>
              <a:rPr lang="en-NZ" sz="4000" b="0" dirty="0"/>
              <a:t/>
            </a:r>
            <a:br>
              <a:rPr lang="en-NZ" sz="4000" b="0" dirty="0"/>
            </a:br>
            <a:r>
              <a:rPr lang="en-NZ" sz="4000" b="0" dirty="0" smtClean="0"/>
              <a:t>Using </a:t>
            </a:r>
            <a:r>
              <a:rPr lang="en-NZ" sz="4000" b="0" dirty="0"/>
              <a:t>DOASA to investigate recent trends in the NZ electricity market’s management of dry </a:t>
            </a:r>
            <a:r>
              <a:rPr lang="en-NZ" sz="4000" b="0" dirty="0" smtClean="0"/>
              <a:t>years</a:t>
            </a:r>
            <a:endParaRPr lang="en-NZ" sz="4000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039"/>
            <a:ext cx="7742237" cy="720081"/>
          </a:xfrm>
          <a:noFill/>
        </p:spPr>
        <p:txBody>
          <a:bodyPr tIns="0" bIns="0" anchor="b"/>
          <a:lstStyle/>
          <a:p>
            <a:r>
              <a:rPr lang="en-NZ" dirty="0"/>
              <a:t>Presented to </a:t>
            </a:r>
            <a:r>
              <a:rPr lang="en-NZ" dirty="0" smtClean="0"/>
              <a:t>EPOC </a:t>
            </a:r>
            <a:r>
              <a:rPr lang="en-NZ" dirty="0" smtClean="0"/>
              <a:t>Winter Workshop</a:t>
            </a:r>
            <a:endParaRPr lang="en-US" dirty="0"/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682625" y="4724400"/>
            <a:ext cx="769778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>
              <a:spcBef>
                <a:spcPct val="50000"/>
              </a:spcBef>
            </a:pPr>
            <a:r>
              <a:rPr lang="en-NZ" sz="2700" b="0" dirty="0" smtClean="0">
                <a:solidFill>
                  <a:schemeClr val="accent1"/>
                </a:solidFill>
              </a:rPr>
              <a:t>July 2014</a:t>
            </a:r>
            <a:endParaRPr lang="en-US" sz="27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Simulated reservoir levels</a:t>
            </a:r>
            <a:br>
              <a:rPr lang="en-NZ" dirty="0"/>
            </a:br>
            <a:r>
              <a:rPr lang="en-NZ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Depend </a:t>
            </a:r>
            <a:r>
              <a:rPr lang="en-NZ" sz="3000" dirty="0"/>
              <a:t>more</a:t>
            </a:r>
            <a:r>
              <a:rPr lang="en-NZ" sz="3000" dirty="0" smtClean="0"/>
              <a:t> </a:t>
            </a:r>
            <a:r>
              <a:rPr lang="en-NZ" sz="3000" dirty="0"/>
              <a:t>on </a:t>
            </a:r>
            <a:r>
              <a:rPr lang="en-NZ" sz="3000" dirty="0" smtClean="0"/>
              <a:t>relativity </a:t>
            </a:r>
            <a:r>
              <a:rPr lang="en-NZ" sz="3000" dirty="0"/>
              <a:t>between water values and </a:t>
            </a:r>
            <a:r>
              <a:rPr lang="en-NZ" sz="3000" dirty="0" smtClean="0"/>
              <a:t>thermal/shortage prices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Actual prices less important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Less dependent on market dynamics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More objective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Model risk aversion by adding one or more fictitious dry years when creating policies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DIA </a:t>
            </a:r>
            <a:r>
              <a:rPr lang="en-NZ" sz="3000" dirty="0" smtClean="0"/>
              <a:t>accumulation over 4 weeks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760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6774012" cy="795114"/>
          </a:xfrm>
        </p:spPr>
        <p:txBody>
          <a:bodyPr/>
          <a:lstStyle/>
          <a:p>
            <a:pPr algn="ctr"/>
            <a:r>
              <a:rPr lang="en-NZ" dirty="0" smtClean="0"/>
              <a:t>Implied water values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4712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Water values vs spot price</a:t>
            </a:r>
            <a:br>
              <a:rPr lang="en-NZ" dirty="0" smtClean="0"/>
            </a:br>
            <a:r>
              <a:rPr lang="en-NZ" sz="2800" dirty="0" smtClean="0"/>
              <a:t>2008: Spreading </a:t>
            </a:r>
            <a:r>
              <a:rPr lang="en-NZ" sz="2800" dirty="0"/>
              <a:t>factor </a:t>
            </a:r>
            <a:r>
              <a:rPr lang="en-NZ" sz="2800" dirty="0" smtClean="0"/>
              <a:t>2; 110%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6" y="1449409"/>
            <a:ext cx="7732711" cy="4392570"/>
          </a:xfrm>
        </p:spPr>
      </p:pic>
    </p:spTree>
    <p:extLst>
      <p:ext uri="{BB962C8B-B14F-4D97-AF65-F5344CB8AC3E}">
        <p14:creationId xmlns:p14="http://schemas.microsoft.com/office/powerpoint/2010/main" val="6991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 water values vs SI storage</a:t>
            </a:r>
            <a:br>
              <a:rPr lang="en-NZ" dirty="0" smtClean="0"/>
            </a:br>
            <a:r>
              <a:rPr lang="en-NZ" sz="2800" dirty="0" smtClean="0"/>
              <a:t>2008: Spreading </a:t>
            </a:r>
            <a:r>
              <a:rPr lang="en-NZ" sz="2800" dirty="0"/>
              <a:t>factor </a:t>
            </a:r>
            <a:r>
              <a:rPr lang="en-NZ" sz="2800" dirty="0" smtClean="0"/>
              <a:t>2; 110%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6" y="1449409"/>
            <a:ext cx="7732711" cy="4392569"/>
          </a:xfrm>
        </p:spPr>
      </p:pic>
    </p:spTree>
    <p:extLst>
      <p:ext uri="{BB962C8B-B14F-4D97-AF65-F5344CB8AC3E}">
        <p14:creationId xmlns:p14="http://schemas.microsoft.com/office/powerpoint/2010/main" val="34828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Water values vs spot price</a:t>
            </a:r>
            <a:br>
              <a:rPr lang="en-NZ" dirty="0" smtClean="0"/>
            </a:br>
            <a:r>
              <a:rPr lang="en-NZ" sz="2800" dirty="0" smtClean="0"/>
              <a:t>2012: Spreading </a:t>
            </a:r>
            <a:r>
              <a:rPr lang="en-NZ" sz="2800" dirty="0"/>
              <a:t>factor </a:t>
            </a:r>
            <a:r>
              <a:rPr lang="en-NZ" sz="2800" dirty="0" smtClean="0"/>
              <a:t>2; 120%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6" y="1449409"/>
            <a:ext cx="7732711" cy="4392569"/>
          </a:xfrm>
        </p:spPr>
      </p:pic>
    </p:spTree>
    <p:extLst>
      <p:ext uri="{BB962C8B-B14F-4D97-AF65-F5344CB8AC3E}">
        <p14:creationId xmlns:p14="http://schemas.microsoft.com/office/powerpoint/2010/main" val="22272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 water values vs SI storage</a:t>
            </a:r>
            <a:br>
              <a:rPr lang="en-NZ" dirty="0" smtClean="0"/>
            </a:br>
            <a:r>
              <a:rPr lang="en-NZ" sz="2800" dirty="0" smtClean="0"/>
              <a:t>2012: Spreading </a:t>
            </a:r>
            <a:r>
              <a:rPr lang="en-NZ" sz="2800" dirty="0"/>
              <a:t>factor </a:t>
            </a:r>
            <a:r>
              <a:rPr lang="en-NZ" sz="2800" dirty="0" smtClean="0"/>
              <a:t>2; 120%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7" y="1449409"/>
            <a:ext cx="7732709" cy="4392569"/>
          </a:xfrm>
        </p:spPr>
      </p:pic>
    </p:spTree>
    <p:extLst>
      <p:ext uri="{BB962C8B-B14F-4D97-AF65-F5344CB8AC3E}">
        <p14:creationId xmlns:p14="http://schemas.microsoft.com/office/powerpoint/2010/main" val="9074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Water values vs spot price</a:t>
            </a:r>
            <a:br>
              <a:rPr lang="en-NZ" dirty="0" smtClean="0"/>
            </a:br>
            <a:r>
              <a:rPr lang="en-NZ" sz="2800" dirty="0" smtClean="0"/>
              <a:t>2013: Spreading </a:t>
            </a:r>
            <a:r>
              <a:rPr lang="en-NZ" sz="2800" dirty="0"/>
              <a:t>factor </a:t>
            </a:r>
            <a:r>
              <a:rPr lang="en-NZ" sz="2800" dirty="0" smtClean="0"/>
              <a:t>2; 120%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6" y="1449409"/>
            <a:ext cx="7732711" cy="4392569"/>
          </a:xfrm>
        </p:spPr>
      </p:pic>
    </p:spTree>
    <p:extLst>
      <p:ext uri="{BB962C8B-B14F-4D97-AF65-F5344CB8AC3E}">
        <p14:creationId xmlns:p14="http://schemas.microsoft.com/office/powerpoint/2010/main" val="18103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 water values vs SI storage</a:t>
            </a:r>
            <a:br>
              <a:rPr lang="en-NZ" dirty="0" smtClean="0"/>
            </a:br>
            <a:r>
              <a:rPr lang="en-NZ" sz="2800" dirty="0" smtClean="0"/>
              <a:t>2013: Spreading </a:t>
            </a:r>
            <a:r>
              <a:rPr lang="en-NZ" sz="2800" dirty="0"/>
              <a:t>factor </a:t>
            </a:r>
            <a:r>
              <a:rPr lang="en-NZ" sz="2800" dirty="0" smtClean="0"/>
              <a:t>2; 120% Demand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7" y="1449409"/>
            <a:ext cx="7732709" cy="4392569"/>
          </a:xfrm>
        </p:spPr>
      </p:pic>
    </p:spTree>
    <p:extLst>
      <p:ext uri="{BB962C8B-B14F-4D97-AF65-F5344CB8AC3E}">
        <p14:creationId xmlns:p14="http://schemas.microsoft.com/office/powerpoint/2010/main" val="21301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Best fit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2008 – 110% demand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2012 &amp; 2013 – 120% demand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Implies market was more risk averse in 2012 and 2013 than in 2008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6663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Other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Spot </a:t>
            </a:r>
            <a:r>
              <a:rPr lang="en-NZ" sz="3000" dirty="0"/>
              <a:t>prices move ahead of the movement in model water </a:t>
            </a:r>
            <a:r>
              <a:rPr lang="en-NZ" sz="3000" dirty="0" smtClean="0"/>
              <a:t>values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Market </a:t>
            </a:r>
            <a:r>
              <a:rPr lang="en-NZ" sz="3000" dirty="0"/>
              <a:t>is anticipating movements in storage to some </a:t>
            </a:r>
            <a:r>
              <a:rPr lang="en-NZ" sz="3000" dirty="0" smtClean="0"/>
              <a:t>extent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Better information than the model?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Partly due to stagewise dependence?</a:t>
            </a:r>
          </a:p>
          <a:p>
            <a:pPr marL="457200" lvl="2" indent="-457200">
              <a:buClr>
                <a:schemeClr val="bg2"/>
              </a:buClr>
            </a:pP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22952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Motivation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2009 Ministerial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Electricity Industry Act 2010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To examine impact of measures on management of dry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We studied </a:t>
            </a:r>
            <a:r>
              <a:rPr lang="en-NZ" dirty="0" smtClean="0"/>
              <a:t>2008, 2012 and 2013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80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6774012" cy="795114"/>
          </a:xfrm>
        </p:spPr>
        <p:txBody>
          <a:bodyPr/>
          <a:lstStyle/>
          <a:p>
            <a:pPr algn="ctr"/>
            <a:r>
              <a:rPr lang="en-NZ" dirty="0"/>
              <a:t>Simulated </a:t>
            </a:r>
            <a:r>
              <a:rPr lang="en-NZ" dirty="0" smtClean="0"/>
              <a:t>reservoir levels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7924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2008</a:t>
            </a:r>
            <a:r>
              <a:rPr lang="en-NZ" sz="2800" dirty="0"/>
              <a:t>: </a:t>
            </a:r>
            <a:r>
              <a:rPr lang="en-NZ" sz="2800" dirty="0"/>
              <a:t>One fictitious 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6"/>
          </a:xfrm>
        </p:spPr>
      </p:pic>
    </p:spTree>
    <p:extLst>
      <p:ext uri="{BB962C8B-B14F-4D97-AF65-F5344CB8AC3E}">
        <p14:creationId xmlns:p14="http://schemas.microsoft.com/office/powerpoint/2010/main" val="24304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2008</a:t>
            </a:r>
            <a:r>
              <a:rPr lang="en-NZ" sz="2800" dirty="0"/>
              <a:t>: </a:t>
            </a:r>
            <a:r>
              <a:rPr lang="en-NZ" sz="2800" dirty="0" smtClean="0"/>
              <a:t>Three fictitious </a:t>
            </a:r>
            <a:r>
              <a:rPr lang="en-NZ" sz="2800" dirty="0"/>
              <a:t>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5"/>
          </a:xfrm>
        </p:spPr>
      </p:pic>
    </p:spTree>
    <p:extLst>
      <p:ext uri="{BB962C8B-B14F-4D97-AF65-F5344CB8AC3E}">
        <p14:creationId xmlns:p14="http://schemas.microsoft.com/office/powerpoint/2010/main" val="33053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2012: One fictitious </a:t>
            </a:r>
            <a:r>
              <a:rPr lang="en-NZ" sz="2800" dirty="0"/>
              <a:t>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5"/>
          </a:xfrm>
        </p:spPr>
      </p:pic>
    </p:spTree>
    <p:extLst>
      <p:ext uri="{BB962C8B-B14F-4D97-AF65-F5344CB8AC3E}">
        <p14:creationId xmlns:p14="http://schemas.microsoft.com/office/powerpoint/2010/main" val="31044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2012: Three fictitious </a:t>
            </a:r>
            <a:r>
              <a:rPr lang="en-NZ" sz="2800" dirty="0"/>
              <a:t>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5"/>
          </a:xfrm>
        </p:spPr>
      </p:pic>
    </p:spTree>
    <p:extLst>
      <p:ext uri="{BB962C8B-B14F-4D97-AF65-F5344CB8AC3E}">
        <p14:creationId xmlns:p14="http://schemas.microsoft.com/office/powerpoint/2010/main" val="8162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2013: One fictitious </a:t>
            </a:r>
            <a:r>
              <a:rPr lang="en-NZ" sz="2800" dirty="0"/>
              <a:t>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5"/>
          </a:xfrm>
        </p:spPr>
      </p:pic>
    </p:spTree>
    <p:extLst>
      <p:ext uri="{BB962C8B-B14F-4D97-AF65-F5344CB8AC3E}">
        <p14:creationId xmlns:p14="http://schemas.microsoft.com/office/powerpoint/2010/main" val="846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 smtClean="0"/>
              <a:t>Simulation results</a:t>
            </a:r>
            <a:br>
              <a:rPr lang="en-NZ" dirty="0" smtClean="0"/>
            </a:br>
            <a:r>
              <a:rPr lang="en-NZ" sz="2800" dirty="0" smtClean="0"/>
              <a:t>2013: Three fictitious </a:t>
            </a:r>
            <a:r>
              <a:rPr lang="en-NZ" sz="2800" dirty="0"/>
              <a:t>dry year policy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481511"/>
            <a:ext cx="7732712" cy="4328365"/>
          </a:xfrm>
        </p:spPr>
      </p:pic>
    </p:spTree>
    <p:extLst>
      <p:ext uri="{BB962C8B-B14F-4D97-AF65-F5344CB8AC3E}">
        <p14:creationId xmlns:p14="http://schemas.microsoft.com/office/powerpoint/2010/main" val="27168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Closest match</a:t>
            </a:r>
            <a:r>
              <a:rPr lang="en-NZ" sz="2800" dirty="0" smtClean="0"/>
              <a:t/>
            </a:r>
            <a:br>
              <a:rPr lang="en-NZ" sz="2800" dirty="0" smtClean="0"/>
            </a:br>
            <a:r>
              <a:rPr lang="en-NZ" sz="2800" dirty="0" smtClean="0"/>
              <a:t>(Total </a:t>
            </a:r>
            <a:r>
              <a:rPr lang="en-NZ" sz="2800" dirty="0"/>
              <a:t>NZ </a:t>
            </a:r>
            <a:r>
              <a:rPr lang="en-NZ" sz="2800" dirty="0" smtClean="0"/>
              <a:t>storage)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2008 </a:t>
            </a:r>
            <a:r>
              <a:rPr lang="en-NZ" sz="3000" dirty="0"/>
              <a:t>– One fictitious dry year policy</a:t>
            </a:r>
            <a:endParaRPr lang="en-NZ" sz="3000" dirty="0" smtClean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2012 &amp; 2013 – </a:t>
            </a:r>
            <a:r>
              <a:rPr lang="en-NZ" sz="3000" dirty="0" smtClean="0"/>
              <a:t>Three fictitious </a:t>
            </a:r>
            <a:r>
              <a:rPr lang="en-NZ" sz="3000" dirty="0"/>
              <a:t>dry year policy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Again implies market was more risk averse in 2012 and 2013 than in 2008</a:t>
            </a:r>
          </a:p>
        </p:txBody>
      </p:sp>
    </p:spTree>
    <p:extLst>
      <p:ext uri="{BB962C8B-B14F-4D97-AF65-F5344CB8AC3E}">
        <p14:creationId xmlns:p14="http://schemas.microsoft.com/office/powerpoint/2010/main" val="20110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Other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Individual </a:t>
            </a:r>
            <a:r>
              <a:rPr lang="en-NZ" sz="3000" dirty="0"/>
              <a:t>reservoir levels depart from the simulated levels much more than the aggregated </a:t>
            </a:r>
            <a:r>
              <a:rPr lang="en-NZ" sz="3000" dirty="0" smtClean="0"/>
              <a:t>level …</a:t>
            </a:r>
          </a:p>
        </p:txBody>
      </p:sp>
    </p:spTree>
    <p:extLst>
      <p:ext uri="{BB962C8B-B14F-4D97-AF65-F5344CB8AC3E}">
        <p14:creationId xmlns:p14="http://schemas.microsoft.com/office/powerpoint/2010/main" val="3280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/>
              <a:t>Lake Pukaki and Lake Tekapo </a:t>
            </a:r>
            <a:r>
              <a:rPr lang="en-NZ" dirty="0" smtClean="0"/>
              <a:t>(1)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Lake </a:t>
            </a:r>
            <a:r>
              <a:rPr lang="en-NZ" sz="3000" dirty="0"/>
              <a:t>Pukaki and Lake Tekapo </a:t>
            </a:r>
            <a:r>
              <a:rPr lang="en-NZ" sz="3000" dirty="0" smtClean="0"/>
              <a:t>in 2008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Both </a:t>
            </a:r>
            <a:r>
              <a:rPr lang="en-NZ" sz="3000" dirty="0"/>
              <a:t>lakes </a:t>
            </a:r>
            <a:r>
              <a:rPr lang="en-NZ" sz="3000" dirty="0" smtClean="0"/>
              <a:t>controlled </a:t>
            </a:r>
            <a:r>
              <a:rPr lang="en-NZ" sz="3000" dirty="0"/>
              <a:t>by </a:t>
            </a:r>
            <a:r>
              <a:rPr lang="en-NZ" sz="3000" dirty="0" smtClean="0"/>
              <a:t>Meridian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Actual levels quite similar 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SPECTRA? - lumped island reservoirs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Heuristic to split out reservoir policies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Model runs Lake Tekapo almost empty!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Tekapo directly supplies 185MW of plant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Pukaki </a:t>
            </a:r>
            <a:r>
              <a:rPr lang="en-NZ" sz="3000" dirty="0"/>
              <a:t>directly </a:t>
            </a:r>
            <a:r>
              <a:rPr lang="en-NZ" sz="3000" dirty="0" smtClean="0"/>
              <a:t>supplies 1550MW of plant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27557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Measures undertaken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Sale of Whirinaki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Reserve energy scheme abolished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Customer </a:t>
            </a:r>
            <a:r>
              <a:rPr lang="en-NZ" dirty="0"/>
              <a:t>Compensation </a:t>
            </a:r>
            <a:r>
              <a:rPr lang="en-NZ" dirty="0" smtClean="0"/>
              <a:t>Scheme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/>
              <a:t>Scarcity </a:t>
            </a:r>
            <a:r>
              <a:rPr lang="en-NZ" dirty="0" smtClean="0"/>
              <a:t>pricing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Stress testing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Physical asset swaps between SOEs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Virtual asset swaps</a:t>
            </a:r>
            <a:r>
              <a:rPr lang="en-NZ" dirty="0"/>
              <a:t> between SOEs</a:t>
            </a:r>
            <a:endParaRPr lang="en-N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Electricity futures market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73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74012" cy="795114"/>
          </a:xfrm>
        </p:spPr>
        <p:txBody>
          <a:bodyPr/>
          <a:lstStyle/>
          <a:p>
            <a:r>
              <a:rPr lang="en-NZ" dirty="0"/>
              <a:t>Lake Pukaki and Lake Tekapo </a:t>
            </a:r>
            <a:r>
              <a:rPr lang="en-NZ" dirty="0" smtClean="0"/>
              <a:t>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Similar pattern in 2012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After Tekapo stations sold to Genesis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Not so obvious in 2013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Disrupted by canal outages?</a:t>
            </a:r>
          </a:p>
          <a:p>
            <a:pPr marL="0" lvl="2" indent="0">
              <a:buClr>
                <a:schemeClr val="bg2"/>
              </a:buClr>
              <a:buNone/>
            </a:pP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2013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Lake Hawea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40768"/>
            <a:ext cx="7782123" cy="460918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2008 - Lake Hawea drawn down rapidly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Almost empty through July – August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Contact under-hedged?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2012 – lower inflows April through August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Yet more gradual draw down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Contact better positioned?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Model holds Hawea high (valuable)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Only 13% of Clutha inflows are controllable</a:t>
            </a:r>
            <a:endParaRPr lang="en-N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Compare: Waitaki 70%; Waikato 77%</a:t>
            </a:r>
          </a:p>
        </p:txBody>
      </p:sp>
    </p:spTree>
    <p:extLst>
      <p:ext uri="{BB962C8B-B14F-4D97-AF65-F5344CB8AC3E}">
        <p14:creationId xmlns:p14="http://schemas.microsoft.com/office/powerpoint/2010/main" val="969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Lakes Manapouri/</a:t>
            </a:r>
            <a:r>
              <a:rPr lang="en-NZ" dirty="0"/>
              <a:t>T</a:t>
            </a:r>
            <a:r>
              <a:rPr lang="en-NZ" dirty="0" smtClean="0"/>
              <a:t>e Anau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Model runs lakes lower than in reality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Operating rules allow temporary excursions above main operating range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/>
              <a:t>Model has hard </a:t>
            </a:r>
            <a:r>
              <a:rPr lang="en-NZ" dirty="0" smtClean="0"/>
              <a:t>limit at top of </a:t>
            </a:r>
            <a:r>
              <a:rPr lang="en-NZ" dirty="0"/>
              <a:t>main operating range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Hence model </a:t>
            </a:r>
            <a:r>
              <a:rPr lang="en-NZ" dirty="0"/>
              <a:t>overstates </a:t>
            </a:r>
            <a:r>
              <a:rPr lang="en-NZ" dirty="0" smtClean="0"/>
              <a:t>risk </a:t>
            </a:r>
            <a:r>
              <a:rPr lang="en-NZ" dirty="0"/>
              <a:t>of </a:t>
            </a:r>
            <a:r>
              <a:rPr lang="en-NZ" dirty="0" smtClean="0"/>
              <a:t>spill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Should model a higher limit to better approximate the rules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96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Management of individual reservoirs under the market deviates markedly from DOASA’s supposedly optimal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Does this imply a loss of welfare?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How material is 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Would a greater range of hedge products better align individual company incentives with total welfare maximisation?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What sort of products?</a:t>
            </a:r>
          </a:p>
        </p:txBody>
      </p:sp>
    </p:spTree>
    <p:extLst>
      <p:ext uri="{BB962C8B-B14F-4D97-AF65-F5344CB8AC3E}">
        <p14:creationId xmlns:p14="http://schemas.microsoft.com/office/powerpoint/2010/main" val="2117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much risk aversion is “optimal”?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Theoretically a risk neutral policy has the lowest expected cost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This should be the case over a very large number of Monte Carlo simulations (with inflow spreading)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This approximates the population the policy is optimised for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But …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8875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Expected cost of </a:t>
            </a:r>
            <a:r>
              <a:rPr lang="en-NZ" dirty="0" smtClean="0"/>
              <a:t>2008 policies 400 Monte </a:t>
            </a:r>
            <a:r>
              <a:rPr lang="en-NZ" dirty="0"/>
              <a:t>Carlo simulations</a:t>
            </a:r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362581" cy="416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Why did risk </a:t>
            </a:r>
            <a:r>
              <a:rPr lang="en-NZ" sz="3600" dirty="0"/>
              <a:t>neutral policy </a:t>
            </a:r>
            <a:r>
              <a:rPr lang="en-NZ" sz="3600" dirty="0" smtClean="0"/>
              <a:t>not minimise cost?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Algorithm was terminated </a:t>
            </a:r>
            <a:r>
              <a:rPr lang="en-NZ" sz="3000" dirty="0"/>
              <a:t>after 300 </a:t>
            </a:r>
            <a:r>
              <a:rPr lang="en-NZ" sz="3000" dirty="0" smtClean="0"/>
              <a:t>iterations so not completely converged?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400 </a:t>
            </a:r>
            <a:r>
              <a:rPr lang="en-NZ" sz="3000" dirty="0"/>
              <a:t>Monte Carlo simulations </a:t>
            </a:r>
            <a:r>
              <a:rPr lang="en-NZ" sz="3000" dirty="0" smtClean="0"/>
              <a:t>- not a </a:t>
            </a:r>
            <a:r>
              <a:rPr lang="en-NZ" sz="3000" dirty="0"/>
              <a:t>large enough statistical sample to approximate the entire </a:t>
            </a:r>
            <a:r>
              <a:rPr lang="en-NZ" sz="3000" dirty="0" smtClean="0"/>
              <a:t>population?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1647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200800" cy="795114"/>
          </a:xfrm>
        </p:spPr>
        <p:txBody>
          <a:bodyPr/>
          <a:lstStyle/>
          <a:p>
            <a:r>
              <a:rPr lang="en-NZ" dirty="0" smtClean="0"/>
              <a:t>What about historical simulations?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77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04" y="1556792"/>
            <a:ext cx="6362581" cy="417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Expected cost of </a:t>
            </a:r>
            <a:r>
              <a:rPr lang="en-NZ" dirty="0" smtClean="0"/>
              <a:t>2008 policies Historical simulations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2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Expected cost of </a:t>
            </a:r>
            <a:r>
              <a:rPr lang="en-NZ" dirty="0" smtClean="0"/>
              <a:t>2012 policies Historical simulations</a:t>
            </a:r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33560"/>
            <a:ext cx="6362581" cy="417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9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DOASA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Variant of the SDDP algorithm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Aims to optimise the </a:t>
            </a:r>
            <a:r>
              <a:rPr lang="en-NZ" dirty="0"/>
              <a:t>scheduling of hydro and thermal generation resources in the face of uncertain future inflows</a:t>
            </a:r>
            <a:endParaRPr lang="en-N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D</a:t>
            </a:r>
            <a:r>
              <a:rPr lang="en-NZ" dirty="0" smtClean="0"/>
              <a:t>eveloped </a:t>
            </a:r>
            <a:r>
              <a:rPr lang="en-NZ" dirty="0"/>
              <a:t>by Stochastic Optimization Limited</a:t>
            </a:r>
            <a:endParaRPr lang="en-N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 version is available as part of the Authority's suite of EMI tools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6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Expected cost of </a:t>
            </a:r>
            <a:r>
              <a:rPr lang="en-NZ" dirty="0" smtClean="0"/>
              <a:t>2013 policies Historical simulations</a:t>
            </a:r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362581" cy="416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7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Even “worse” than Monte Carlo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Significant load shedding cost for risk </a:t>
            </a:r>
            <a:r>
              <a:rPr lang="en-NZ" sz="3000" dirty="0"/>
              <a:t>neutral policy </a:t>
            </a:r>
            <a:endParaRPr lang="en-NZ" sz="3000" dirty="0" smtClean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Risk </a:t>
            </a:r>
            <a:r>
              <a:rPr lang="en-NZ" sz="3000" dirty="0"/>
              <a:t>neutral policy clearly not </a:t>
            </a:r>
            <a:r>
              <a:rPr lang="en-NZ" sz="3000" dirty="0" smtClean="0"/>
              <a:t>optimal</a:t>
            </a:r>
          </a:p>
          <a:p>
            <a:pPr marL="457200" lvl="2" indent="-457200">
              <a:buClr>
                <a:schemeClr val="bg2"/>
              </a:buClr>
            </a:pP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0598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Why?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Inflow </a:t>
            </a:r>
            <a:r>
              <a:rPr lang="en-NZ" sz="3000" dirty="0"/>
              <a:t>spreading technique </a:t>
            </a:r>
            <a:r>
              <a:rPr lang="en-NZ" sz="3000" dirty="0" smtClean="0"/>
              <a:t>not adequately </a:t>
            </a:r>
            <a:r>
              <a:rPr lang="en-NZ" sz="3000" dirty="0"/>
              <a:t>accounting for </a:t>
            </a:r>
            <a:r>
              <a:rPr lang="en-NZ" sz="3000" dirty="0" smtClean="0"/>
              <a:t>risk </a:t>
            </a:r>
            <a:r>
              <a:rPr lang="en-NZ" sz="3000" dirty="0"/>
              <a:t>of extended dry </a:t>
            </a:r>
            <a:r>
              <a:rPr lang="en-NZ" sz="3000" dirty="0" smtClean="0"/>
              <a:t>sequences?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82 </a:t>
            </a:r>
            <a:r>
              <a:rPr lang="en-NZ" sz="3000" dirty="0"/>
              <a:t>historical inflow sequences </a:t>
            </a:r>
            <a:r>
              <a:rPr lang="en-NZ" sz="3000" dirty="0" smtClean="0"/>
              <a:t>only a </a:t>
            </a:r>
            <a:r>
              <a:rPr lang="en-NZ" sz="3000" dirty="0"/>
              <a:t>small sample of </a:t>
            </a:r>
            <a:r>
              <a:rPr lang="en-NZ" sz="3000" dirty="0" smtClean="0"/>
              <a:t>entire population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Reduced </a:t>
            </a:r>
            <a:r>
              <a:rPr lang="en-NZ" sz="3000" dirty="0"/>
              <a:t>set of 20 historical inflow years used </a:t>
            </a:r>
            <a:r>
              <a:rPr lang="en-NZ" sz="3000" dirty="0" smtClean="0"/>
              <a:t>to generate policies did </a:t>
            </a:r>
            <a:r>
              <a:rPr lang="en-NZ" sz="3000" dirty="0"/>
              <a:t>not adequately capture some of the driest historical sequences in </a:t>
            </a:r>
            <a:r>
              <a:rPr lang="en-NZ" sz="3000" dirty="0" smtClean="0"/>
              <a:t>full </a:t>
            </a:r>
            <a:r>
              <a:rPr lang="en-NZ" sz="3000" dirty="0"/>
              <a:t>82 year </a:t>
            </a:r>
            <a:r>
              <a:rPr lang="en-NZ" sz="3000" dirty="0" smtClean="0"/>
              <a:t>set?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28590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 how </a:t>
            </a:r>
            <a:r>
              <a:rPr lang="en-NZ" dirty="0"/>
              <a:t>much risk aversion is “optimal”?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2008 &amp; 2013 – load shedding avoided and cost minimised for one fictitious dry year policy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2012 – load shedding avoided and cost minimised for two fictitious dry year policy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But 2012 &amp; 2013 simulations look like a three fictitious </a:t>
            </a:r>
            <a:r>
              <a:rPr lang="en-NZ" sz="3000" dirty="0"/>
              <a:t>dry year </a:t>
            </a:r>
            <a:r>
              <a:rPr lang="en-NZ" sz="3000" dirty="0" smtClean="0"/>
              <a:t>policy (</a:t>
            </a:r>
            <a:r>
              <a:rPr lang="en-NZ" sz="3000" dirty="0"/>
              <a:t>best </a:t>
            </a:r>
            <a:r>
              <a:rPr lang="en-NZ" sz="3000" dirty="0" smtClean="0"/>
              <a:t>match)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Implication: market might be overly risk averse now?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14266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Clr>
                <a:schemeClr val="bg2"/>
              </a:buClr>
            </a:pPr>
            <a:r>
              <a:rPr lang="en-NZ" dirty="0" smtClean="0"/>
              <a:t>Market appears significantly </a:t>
            </a:r>
            <a:r>
              <a:rPr lang="en-NZ" dirty="0"/>
              <a:t>more risk averse </a:t>
            </a:r>
            <a:r>
              <a:rPr lang="en-NZ" dirty="0" smtClean="0"/>
              <a:t>since Authority’s security </a:t>
            </a:r>
            <a:r>
              <a:rPr lang="en-NZ" dirty="0"/>
              <a:t>of supply </a:t>
            </a:r>
            <a:r>
              <a:rPr lang="en-NZ" dirty="0" smtClean="0"/>
              <a:t>measures</a:t>
            </a:r>
          </a:p>
          <a:p>
            <a:pPr marL="457200" lvl="1" indent="-457200">
              <a:buClr>
                <a:schemeClr val="bg2"/>
              </a:buClr>
            </a:pPr>
            <a:r>
              <a:rPr lang="en-NZ" dirty="0" smtClean="0"/>
              <a:t>Market managed </a:t>
            </a:r>
            <a:r>
              <a:rPr lang="en-NZ" dirty="0"/>
              <a:t>2012 and 2013 dry year events more effectively than in </a:t>
            </a:r>
            <a:r>
              <a:rPr lang="en-NZ" dirty="0" smtClean="0"/>
              <a:t>2008</a:t>
            </a:r>
          </a:p>
          <a:p>
            <a:pPr marL="457200" lvl="1" indent="-457200">
              <a:buClr>
                <a:schemeClr val="bg2"/>
              </a:buClr>
            </a:pPr>
            <a:r>
              <a:rPr lang="en-NZ" dirty="0" smtClean="0"/>
              <a:t>Maybe industry </a:t>
            </a:r>
            <a:r>
              <a:rPr lang="en-NZ" dirty="0"/>
              <a:t>as a whole </a:t>
            </a:r>
            <a:r>
              <a:rPr lang="en-NZ" dirty="0" smtClean="0"/>
              <a:t>is now treating </a:t>
            </a:r>
            <a:r>
              <a:rPr lang="en-NZ" dirty="0"/>
              <a:t>hydro risk a little too </a:t>
            </a:r>
            <a:r>
              <a:rPr lang="en-NZ" dirty="0" smtClean="0"/>
              <a:t>conservatively?</a:t>
            </a:r>
          </a:p>
          <a:p>
            <a:pPr marL="457200" lvl="1" indent="-457200">
              <a:buClr>
                <a:schemeClr val="bg2"/>
              </a:buClr>
            </a:pPr>
            <a:r>
              <a:rPr lang="en-NZ" dirty="0" smtClean="0"/>
              <a:t>Management of individual hydro reservoirs appears to deviate significantly from welfare maximising strategy</a:t>
            </a:r>
          </a:p>
          <a:p>
            <a:pPr marL="457200" lvl="1" indent="-457200">
              <a:buClr>
                <a:schemeClr val="bg2"/>
              </a:buClr>
            </a:pPr>
            <a:r>
              <a:rPr lang="en-NZ" dirty="0" smtClean="0"/>
              <a:t>Perhaps new hedge products would help this</a:t>
            </a:r>
            <a:endParaRPr lang="en-N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30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6370638" cy="795114"/>
          </a:xfrm>
        </p:spPr>
        <p:txBody>
          <a:bodyPr/>
          <a:lstStyle/>
          <a:p>
            <a:pPr algn="ctr"/>
            <a:r>
              <a:rPr lang="en-NZ" dirty="0" smtClean="0"/>
              <a:t>Questions … 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902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02004" cy="795114"/>
          </a:xfrm>
        </p:spPr>
        <p:txBody>
          <a:bodyPr/>
          <a:lstStyle/>
          <a:p>
            <a:r>
              <a:rPr lang="en-NZ" dirty="0"/>
              <a:t>Stagewise dependence of inflows </a:t>
            </a:r>
            <a:r>
              <a:rPr lang="en-NZ" dirty="0" smtClean="0"/>
              <a:t>(1)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Physical inflows exhibit stagewise dependence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Inflows in one period partly depend on inflows in earlier periods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Important in order to correctly account for the probability of dry (and wet) sequences</a:t>
            </a:r>
          </a:p>
        </p:txBody>
      </p:sp>
    </p:spTree>
    <p:extLst>
      <p:ext uri="{BB962C8B-B14F-4D97-AF65-F5344CB8AC3E}">
        <p14:creationId xmlns:p14="http://schemas.microsoft.com/office/powerpoint/2010/main" val="25055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4" y="401638"/>
            <a:ext cx="6702004" cy="795114"/>
          </a:xfrm>
        </p:spPr>
        <p:txBody>
          <a:bodyPr/>
          <a:lstStyle/>
          <a:p>
            <a:r>
              <a:rPr lang="en-NZ" dirty="0"/>
              <a:t>Stagewise dependence of </a:t>
            </a:r>
            <a:r>
              <a:rPr lang="en-NZ" dirty="0" smtClean="0"/>
              <a:t>inflows </a:t>
            </a:r>
            <a:r>
              <a:rPr lang="en-NZ" dirty="0"/>
              <a:t>(2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Some SDDP implementations use </a:t>
            </a:r>
            <a:r>
              <a:rPr lang="en-NZ" sz="3000" dirty="0" smtClean="0"/>
              <a:t>linear Periodic </a:t>
            </a:r>
            <a:r>
              <a:rPr lang="en-NZ" sz="3000" dirty="0"/>
              <a:t>Autoregressive (PAR) models to represent stagewise dependence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DOASA </a:t>
            </a:r>
            <a:r>
              <a:rPr lang="en-NZ" sz="3000" dirty="0"/>
              <a:t>approximates this by artificially spreading (increasing </a:t>
            </a:r>
            <a:r>
              <a:rPr lang="en-NZ" sz="3000" dirty="0" smtClean="0"/>
              <a:t>variance of) </a:t>
            </a:r>
            <a:r>
              <a:rPr lang="en-NZ" sz="3000" dirty="0"/>
              <a:t>inflows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Dependent </a:t>
            </a:r>
            <a:r>
              <a:rPr lang="en-NZ" sz="3000" dirty="0"/>
              <a:t>Inflow </a:t>
            </a:r>
            <a:r>
              <a:rPr lang="en-NZ" sz="3000" dirty="0" smtClean="0"/>
              <a:t>Adjustment </a:t>
            </a:r>
            <a:r>
              <a:rPr lang="en-NZ" sz="3000" dirty="0"/>
              <a:t>(DIA</a:t>
            </a:r>
            <a:r>
              <a:rPr lang="en-NZ" sz="3000" dirty="0"/>
              <a:t>) </a:t>
            </a:r>
            <a:r>
              <a:rPr lang="en-NZ" sz="3000" dirty="0" smtClean="0"/>
              <a:t>feature automatically spreads inflows </a:t>
            </a:r>
            <a:r>
              <a:rPr lang="en-NZ" sz="3000" dirty="0"/>
              <a:t>for each catchment consistent with accumulation over a specified number of weeks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10388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Water Values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DOASA yields marginal water values for each hydro storage reservoir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Function of reservoir storage and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Represent </a:t>
            </a:r>
            <a:r>
              <a:rPr lang="en-NZ" dirty="0"/>
              <a:t>the expected value of holding back a unit of water for release in some future </a:t>
            </a:r>
            <a:r>
              <a:rPr lang="en-NZ" dirty="0" smtClean="0"/>
              <a:t>period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And hence the </a:t>
            </a:r>
            <a:r>
              <a:rPr lang="en-NZ" dirty="0"/>
              <a:t>opportunity cost of instead releasing that unit of water now</a:t>
            </a:r>
            <a:endParaRPr lang="en-N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Balance risk of spill and running out of water</a:t>
            </a:r>
            <a:endParaRPr lang="en-N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43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Two approaches used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Compare the water values implied by actual reservoir levels (under various </a:t>
            </a:r>
            <a:r>
              <a:rPr lang="en-NZ" sz="3000" dirty="0" smtClean="0"/>
              <a:t>hydro policies</a:t>
            </a:r>
            <a:r>
              <a:rPr lang="en-NZ" sz="3000" dirty="0"/>
              <a:t>) with the prices that actually </a:t>
            </a:r>
            <a:r>
              <a:rPr lang="en-NZ" sz="3000" dirty="0" smtClean="0"/>
              <a:t>occurred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/>
              <a:t>Simulate operation with actual inflows (under various </a:t>
            </a:r>
            <a:r>
              <a:rPr lang="en-NZ" sz="3000" dirty="0"/>
              <a:t>hydro </a:t>
            </a:r>
            <a:r>
              <a:rPr lang="en-NZ" sz="3000" dirty="0" smtClean="0"/>
              <a:t>policies</a:t>
            </a:r>
            <a:r>
              <a:rPr lang="en-NZ" sz="3000" dirty="0"/>
              <a:t>) and compare simulated reservoir levels with the levels that actually </a:t>
            </a:r>
            <a:r>
              <a:rPr lang="en-NZ" sz="3000" dirty="0" smtClean="0"/>
              <a:t>occurred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39629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Implied water values </a:t>
            </a:r>
            <a:r>
              <a:rPr lang="en-NZ" dirty="0" smtClean="0"/>
              <a:t>approach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Water </a:t>
            </a:r>
            <a:r>
              <a:rPr lang="en-NZ" sz="3000" dirty="0"/>
              <a:t>values </a:t>
            </a:r>
            <a:r>
              <a:rPr lang="en-NZ" sz="3000" dirty="0" smtClean="0"/>
              <a:t>depend </a:t>
            </a:r>
            <a:r>
              <a:rPr lang="en-NZ" sz="3000" dirty="0"/>
              <a:t>on </a:t>
            </a:r>
            <a:r>
              <a:rPr lang="en-NZ" sz="3000" dirty="0" smtClean="0"/>
              <a:t>model inputs </a:t>
            </a:r>
            <a:br>
              <a:rPr lang="en-NZ" sz="3000" dirty="0" smtClean="0"/>
            </a:br>
            <a:r>
              <a:rPr lang="en-NZ" sz="3000" dirty="0" smtClean="0"/>
              <a:t>(thermal </a:t>
            </a:r>
            <a:r>
              <a:rPr lang="en-NZ" sz="3000" dirty="0"/>
              <a:t>prices and shortage </a:t>
            </a:r>
            <a:r>
              <a:rPr lang="en-NZ" sz="3000" dirty="0" smtClean="0"/>
              <a:t>prices)</a:t>
            </a:r>
            <a:endParaRPr lang="en-NZ" sz="3000" dirty="0"/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Somewhat subjective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Tuning factors required </a:t>
            </a:r>
            <a:r>
              <a:rPr lang="en-NZ" sz="3000" dirty="0"/>
              <a:t>to match market prices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We chose to scale the demand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Manually spread inflows – 2x</a:t>
            </a:r>
          </a:p>
          <a:p>
            <a:pPr marL="457200" lvl="2" indent="-457200">
              <a:buClr>
                <a:schemeClr val="bg2"/>
              </a:buClr>
            </a:pPr>
            <a:r>
              <a:rPr lang="en-NZ" sz="3000" dirty="0" smtClean="0"/>
              <a:t>Observed trends are interesting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21152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go">
  <a:themeElements>
    <a:clrScheme name="Authority palette">
      <a:dk1>
        <a:srgbClr val="540000"/>
      </a:dk1>
      <a:lt1>
        <a:srgbClr val="E8E8E8"/>
      </a:lt1>
      <a:dk2>
        <a:srgbClr val="540000"/>
      </a:dk2>
      <a:lt2>
        <a:srgbClr val="E8E8E8"/>
      </a:lt2>
      <a:accent1>
        <a:srgbClr val="0F7BAF"/>
      </a:accent1>
      <a:accent2>
        <a:srgbClr val="70C9F2"/>
      </a:accent2>
      <a:accent3>
        <a:srgbClr val="ED1745"/>
      </a:accent3>
      <a:accent4>
        <a:srgbClr val="FFBA2D"/>
      </a:accent4>
      <a:accent5>
        <a:srgbClr val="FF7B00"/>
      </a:accent5>
      <a:accent6>
        <a:srgbClr val="959595"/>
      </a:accent6>
      <a:hlink>
        <a:srgbClr val="70C9F2"/>
      </a:hlink>
      <a:folHlink>
        <a:srgbClr val="FF7B00"/>
      </a:folHlink>
    </a:clrScheme>
    <a:fontScheme name="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ogo 1">
        <a:dk1>
          <a:srgbClr val="540000"/>
        </a:dk1>
        <a:lt1>
          <a:srgbClr val="E8E8E8"/>
        </a:lt1>
        <a:dk2>
          <a:srgbClr val="540000"/>
        </a:dk2>
        <a:lt2>
          <a:srgbClr val="0F7BAF"/>
        </a:lt2>
        <a:accent1>
          <a:srgbClr val="FAA61A"/>
        </a:accent1>
        <a:accent2>
          <a:srgbClr val="ED1745"/>
        </a:accent2>
        <a:accent3>
          <a:srgbClr val="F2F2F2"/>
        </a:accent3>
        <a:accent4>
          <a:srgbClr val="460000"/>
        </a:accent4>
        <a:accent5>
          <a:srgbClr val="FCD0AB"/>
        </a:accent5>
        <a:accent6>
          <a:srgbClr val="D7143E"/>
        </a:accent6>
        <a:hlink>
          <a:srgbClr val="70C9F2"/>
        </a:hlink>
        <a:folHlink>
          <a:srgbClr val="FF7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logo">
  <a:themeElements>
    <a:clrScheme name="Authority palette">
      <a:dk1>
        <a:srgbClr val="540000"/>
      </a:dk1>
      <a:lt1>
        <a:srgbClr val="E8E8E8"/>
      </a:lt1>
      <a:dk2>
        <a:srgbClr val="540000"/>
      </a:dk2>
      <a:lt2>
        <a:srgbClr val="E8E8E8"/>
      </a:lt2>
      <a:accent1>
        <a:srgbClr val="0F7BAF"/>
      </a:accent1>
      <a:accent2>
        <a:srgbClr val="70C9F2"/>
      </a:accent2>
      <a:accent3>
        <a:srgbClr val="ED1745"/>
      </a:accent3>
      <a:accent4>
        <a:srgbClr val="FFBA2D"/>
      </a:accent4>
      <a:accent5>
        <a:srgbClr val="FF7B00"/>
      </a:accent5>
      <a:accent6>
        <a:srgbClr val="959595"/>
      </a:accent6>
      <a:hlink>
        <a:srgbClr val="70C9F2"/>
      </a:hlink>
      <a:folHlink>
        <a:srgbClr val="FF7B00"/>
      </a:folHlink>
    </a:clrScheme>
    <a:fontScheme name="No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 logo 1">
        <a:dk1>
          <a:srgbClr val="540000"/>
        </a:dk1>
        <a:lt1>
          <a:srgbClr val="E8E8E8"/>
        </a:lt1>
        <a:dk2>
          <a:srgbClr val="540000"/>
        </a:dk2>
        <a:lt2>
          <a:srgbClr val="0F7BAF"/>
        </a:lt2>
        <a:accent1>
          <a:srgbClr val="FAA61A"/>
        </a:accent1>
        <a:accent2>
          <a:srgbClr val="ED1745"/>
        </a:accent2>
        <a:accent3>
          <a:srgbClr val="F2F2F2"/>
        </a:accent3>
        <a:accent4>
          <a:srgbClr val="460000"/>
        </a:accent4>
        <a:accent5>
          <a:srgbClr val="FCD0AB"/>
        </a:accent5>
        <a:accent6>
          <a:srgbClr val="D7143E"/>
        </a:accent6>
        <a:hlink>
          <a:srgbClr val="70C9F2"/>
        </a:hlink>
        <a:folHlink>
          <a:srgbClr val="FF7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7465</TotalTime>
  <Words>1077</Words>
  <Application>Microsoft Office PowerPoint</Application>
  <PresentationFormat>On-screen Show (4:3)</PresentationFormat>
  <Paragraphs>152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Logo</vt:lpstr>
      <vt:lpstr>No logo</vt:lpstr>
      <vt:lpstr> Using DOASA to investigate recent trends in the NZ electricity market’s management of dry years</vt:lpstr>
      <vt:lpstr>Motivation</vt:lpstr>
      <vt:lpstr>Measures undertaken</vt:lpstr>
      <vt:lpstr>DOASA</vt:lpstr>
      <vt:lpstr>Stagewise dependence of inflows (1)</vt:lpstr>
      <vt:lpstr>Stagewise dependence of inflows (2)</vt:lpstr>
      <vt:lpstr>Water Values</vt:lpstr>
      <vt:lpstr>Two approaches used</vt:lpstr>
      <vt:lpstr>Implied water values approach</vt:lpstr>
      <vt:lpstr>Simulated reservoir levels approach</vt:lpstr>
      <vt:lpstr>Implied water values</vt:lpstr>
      <vt:lpstr>Water values vs spot price 2008: Spreading factor 2; 110% Demand</vt:lpstr>
      <vt:lpstr>SI water values vs SI storage 2008: Spreading factor 2; 110% Demand</vt:lpstr>
      <vt:lpstr>Water values vs spot price 2012: Spreading factor 2; 120% Demand</vt:lpstr>
      <vt:lpstr>SI water values vs SI storage 2012: Spreading factor 2; 120% Demand</vt:lpstr>
      <vt:lpstr>Water values vs spot price 2013: Spreading factor 2; 120% Demand</vt:lpstr>
      <vt:lpstr>SI water values vs SI storage 2013: Spreading factor 2; 120% Demand</vt:lpstr>
      <vt:lpstr>Best fit</vt:lpstr>
      <vt:lpstr>Other observations</vt:lpstr>
      <vt:lpstr>Simulated reservoir levels</vt:lpstr>
      <vt:lpstr>Simulation results 2008: One fictitious dry year policy</vt:lpstr>
      <vt:lpstr>Simulation results 2008: Three fictitious dry year policy</vt:lpstr>
      <vt:lpstr>Simulation results 2012: One fictitious dry year policy</vt:lpstr>
      <vt:lpstr>Simulation results 2012: Three fictitious dry year policy</vt:lpstr>
      <vt:lpstr>Simulation results 2013: One fictitious dry year policy</vt:lpstr>
      <vt:lpstr>Simulation results 2013: Three fictitious dry year policy</vt:lpstr>
      <vt:lpstr>Closest match (Total NZ storage)</vt:lpstr>
      <vt:lpstr>Other observations</vt:lpstr>
      <vt:lpstr>Lake Pukaki and Lake Tekapo (1)</vt:lpstr>
      <vt:lpstr>Lake Pukaki and Lake Tekapo (2)</vt:lpstr>
      <vt:lpstr>Lake Hawea</vt:lpstr>
      <vt:lpstr>Lakes Manapouri/Te Anau</vt:lpstr>
      <vt:lpstr>Some questions</vt:lpstr>
      <vt:lpstr>How much risk aversion is “optimal”?</vt:lpstr>
      <vt:lpstr>Expected cost of 2008 policies 400 Monte Carlo simulations</vt:lpstr>
      <vt:lpstr>Why did risk neutral policy not minimise cost?</vt:lpstr>
      <vt:lpstr>What about historical simulations?</vt:lpstr>
      <vt:lpstr>Expected cost of 2008 policies Historical simulations</vt:lpstr>
      <vt:lpstr>Expected cost of 2012 policies Historical simulations</vt:lpstr>
      <vt:lpstr>Expected cost of 2013 policies Historical simulations</vt:lpstr>
      <vt:lpstr>Observations</vt:lpstr>
      <vt:lpstr>Why?</vt:lpstr>
      <vt:lpstr>So how much risk aversion is “optimal”?</vt:lpstr>
      <vt:lpstr>Conclusions</vt:lpstr>
      <vt:lpstr>Questions … ?</vt:lpstr>
    </vt:vector>
  </TitlesOfParts>
  <Company>Electricity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Grainger</dc:creator>
  <dc:description>Revised July 2012:  Only 2 bullet levels.  Original release date: 6 December 2011_x000d_
Template developed for the Electricity Authority by:  PCS Computer Training Limited_x000d_
Tel:  04 801 7001 or 027 411 150</dc:description>
  <cp:lastModifiedBy>Roger Miller</cp:lastModifiedBy>
  <cp:revision>86</cp:revision>
  <dcterms:created xsi:type="dcterms:W3CDTF">2011-08-24T02:45:07Z</dcterms:created>
  <dcterms:modified xsi:type="dcterms:W3CDTF">2014-07-08T07:02:02Z</dcterms:modified>
</cp:coreProperties>
</file>