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80" r:id="rId3"/>
    <p:sldId id="281" r:id="rId4"/>
    <p:sldId id="283" r:id="rId5"/>
    <p:sldId id="282" r:id="rId6"/>
    <p:sldId id="286" r:id="rId7"/>
    <p:sldId id="291" r:id="rId8"/>
    <p:sldId id="295" r:id="rId9"/>
    <p:sldId id="285" r:id="rId10"/>
    <p:sldId id="289" r:id="rId11"/>
    <p:sldId id="288" r:id="rId12"/>
    <p:sldId id="297" r:id="rId13"/>
    <p:sldId id="290" r:id="rId14"/>
    <p:sldId id="296" r:id="rId15"/>
    <p:sldId id="262" r:id="rId16"/>
    <p:sldId id="261" r:id="rId17"/>
    <p:sldId id="275" r:id="rId18"/>
    <p:sldId id="279" r:id="rId19"/>
    <p:sldId id="265" r:id="rId20"/>
    <p:sldId id="264" r:id="rId21"/>
    <p:sldId id="277" r:id="rId22"/>
    <p:sldId id="267" r:id="rId23"/>
    <p:sldId id="268" r:id="rId24"/>
    <p:sldId id="263" r:id="rId25"/>
    <p:sldId id="266" r:id="rId26"/>
    <p:sldId id="270" r:id="rId27"/>
    <p:sldId id="269" r:id="rId28"/>
    <p:sldId id="272" r:id="rId29"/>
    <p:sldId id="273" r:id="rId30"/>
    <p:sldId id="271" r:id="rId31"/>
    <p:sldId id="274" r:id="rId32"/>
  </p:sldIdLst>
  <p:sldSz cx="9144000" cy="6858000" type="screen4x3"/>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AC76"/>
    <a:srgbClr val="0D347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45" autoAdjust="0"/>
    <p:restoredTop sz="89181" autoAdjust="0"/>
  </p:normalViewPr>
  <p:slideViewPr>
    <p:cSldViewPr snapToGrid="0" snapToObjects="1">
      <p:cViewPr varScale="1">
        <p:scale>
          <a:sx n="66" d="100"/>
          <a:sy n="66" d="100"/>
        </p:scale>
        <p:origin x="1398"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4F2A20-3D39-42FA-BC30-79243A1F9C08}" type="datetimeFigureOut">
              <a:rPr lang="en-US" smtClean="0"/>
              <a:t>9/7/2016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7AFF74-73ED-4168-AA34-2F571EBA1A80}" type="slidenum">
              <a:rPr lang="en-US" smtClean="0"/>
              <a:t>‹#›</a:t>
            </a:fld>
            <a:endParaRPr lang="en-US"/>
          </a:p>
        </p:txBody>
      </p:sp>
    </p:spTree>
    <p:extLst>
      <p:ext uri="{BB962C8B-B14F-4D97-AF65-F5344CB8AC3E}">
        <p14:creationId xmlns:p14="http://schemas.microsoft.com/office/powerpoint/2010/main" val="3632842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North</a:t>
            </a:r>
            <a:r>
              <a:rPr lang="nb-NO" baseline="0" dirty="0" smtClean="0"/>
              <a:t> </a:t>
            </a:r>
            <a:r>
              <a:rPr lang="nb-NO" baseline="0" dirty="0" err="1" smtClean="0"/>
              <a:t>sea</a:t>
            </a:r>
            <a:r>
              <a:rPr lang="nb-NO" baseline="0" dirty="0" smtClean="0"/>
              <a:t> link</a:t>
            </a:r>
            <a:endParaRPr lang="nb-NO" dirty="0"/>
          </a:p>
        </p:txBody>
      </p:sp>
      <p:sp>
        <p:nvSpPr>
          <p:cNvPr id="4" name="Slide Number Placeholder 3"/>
          <p:cNvSpPr>
            <a:spLocks noGrp="1"/>
          </p:cNvSpPr>
          <p:nvPr>
            <p:ph type="sldNum" sz="quarter" idx="10"/>
          </p:nvPr>
        </p:nvSpPr>
        <p:spPr/>
        <p:txBody>
          <a:bodyPr/>
          <a:lstStyle/>
          <a:p>
            <a:fld id="{697AFF74-73ED-4168-AA34-2F571EBA1A80}" type="slidenum">
              <a:rPr lang="en-US" smtClean="0"/>
              <a:t>4</a:t>
            </a:fld>
            <a:endParaRPr lang="en-US"/>
          </a:p>
        </p:txBody>
      </p:sp>
    </p:spTree>
    <p:extLst>
      <p:ext uri="{BB962C8B-B14F-4D97-AF65-F5344CB8AC3E}">
        <p14:creationId xmlns:p14="http://schemas.microsoft.com/office/powerpoint/2010/main" val="941317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68315" y="2677415"/>
            <a:ext cx="7772400" cy="901094"/>
          </a:xfrm>
        </p:spPr>
        <p:txBody>
          <a:bodyPr anchor="t" anchorCtr="0"/>
          <a:lstStyle/>
          <a:p>
            <a:r>
              <a:rPr lang="nb-NO" dirty="0" smtClean="0"/>
              <a:t>Klikk for å redigere tittelstil</a:t>
            </a:r>
            <a:endParaRPr lang="nb-NO" dirty="0"/>
          </a:p>
        </p:txBody>
      </p:sp>
      <p:sp>
        <p:nvSpPr>
          <p:cNvPr id="3" name="Undertittel 2"/>
          <p:cNvSpPr>
            <a:spLocks noGrp="1"/>
          </p:cNvSpPr>
          <p:nvPr>
            <p:ph type="subTitle" idx="1"/>
          </p:nvPr>
        </p:nvSpPr>
        <p:spPr>
          <a:xfrm>
            <a:off x="368315" y="3645154"/>
            <a:ext cx="77724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Tree>
    <p:extLst>
      <p:ext uri="{BB962C8B-B14F-4D97-AF65-F5344CB8AC3E}">
        <p14:creationId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303183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14" name="Plassholder for lysbildenummer 5"/>
          <p:cNvSpPr txBox="1">
            <a:spLocks/>
          </p:cNvSpPr>
          <p:nvPr userDrawn="1"/>
        </p:nvSpPr>
        <p:spPr>
          <a:xfrm>
            <a:off x="115119" y="6537870"/>
            <a:ext cx="342081" cy="252102"/>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1" i="0" smtClean="0">
                <a:solidFill>
                  <a:schemeClr val="bg1"/>
                </a:solidFill>
                <a:latin typeface="Arial"/>
                <a:cs typeface="Arial"/>
              </a:rPr>
              <a:pPr algn="ctr"/>
              <a:t>‹#›</a:t>
            </a:fld>
            <a:endParaRPr lang="nb-NO" b="1" i="0" dirty="0">
              <a:solidFill>
                <a:schemeClr val="bg1"/>
              </a:solidFill>
              <a:latin typeface="Arial"/>
              <a:cs typeface="Arial"/>
            </a:endParaRPr>
          </a:p>
        </p:txBody>
      </p:sp>
    </p:spTree>
    <p:extLst>
      <p:ext uri="{BB962C8B-B14F-4D97-AF65-F5344CB8AC3E}">
        <p14:creationId xmlns:p14="http://schemas.microsoft.com/office/powerpoint/2010/main"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Tree>
    <p:extLst>
      <p:ext uri="{BB962C8B-B14F-4D97-AF65-F5344CB8AC3E}">
        <p14:creationId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Tree>
    <p:extLst>
      <p:ext uri="{BB962C8B-B14F-4D97-AF65-F5344CB8AC3E}">
        <p14:creationId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extLst>
      <p:ext uri="{BB962C8B-B14F-4D97-AF65-F5344CB8AC3E}">
        <p14:creationId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extLst>
      <p:ext uri="{BB962C8B-B14F-4D97-AF65-F5344CB8AC3E}">
        <p14:creationId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pic>
        <p:nvPicPr>
          <p:cNvPr id="5" name="Bilde 4" descr="hor_blaa_stripe.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498336"/>
            <a:ext cx="9144000" cy="359664"/>
          </a:xfrm>
          <a:prstGeom prst="rect">
            <a:avLst/>
          </a:prstGeom>
        </p:spPr>
      </p:pic>
    </p:spTree>
    <p:extLst>
      <p:ext uri="{BB962C8B-B14F-4D97-AF65-F5344CB8AC3E}">
        <p14:creationId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9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517126" y="1335164"/>
            <a:ext cx="7772400" cy="1691257"/>
          </a:xfrm>
        </p:spPr>
        <p:txBody>
          <a:bodyPr>
            <a:normAutofit fontScale="90000"/>
          </a:bodyPr>
          <a:lstStyle/>
          <a:p>
            <a:r>
              <a:rPr lang="en-US" dirty="0"/>
              <a:t>Day-Ahead Bidding for Hydropower </a:t>
            </a:r>
            <a:r>
              <a:rPr lang="en-US" dirty="0" smtClean="0"/>
              <a:t>considering </a:t>
            </a:r>
            <a:r>
              <a:rPr lang="en-US" dirty="0"/>
              <a:t>Price and Inflow Uncertainty</a:t>
            </a:r>
          </a:p>
        </p:txBody>
      </p:sp>
      <p:sp>
        <p:nvSpPr>
          <p:cNvPr id="3" name="Undertittel 2"/>
          <p:cNvSpPr>
            <a:spLocks noGrp="1"/>
          </p:cNvSpPr>
          <p:nvPr>
            <p:ph type="subTitle" idx="1"/>
          </p:nvPr>
        </p:nvSpPr>
        <p:spPr>
          <a:xfrm>
            <a:off x="517126" y="3390222"/>
            <a:ext cx="7772400" cy="1752600"/>
          </a:xfrm>
        </p:spPr>
        <p:txBody>
          <a:bodyPr>
            <a:normAutofit lnSpcReduction="10000"/>
          </a:bodyPr>
          <a:lstStyle/>
          <a:p>
            <a:r>
              <a:rPr lang="en-US" sz="2400" dirty="0" smtClean="0"/>
              <a:t>Ellen Krohn Aasgård</a:t>
            </a:r>
          </a:p>
          <a:p>
            <a:r>
              <a:rPr lang="en-US" dirty="0" smtClean="0"/>
              <a:t>Norwegian University of Science and Technology</a:t>
            </a:r>
            <a:endParaRPr lang="en-US" sz="2400" dirty="0" smtClean="0"/>
          </a:p>
          <a:p>
            <a:r>
              <a:rPr lang="en-US" dirty="0" smtClean="0"/>
              <a:t>EPOC Winter Workshop </a:t>
            </a:r>
          </a:p>
          <a:p>
            <a:r>
              <a:rPr lang="en-US" sz="2400" dirty="0" smtClean="0"/>
              <a:t>September 7, 2016</a:t>
            </a:r>
            <a:endParaRPr lang="en-US" sz="2400" dirty="0"/>
          </a:p>
        </p:txBody>
      </p:sp>
      <p:pic>
        <p:nvPicPr>
          <p:cNvPr id="5" name="Bilde 4" descr="tekst_e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3412" y="315635"/>
            <a:ext cx="283464" cy="4922520"/>
          </a:xfrm>
          <a:prstGeom prst="rect">
            <a:avLst/>
          </a:prstGeom>
        </p:spPr>
      </p:pic>
    </p:spTree>
    <p:extLst>
      <p:ext uri="{BB962C8B-B14F-4D97-AF65-F5344CB8AC3E}">
        <p14:creationId xmlns:p14="http://schemas.microsoft.com/office/powerpoint/2010/main" val="32431020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Markets for reserves</a:t>
            </a:r>
            <a:endParaRPr lang="en-US" dirty="0"/>
          </a:p>
        </p:txBody>
      </p:sp>
      <p:sp>
        <p:nvSpPr>
          <p:cNvPr id="6" name="Content Placeholder 5"/>
          <p:cNvSpPr txBox="1">
            <a:spLocks/>
          </p:cNvSpPr>
          <p:nvPr/>
        </p:nvSpPr>
        <p:spPr>
          <a:xfrm>
            <a:off x="457199" y="1574800"/>
            <a:ext cx="8425543"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Spinning reserves</a:t>
            </a:r>
          </a:p>
          <a:p>
            <a:pPr marL="0" indent="0">
              <a:buNone/>
            </a:pPr>
            <a:r>
              <a:rPr lang="en-US" dirty="0" smtClean="0"/>
              <a:t>	- "</a:t>
            </a:r>
            <a:r>
              <a:rPr lang="en-US" dirty="0"/>
              <a:t>Week-ahead" market to cover expected demand. Daily </a:t>
            </a:r>
            <a:r>
              <a:rPr lang="en-US" dirty="0" smtClean="0"/>
              <a:t>	market </a:t>
            </a:r>
            <a:r>
              <a:rPr lang="en-US" dirty="0"/>
              <a:t>(after energy day-ahead market) to cover </a:t>
            </a:r>
            <a:r>
              <a:rPr lang="en-US" dirty="0" smtClean="0"/>
              <a:t>	residuals</a:t>
            </a:r>
            <a:endParaRPr lang="en-US" dirty="0"/>
          </a:p>
          <a:p>
            <a:endParaRPr lang="en-US" dirty="0" smtClean="0"/>
          </a:p>
          <a:p>
            <a:r>
              <a:rPr lang="en-US" dirty="0" smtClean="0"/>
              <a:t>Regulation Reserves (non-spinning)</a:t>
            </a:r>
          </a:p>
          <a:p>
            <a:pPr marL="0" indent="0">
              <a:buNone/>
            </a:pPr>
            <a:r>
              <a:rPr lang="en-US" dirty="0" smtClean="0"/>
              <a:t>	-Weekly and seasonal common Nordic market + special 	Norwegian seasonal market during winter</a:t>
            </a:r>
          </a:p>
          <a:p>
            <a:pPr marL="0" indent="0">
              <a:buNone/>
            </a:pPr>
            <a:r>
              <a:rPr lang="en-US" dirty="0"/>
              <a:t>	</a:t>
            </a:r>
            <a:r>
              <a:rPr lang="en-US" dirty="0" smtClean="0"/>
              <a:t>- Volume traded is about 4 </a:t>
            </a:r>
            <a:r>
              <a:rPr lang="en-US" dirty="0" err="1" smtClean="0"/>
              <a:t>TWh</a:t>
            </a:r>
            <a:r>
              <a:rPr lang="en-US" dirty="0" smtClean="0"/>
              <a:t>/year</a:t>
            </a:r>
            <a:endParaRPr lang="en-US" dirty="0" smtClean="0"/>
          </a:p>
          <a:p>
            <a:pPr marL="0" indent="0">
              <a:buNone/>
            </a:pPr>
            <a:endParaRPr lang="en-US" dirty="0" smtClean="0"/>
          </a:p>
        </p:txBody>
      </p:sp>
    </p:spTree>
    <p:extLst>
      <p:ext uri="{BB962C8B-B14F-4D97-AF65-F5344CB8AC3E}">
        <p14:creationId xmlns:p14="http://schemas.microsoft.com/office/powerpoint/2010/main" val="21214106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challenges</a:t>
            </a:r>
            <a:endParaRPr lang="en-US" dirty="0"/>
          </a:p>
        </p:txBody>
      </p:sp>
      <p:sp>
        <p:nvSpPr>
          <p:cNvPr id="6" name="Content Placeholder 5"/>
          <p:cNvSpPr txBox="1">
            <a:spLocks/>
          </p:cNvSpPr>
          <p:nvPr/>
        </p:nvSpPr>
        <p:spPr>
          <a:xfrm>
            <a:off x="457199" y="1574800"/>
            <a:ext cx="8425543"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Nord Pool Annual Report 2015: </a:t>
            </a:r>
          </a:p>
          <a:p>
            <a:pPr marL="0" indent="0" algn="ctr">
              <a:buNone/>
            </a:pPr>
            <a:r>
              <a:rPr lang="en-US" sz="2800" b="1" dirty="0" smtClean="0"/>
              <a:t>"The </a:t>
            </a:r>
            <a:r>
              <a:rPr lang="en-US" sz="2800" b="1" dirty="0"/>
              <a:t>biggest issue facing </a:t>
            </a:r>
            <a:r>
              <a:rPr lang="en-US" sz="2800" b="1" dirty="0" smtClean="0"/>
              <a:t>the power </a:t>
            </a:r>
            <a:r>
              <a:rPr lang="en-US" sz="2800" b="1" dirty="0"/>
              <a:t>sector is to efficiently manage what is </a:t>
            </a:r>
            <a:r>
              <a:rPr lang="en-US" sz="2800" b="1" dirty="0" smtClean="0"/>
              <a:t>becoming an </a:t>
            </a:r>
            <a:r>
              <a:rPr lang="en-US" sz="2800" b="1" dirty="0"/>
              <a:t>increasingly complex </a:t>
            </a:r>
            <a:r>
              <a:rPr lang="en-US" sz="2800" b="1" dirty="0" smtClean="0"/>
              <a:t>marketplace"</a:t>
            </a:r>
          </a:p>
          <a:p>
            <a:endParaRPr lang="en-US" dirty="0"/>
          </a:p>
          <a:p>
            <a:r>
              <a:rPr lang="en-US" dirty="0" smtClean="0"/>
              <a:t>Interconnections between areas and countries</a:t>
            </a:r>
          </a:p>
          <a:p>
            <a:r>
              <a:rPr lang="en-US" dirty="0" smtClean="0"/>
              <a:t>Variety of products: energy, capacity, different time periods</a:t>
            </a:r>
          </a:p>
          <a:p>
            <a:r>
              <a:rPr lang="en-US" dirty="0" smtClean="0"/>
              <a:t>Uncertainty due to larger shares of renewables</a:t>
            </a:r>
          </a:p>
          <a:p>
            <a:endParaRPr lang="en-US" dirty="0"/>
          </a:p>
        </p:txBody>
      </p:sp>
    </p:spTree>
    <p:extLst>
      <p:ext uri="{BB962C8B-B14F-4D97-AF65-F5344CB8AC3E}">
        <p14:creationId xmlns:p14="http://schemas.microsoft.com/office/powerpoint/2010/main" val="18514141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85875" y="2120901"/>
            <a:ext cx="6438900" cy="1143000"/>
          </a:xfrm>
          <a:prstGeom prst="rect">
            <a:avLst/>
          </a:prstGeom>
        </p:spPr>
        <p:txBody>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algn="ctr"/>
            <a:r>
              <a:rPr lang="en-US" dirty="0" smtClean="0"/>
              <a:t>Day-ahead bidding problem for hydropower</a:t>
            </a:r>
            <a:endParaRPr lang="en-US" dirty="0"/>
          </a:p>
        </p:txBody>
      </p:sp>
    </p:spTree>
    <p:extLst>
      <p:ext uri="{BB962C8B-B14F-4D97-AF65-F5344CB8AC3E}">
        <p14:creationId xmlns:p14="http://schemas.microsoft.com/office/powerpoint/2010/main" val="19826002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Time line for day-ahead market</a:t>
            </a:r>
            <a:endParaRPr lang="en-US" dirty="0"/>
          </a:p>
        </p:txBody>
      </p:sp>
      <p:pic>
        <p:nvPicPr>
          <p:cNvPr id="6" name="Picture 2"/>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238414" y="1808820"/>
            <a:ext cx="8667172" cy="30963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7639585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day-ahead bidding problem</a:t>
            </a:r>
            <a:endParaRPr lang="en-US" dirty="0"/>
          </a:p>
        </p:txBody>
      </p:sp>
      <p:sp>
        <p:nvSpPr>
          <p:cNvPr id="3" name="Content Placeholder 2"/>
          <p:cNvSpPr>
            <a:spLocks noGrp="1"/>
          </p:cNvSpPr>
          <p:nvPr>
            <p:ph idx="1"/>
          </p:nvPr>
        </p:nvSpPr>
        <p:spPr/>
        <p:txBody>
          <a:bodyPr>
            <a:normAutofit/>
          </a:bodyPr>
          <a:lstStyle/>
          <a:p>
            <a:r>
              <a:rPr lang="en-US" dirty="0" smtClean="0"/>
              <a:t>12-36 hours before operation: Submit a set of offer curves for each 1-hour trading period of the coming day</a:t>
            </a:r>
          </a:p>
          <a:p>
            <a:endParaRPr lang="en-US" dirty="0"/>
          </a:p>
          <a:p>
            <a:r>
              <a:rPr lang="en-US" dirty="0" smtClean="0"/>
              <a:t>Dispatch is dependent on the price realization, so for every bid we need to have a feasible production schedule</a:t>
            </a:r>
          </a:p>
          <a:p>
            <a:endParaRPr lang="en-US" dirty="0"/>
          </a:p>
          <a:p>
            <a:r>
              <a:rPr lang="en-US" dirty="0" smtClean="0"/>
              <a:t>Production may be adjusted in the intraday market, but liquidity is much lower which means it might be costly </a:t>
            </a:r>
          </a:p>
          <a:p>
            <a:pPr marL="0" indent="0">
              <a:buNone/>
            </a:pPr>
            <a:r>
              <a:rPr lang="en-US" dirty="0" smtClean="0"/>
              <a:t>  </a:t>
            </a:r>
          </a:p>
          <a:p>
            <a:endParaRPr lang="en-US" dirty="0" smtClean="0"/>
          </a:p>
          <a:p>
            <a:pPr marL="0" indent="0">
              <a:buNone/>
            </a:pPr>
            <a:endParaRPr lang="en-US" dirty="0" smtClean="0"/>
          </a:p>
        </p:txBody>
      </p:sp>
    </p:spTree>
    <p:extLst>
      <p:ext uri="{BB962C8B-B14F-4D97-AF65-F5344CB8AC3E}">
        <p14:creationId xmlns:p14="http://schemas.microsoft.com/office/powerpoint/2010/main" val="16423303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Definitions</a:t>
            </a:r>
            <a:endParaRPr lang="nb-NO" dirty="0"/>
          </a:p>
        </p:txBody>
      </p:sp>
      <p:sp>
        <p:nvSpPr>
          <p:cNvPr id="8" name="TextBox 7"/>
          <p:cNvSpPr txBox="1"/>
          <p:nvPr/>
        </p:nvSpPr>
        <p:spPr>
          <a:xfrm>
            <a:off x="564542" y="1417638"/>
            <a:ext cx="1876508" cy="369332"/>
          </a:xfrm>
          <a:prstGeom prst="rect">
            <a:avLst/>
          </a:prstGeom>
          <a:noFill/>
        </p:spPr>
        <p:txBody>
          <a:bodyPr wrap="square" rtlCol="0">
            <a:spAutoFit/>
          </a:bodyPr>
          <a:lstStyle/>
          <a:p>
            <a:r>
              <a:rPr lang="nb-NO" dirty="0" err="1" smtClean="0"/>
              <a:t>Bid</a:t>
            </a:r>
            <a:r>
              <a:rPr lang="nb-NO" dirty="0" smtClean="0"/>
              <a:t> Matrix</a:t>
            </a:r>
            <a:endParaRPr lang="nb-NO" dirty="0"/>
          </a:p>
        </p:txBody>
      </p:sp>
      <p:sp>
        <p:nvSpPr>
          <p:cNvPr id="10" name="TextBox 9"/>
          <p:cNvSpPr txBox="1"/>
          <p:nvPr/>
        </p:nvSpPr>
        <p:spPr>
          <a:xfrm>
            <a:off x="4931133" y="1252506"/>
            <a:ext cx="2716653" cy="369332"/>
          </a:xfrm>
          <a:prstGeom prst="rect">
            <a:avLst/>
          </a:prstGeom>
          <a:noFill/>
        </p:spPr>
        <p:txBody>
          <a:bodyPr wrap="square" rtlCol="0">
            <a:spAutoFit/>
          </a:bodyPr>
          <a:lstStyle/>
          <a:p>
            <a:r>
              <a:rPr lang="nb-NO" dirty="0" err="1" smtClean="0"/>
              <a:t>Bid</a:t>
            </a:r>
            <a:r>
              <a:rPr lang="nb-NO" dirty="0" smtClean="0"/>
              <a:t> </a:t>
            </a:r>
            <a:r>
              <a:rPr lang="nb-NO" dirty="0" err="1" smtClean="0"/>
              <a:t>Curve</a:t>
            </a:r>
            <a:r>
              <a:rPr lang="nb-NO" dirty="0" smtClean="0"/>
              <a:t> for 1 </a:t>
            </a:r>
            <a:r>
              <a:rPr lang="nb-NO" dirty="0" err="1" smtClean="0"/>
              <a:t>hour</a:t>
            </a:r>
            <a:endParaRPr lang="nb-NO" dirty="0"/>
          </a:p>
        </p:txBody>
      </p:sp>
      <p:pic>
        <p:nvPicPr>
          <p:cNvPr id="2051" name="Picture 3" descr="C:\Users\ellenaa\Documents\Artikkel_Bidding_in_SHARM\Illustrasjoner\BidCurv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8536" y="1621838"/>
            <a:ext cx="3041846" cy="185959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457200" y="3309127"/>
            <a:ext cx="2716653" cy="369332"/>
          </a:xfrm>
          <a:prstGeom prst="rect">
            <a:avLst/>
          </a:prstGeom>
          <a:noFill/>
        </p:spPr>
        <p:txBody>
          <a:bodyPr wrap="square" rtlCol="0">
            <a:spAutoFit/>
          </a:bodyPr>
          <a:lstStyle/>
          <a:p>
            <a:r>
              <a:rPr lang="nb-NO" dirty="0" err="1" smtClean="0"/>
              <a:t>Bid</a:t>
            </a:r>
            <a:r>
              <a:rPr lang="nb-NO" dirty="0" smtClean="0"/>
              <a:t> </a:t>
            </a:r>
            <a:r>
              <a:rPr lang="nb-NO" dirty="0" err="1" smtClean="0"/>
              <a:t>Curve</a:t>
            </a:r>
            <a:r>
              <a:rPr lang="nb-NO" dirty="0" smtClean="0"/>
              <a:t> for all </a:t>
            </a:r>
            <a:r>
              <a:rPr lang="nb-NO" dirty="0" err="1" smtClean="0"/>
              <a:t>hours</a:t>
            </a:r>
            <a:endParaRPr lang="nb-NO" dirty="0"/>
          </a:p>
        </p:txBody>
      </p:sp>
      <p:sp>
        <p:nvSpPr>
          <p:cNvPr id="16" name="TextBox 15"/>
          <p:cNvSpPr txBox="1"/>
          <p:nvPr/>
        </p:nvSpPr>
        <p:spPr>
          <a:xfrm>
            <a:off x="4868847" y="3534069"/>
            <a:ext cx="3201727" cy="369332"/>
          </a:xfrm>
          <a:prstGeom prst="rect">
            <a:avLst/>
          </a:prstGeom>
          <a:noFill/>
        </p:spPr>
        <p:txBody>
          <a:bodyPr wrap="square" rtlCol="0">
            <a:spAutoFit/>
          </a:bodyPr>
          <a:lstStyle/>
          <a:p>
            <a:r>
              <a:rPr lang="nb-NO" dirty="0" smtClean="0"/>
              <a:t>Marginal </a:t>
            </a:r>
            <a:r>
              <a:rPr lang="nb-NO" dirty="0" err="1"/>
              <a:t>C</a:t>
            </a:r>
            <a:r>
              <a:rPr lang="nb-NO" dirty="0" err="1" smtClean="0"/>
              <a:t>ost</a:t>
            </a:r>
            <a:r>
              <a:rPr lang="nb-NO" dirty="0" smtClean="0"/>
              <a:t> </a:t>
            </a:r>
            <a:r>
              <a:rPr lang="nb-NO" dirty="0" err="1" smtClean="0"/>
              <a:t>Curve</a:t>
            </a:r>
            <a:r>
              <a:rPr lang="nb-NO" dirty="0" smtClean="0"/>
              <a:t> for 1 </a:t>
            </a:r>
            <a:r>
              <a:rPr lang="nb-NO" dirty="0" err="1" smtClean="0"/>
              <a:t>hour</a:t>
            </a:r>
            <a:endParaRPr lang="nb-NO" dirty="0"/>
          </a:p>
        </p:txBody>
      </p:sp>
      <p:sp>
        <p:nvSpPr>
          <p:cNvPr id="9" name="TextBox 8"/>
          <p:cNvSpPr txBox="1"/>
          <p:nvPr/>
        </p:nvSpPr>
        <p:spPr>
          <a:xfrm>
            <a:off x="7858009" y="2755107"/>
            <a:ext cx="1100131" cy="646331"/>
          </a:xfrm>
          <a:prstGeom prst="rect">
            <a:avLst/>
          </a:prstGeom>
          <a:noFill/>
        </p:spPr>
        <p:txBody>
          <a:bodyPr wrap="square" rtlCol="0">
            <a:spAutoFit/>
          </a:bodyPr>
          <a:lstStyle/>
          <a:p>
            <a:r>
              <a:rPr lang="en-US" sz="1200" dirty="0" smtClean="0"/>
              <a:t>This is really the same thing</a:t>
            </a:r>
            <a:r>
              <a:rPr lang="nb-NO" sz="1200" dirty="0" smtClean="0"/>
              <a:t>!</a:t>
            </a:r>
            <a:endParaRPr lang="nb-NO" sz="1200" dirty="0"/>
          </a:p>
        </p:txBody>
      </p:sp>
      <p:cxnSp>
        <p:nvCxnSpPr>
          <p:cNvPr id="14" name="Straight Arrow Connector 13"/>
          <p:cNvCxnSpPr/>
          <p:nvPr/>
        </p:nvCxnSpPr>
        <p:spPr>
          <a:xfrm flipH="1" flipV="1">
            <a:off x="7744570" y="2178659"/>
            <a:ext cx="461176" cy="576448"/>
          </a:xfrm>
          <a:prstGeom prst="straightConnector1">
            <a:avLst/>
          </a:prstGeom>
          <a:ln w="15875">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026" name="Picture 2" descr="C:\Users\ellenaa\Documents\Artikkel_Bidding_in_SHARM\Illustrasjoner\MarginalCostCurv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9127" y="4104899"/>
            <a:ext cx="3120664" cy="182354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1" name="Straight Arrow Connector 20"/>
          <p:cNvCxnSpPr/>
          <p:nvPr/>
        </p:nvCxnSpPr>
        <p:spPr>
          <a:xfrm flipH="1">
            <a:off x="7810384" y="3481428"/>
            <a:ext cx="395362" cy="1050815"/>
          </a:xfrm>
          <a:prstGeom prst="straightConnector1">
            <a:avLst/>
          </a:prstGeom>
          <a:ln w="15875">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410" y="3833169"/>
            <a:ext cx="3976903" cy="2286851"/>
          </a:xfrm>
          <a:prstGeom prst="rect">
            <a:avLst/>
          </a:prstGeom>
        </p:spPr>
      </p:pic>
      <p:pic>
        <p:nvPicPr>
          <p:cNvPr id="4" name="Picture 3"/>
          <p:cNvPicPr>
            <a:picLocks noChangeAspect="1"/>
          </p:cNvPicPr>
          <p:nvPr/>
        </p:nvPicPr>
        <p:blipFill>
          <a:blip r:embed="rId5"/>
          <a:stretch>
            <a:fillRect/>
          </a:stretch>
        </p:blipFill>
        <p:spPr>
          <a:xfrm>
            <a:off x="736434" y="1818935"/>
            <a:ext cx="3447813" cy="1335482"/>
          </a:xfrm>
          <a:prstGeom prst="rect">
            <a:avLst/>
          </a:prstGeom>
        </p:spPr>
      </p:pic>
    </p:spTree>
    <p:extLst>
      <p:ext uri="{BB962C8B-B14F-4D97-AF65-F5344CB8AC3E}">
        <p14:creationId xmlns:p14="http://schemas.microsoft.com/office/powerpoint/2010/main" val="11922347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day-ahead bidding problem</a:t>
            </a:r>
            <a:endParaRPr lang="en-US" dirty="0"/>
          </a:p>
        </p:txBody>
      </p:sp>
      <p:sp>
        <p:nvSpPr>
          <p:cNvPr id="3" name="Content Placeholder 2"/>
          <p:cNvSpPr>
            <a:spLocks noGrp="1"/>
          </p:cNvSpPr>
          <p:nvPr>
            <p:ph idx="1"/>
          </p:nvPr>
        </p:nvSpPr>
        <p:spPr/>
        <p:txBody>
          <a:bodyPr>
            <a:normAutofit/>
          </a:bodyPr>
          <a:lstStyle/>
          <a:p>
            <a:r>
              <a:rPr lang="en-US" dirty="0" smtClean="0"/>
              <a:t>Price-taker: Bid according to marginal cost</a:t>
            </a:r>
          </a:p>
          <a:p>
            <a:pPr marL="0" indent="0">
              <a:buNone/>
            </a:pPr>
            <a:endParaRPr lang="en-US" dirty="0" smtClean="0"/>
          </a:p>
          <a:p>
            <a:r>
              <a:rPr lang="en-US" dirty="0" smtClean="0"/>
              <a:t>Inflow is a "free" resource and only has a cost due to its limited availability </a:t>
            </a:r>
            <a:r>
              <a:rPr lang="en-US" dirty="0" smtClean="0">
                <a:sym typeface="Wingdings" panose="05000000000000000000" pitchFamily="2" charset="2"/>
              </a:rPr>
              <a:t></a:t>
            </a:r>
            <a:r>
              <a:rPr lang="en-US" dirty="0" smtClean="0"/>
              <a:t> marginal cost = opportunity cost</a:t>
            </a:r>
          </a:p>
          <a:p>
            <a:endParaRPr lang="en-US" dirty="0" smtClean="0"/>
          </a:p>
          <a:p>
            <a:r>
              <a:rPr lang="en-US" dirty="0" smtClean="0"/>
              <a:t>Investigate how the opportunity cost may be affected </a:t>
            </a:r>
            <a:r>
              <a:rPr lang="en-US" dirty="0" smtClean="0"/>
              <a:t>by </a:t>
            </a:r>
            <a:r>
              <a:rPr lang="en-US" b="1" dirty="0" smtClean="0"/>
              <a:t>daily</a:t>
            </a:r>
            <a:r>
              <a:rPr lang="en-US" dirty="0" smtClean="0"/>
              <a:t> uncertainty </a:t>
            </a:r>
            <a:r>
              <a:rPr lang="en-US" dirty="0" smtClean="0"/>
              <a:t>in </a:t>
            </a:r>
            <a:r>
              <a:rPr lang="en-US" dirty="0" smtClean="0"/>
              <a:t>inflow</a:t>
            </a:r>
            <a:endParaRPr lang="en-US" dirty="0"/>
          </a:p>
        </p:txBody>
      </p:sp>
    </p:spTree>
    <p:extLst>
      <p:ext uri="{BB962C8B-B14F-4D97-AF65-F5344CB8AC3E}">
        <p14:creationId xmlns:p14="http://schemas.microsoft.com/office/powerpoint/2010/main" val="8976764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Daily uncertainty in inflow</a:t>
            </a:r>
            <a:endParaRPr lang="en-US" dirty="0"/>
          </a:p>
        </p:txBody>
      </p:sp>
      <p:sp>
        <p:nvSpPr>
          <p:cNvPr id="3" name="Content Placeholder 2"/>
          <p:cNvSpPr>
            <a:spLocks noGrp="1"/>
          </p:cNvSpPr>
          <p:nvPr>
            <p:ph idx="1"/>
          </p:nvPr>
        </p:nvSpPr>
        <p:spPr/>
        <p:txBody>
          <a:bodyPr>
            <a:normAutofit/>
          </a:bodyPr>
          <a:lstStyle/>
          <a:p>
            <a:r>
              <a:rPr lang="en-US" dirty="0" smtClean="0"/>
              <a:t>Local inflow </a:t>
            </a:r>
            <a:r>
              <a:rPr lang="en-US" dirty="0"/>
              <a:t>is most often considered deterministic in the </a:t>
            </a:r>
            <a:r>
              <a:rPr lang="en-US" dirty="0" smtClean="0"/>
              <a:t>short-term, which might be ok</a:t>
            </a:r>
          </a:p>
          <a:p>
            <a:r>
              <a:rPr lang="en-US" dirty="0" smtClean="0"/>
              <a:t>For small, head-dependent reservoirs where variation in inflow is large, daily uncertainty in inflow </a:t>
            </a:r>
            <a:r>
              <a:rPr lang="en-US" dirty="0" smtClean="0"/>
              <a:t>will</a:t>
            </a:r>
            <a:r>
              <a:rPr lang="en-US" dirty="0" smtClean="0"/>
              <a:t> </a:t>
            </a:r>
            <a:r>
              <a:rPr lang="en-US" dirty="0" smtClean="0"/>
              <a:t>affect the marginal costs</a:t>
            </a:r>
          </a:p>
          <a:p>
            <a:r>
              <a:rPr lang="en-US" dirty="0" smtClean="0"/>
              <a:t>We would like to have a robust reservoir management strategy that balances the objectives of having high head and high efficiency vs risk of </a:t>
            </a:r>
            <a:r>
              <a:rPr lang="en-US" dirty="0" smtClean="0"/>
              <a:t>spillage</a:t>
            </a:r>
          </a:p>
          <a:p>
            <a:r>
              <a:rPr lang="en-US" dirty="0" smtClean="0"/>
              <a:t>For cascaded system, the total strategy will be determined by the strategy for bottlenecks in the system</a:t>
            </a:r>
            <a:endParaRPr lang="en-US" dirty="0"/>
          </a:p>
          <a:p>
            <a:endParaRPr lang="en-US" dirty="0" smtClean="0"/>
          </a:p>
          <a:p>
            <a:pPr marL="0" indent="0">
              <a:buNone/>
            </a:pPr>
            <a:endParaRPr lang="en-US" dirty="0" smtClean="0"/>
          </a:p>
          <a:p>
            <a:endParaRPr lang="en-US" dirty="0" smtClean="0"/>
          </a:p>
          <a:p>
            <a:pPr>
              <a:spcAft>
                <a:spcPts val="0"/>
              </a:spcAft>
            </a:pPr>
            <a:endParaRPr lang="en-US" dirty="0"/>
          </a:p>
        </p:txBody>
      </p:sp>
    </p:spTree>
    <p:extLst>
      <p:ext uri="{BB962C8B-B14F-4D97-AF65-F5344CB8AC3E}">
        <p14:creationId xmlns:p14="http://schemas.microsoft.com/office/powerpoint/2010/main" val="22619254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 note on modelling</a:t>
            </a:r>
            <a:endParaRPr lang="en-US" dirty="0"/>
          </a:p>
        </p:txBody>
      </p:sp>
      <p:sp>
        <p:nvSpPr>
          <p:cNvPr id="3" name="Content Placeholder 2"/>
          <p:cNvSpPr>
            <a:spLocks noGrp="1"/>
          </p:cNvSpPr>
          <p:nvPr>
            <p:ph idx="1"/>
          </p:nvPr>
        </p:nvSpPr>
        <p:spPr/>
        <p:txBody>
          <a:bodyPr/>
          <a:lstStyle/>
          <a:p>
            <a:r>
              <a:rPr lang="en-US" dirty="0" smtClean="0"/>
              <a:t>Optimization model is implemented in software delivered by SINTEF Energy Research</a:t>
            </a:r>
          </a:p>
          <a:p>
            <a:r>
              <a:rPr lang="en-US" dirty="0" smtClean="0"/>
              <a:t>MILP and/or </a:t>
            </a:r>
            <a:r>
              <a:rPr lang="en-US" dirty="0"/>
              <a:t>LP models solved in iterations to account for nonlinearities -&gt; successive linear </a:t>
            </a:r>
            <a:r>
              <a:rPr lang="en-US" dirty="0" smtClean="0"/>
              <a:t>programming</a:t>
            </a:r>
          </a:p>
          <a:p>
            <a:r>
              <a:rPr lang="en-US" dirty="0" smtClean="0"/>
              <a:t>Deterministic version (SHOP) in daily use by 30+ companies in the Nordics/Europe + South America</a:t>
            </a:r>
          </a:p>
          <a:p>
            <a:r>
              <a:rPr lang="en-US" dirty="0" smtClean="0"/>
              <a:t>Version based on stochastic programming (SHARM) under development since 2009</a:t>
            </a:r>
          </a:p>
          <a:p>
            <a:endParaRPr lang="nb-NO" dirty="0"/>
          </a:p>
        </p:txBody>
      </p:sp>
    </p:spTree>
    <p:extLst>
      <p:ext uri="{BB962C8B-B14F-4D97-AF65-F5344CB8AC3E}">
        <p14:creationId xmlns:p14="http://schemas.microsoft.com/office/powerpoint/2010/main" val="33952136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does uncertainty affect the bids?</a:t>
            </a:r>
            <a:endParaRPr lang="en-US" dirty="0"/>
          </a:p>
        </p:txBody>
      </p:sp>
      <p:sp>
        <p:nvSpPr>
          <p:cNvPr id="3" name="Content Placeholder 2"/>
          <p:cNvSpPr>
            <a:spLocks noGrp="1"/>
          </p:cNvSpPr>
          <p:nvPr>
            <p:ph idx="1"/>
          </p:nvPr>
        </p:nvSpPr>
        <p:spPr/>
        <p:txBody>
          <a:bodyPr/>
          <a:lstStyle/>
          <a:p>
            <a:r>
              <a:rPr lang="en-US" dirty="0" smtClean="0"/>
              <a:t>Price uncertainty is to some degree addressed by the bid/marginal cost curve itself; more production is offered as the price increases. </a:t>
            </a:r>
            <a:r>
              <a:rPr lang="en-US" dirty="0"/>
              <a:t>Price uncertainty </a:t>
            </a:r>
            <a:r>
              <a:rPr lang="en-US" dirty="0" smtClean="0"/>
              <a:t>is a prerequisite for formulating a model that can optimize bids</a:t>
            </a:r>
          </a:p>
          <a:p>
            <a:endParaRPr lang="en-US" dirty="0" smtClean="0"/>
          </a:p>
          <a:p>
            <a:r>
              <a:rPr lang="en-US" dirty="0" smtClean="0"/>
              <a:t>What about inflow uncertainty? Is it important enough to be included in the model?</a:t>
            </a:r>
          </a:p>
          <a:p>
            <a:endParaRPr lang="en-US" dirty="0" smtClean="0"/>
          </a:p>
          <a:p>
            <a:r>
              <a:rPr lang="en-US" dirty="0" smtClean="0"/>
              <a:t>Compare the bids curves obtained with and without inflow uncertainty and explain any differences observed</a:t>
            </a:r>
            <a:endParaRPr lang="en-US" dirty="0"/>
          </a:p>
        </p:txBody>
      </p:sp>
    </p:spTree>
    <p:extLst>
      <p:ext uri="{BB962C8B-B14F-4D97-AF65-F5344CB8AC3E}">
        <p14:creationId xmlns:p14="http://schemas.microsoft.com/office/powerpoint/2010/main" val="21115287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of talk</a:t>
            </a:r>
            <a:endParaRPr lang="en-US" dirty="0"/>
          </a:p>
        </p:txBody>
      </p:sp>
      <p:sp>
        <p:nvSpPr>
          <p:cNvPr id="3" name="Content Placeholder 2"/>
          <p:cNvSpPr>
            <a:spLocks noGrp="1"/>
          </p:cNvSpPr>
          <p:nvPr>
            <p:ph idx="1"/>
          </p:nvPr>
        </p:nvSpPr>
        <p:spPr/>
        <p:txBody>
          <a:bodyPr>
            <a:normAutofit/>
          </a:bodyPr>
          <a:lstStyle/>
          <a:p>
            <a:r>
              <a:rPr lang="en-US" dirty="0" smtClean="0"/>
              <a:t>Hydropower in the Nordic markets</a:t>
            </a:r>
          </a:p>
          <a:p>
            <a:endParaRPr lang="en-US" dirty="0" smtClean="0"/>
          </a:p>
          <a:p>
            <a:r>
              <a:rPr lang="en-US" dirty="0" smtClean="0"/>
              <a:t>The specifics of the day-ahead bidding problem</a:t>
            </a:r>
          </a:p>
          <a:p>
            <a:r>
              <a:rPr lang="en-US" dirty="0" smtClean="0"/>
              <a:t>How does inflow uncertainty affect the bids?</a:t>
            </a:r>
          </a:p>
          <a:p>
            <a:r>
              <a:rPr lang="en-US" dirty="0" smtClean="0"/>
              <a:t>Results from a case study </a:t>
            </a:r>
          </a:p>
          <a:p>
            <a:r>
              <a:rPr lang="en-US" dirty="0" smtClean="0"/>
              <a:t>Summary </a:t>
            </a:r>
            <a:r>
              <a:rPr lang="en-US" dirty="0" smtClean="0"/>
              <a:t>and conclusions</a:t>
            </a:r>
            <a:endParaRPr lang="en-US" dirty="0"/>
          </a:p>
        </p:txBody>
      </p:sp>
    </p:spTree>
    <p:extLst>
      <p:ext uri="{BB962C8B-B14F-4D97-AF65-F5344CB8AC3E}">
        <p14:creationId xmlns:p14="http://schemas.microsoft.com/office/powerpoint/2010/main" val="15783964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en-US" dirty="0"/>
          </a:p>
        </p:txBody>
      </p:sp>
      <p:pic>
        <p:nvPicPr>
          <p:cNvPr id="5123" name="Picture 3" descr="C:\Users\ellenaa\Documents\Artikkel_Bidding_in_SHARM\Illustrasjoner\topology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9888" y="1417638"/>
            <a:ext cx="5278912" cy="3959184"/>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975" y="1414443"/>
            <a:ext cx="4216400" cy="2904519"/>
          </a:xfrm>
          <a:prstGeom prst="rect">
            <a:avLst/>
          </a:prstGeom>
        </p:spPr>
      </p:pic>
      <p:sp>
        <p:nvSpPr>
          <p:cNvPr id="4" name="TextBox 3"/>
          <p:cNvSpPr txBox="1"/>
          <p:nvPr/>
        </p:nvSpPr>
        <p:spPr>
          <a:xfrm>
            <a:off x="5227287" y="5376821"/>
            <a:ext cx="3240438" cy="646331"/>
          </a:xfrm>
          <a:prstGeom prst="rect">
            <a:avLst/>
          </a:prstGeom>
          <a:noFill/>
        </p:spPr>
        <p:txBody>
          <a:bodyPr wrap="square" rtlCol="0">
            <a:spAutoFit/>
          </a:bodyPr>
          <a:lstStyle/>
          <a:p>
            <a:r>
              <a:rPr lang="en-US" dirty="0" smtClean="0"/>
              <a:t>Total installed capacity 190 MW</a:t>
            </a:r>
          </a:p>
          <a:p>
            <a:r>
              <a:rPr lang="en-US" dirty="0"/>
              <a:t>Yearly </a:t>
            </a:r>
            <a:r>
              <a:rPr lang="en-US" dirty="0" smtClean="0"/>
              <a:t>production </a:t>
            </a:r>
            <a:r>
              <a:rPr lang="en-US" dirty="0"/>
              <a:t>2.857 </a:t>
            </a:r>
            <a:r>
              <a:rPr lang="en-US" dirty="0" err="1"/>
              <a:t>GWh</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494" y="4530640"/>
            <a:ext cx="4805361" cy="1692363"/>
          </a:xfrm>
          <a:prstGeom prst="rect">
            <a:avLst/>
          </a:prstGeom>
        </p:spPr>
      </p:pic>
    </p:spTree>
    <p:extLst>
      <p:ext uri="{BB962C8B-B14F-4D97-AF65-F5344CB8AC3E}">
        <p14:creationId xmlns:p14="http://schemas.microsoft.com/office/powerpoint/2010/main" val="11310074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Case study</a:t>
            </a:r>
            <a:endParaRPr lang="en-US" dirty="0"/>
          </a:p>
        </p:txBody>
      </p:sp>
      <p:sp>
        <p:nvSpPr>
          <p:cNvPr id="3" name="Content Placeholder 2"/>
          <p:cNvSpPr>
            <a:spLocks noGrp="1"/>
          </p:cNvSpPr>
          <p:nvPr>
            <p:ph idx="1"/>
          </p:nvPr>
        </p:nvSpPr>
        <p:spPr/>
        <p:txBody>
          <a:bodyPr/>
          <a:lstStyle/>
          <a:p>
            <a:r>
              <a:rPr lang="en-US" dirty="0" smtClean="0"/>
              <a:t>Stylized examples: possibly very high inflows to the small downstream reservoir</a:t>
            </a:r>
          </a:p>
          <a:p>
            <a:endParaRPr lang="en-US" dirty="0" smtClean="0"/>
          </a:p>
          <a:p>
            <a:r>
              <a:rPr lang="en-US" dirty="0" smtClean="0"/>
              <a:t>Realistic input where data is obtained from the company that owns and operates the plant</a:t>
            </a:r>
            <a:endParaRPr lang="en-US" dirty="0"/>
          </a:p>
        </p:txBody>
      </p:sp>
    </p:spTree>
    <p:extLst>
      <p:ext uri="{BB962C8B-B14F-4D97-AF65-F5344CB8AC3E}">
        <p14:creationId xmlns:p14="http://schemas.microsoft.com/office/powerpoint/2010/main" val="2465435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High inflow – how to operate the system?</a:t>
            </a:r>
            <a:endParaRPr lang="en-US" dirty="0"/>
          </a:p>
        </p:txBody>
      </p:sp>
      <p:pic>
        <p:nvPicPr>
          <p:cNvPr id="6147" name="Picture 3" descr="C:\Users\ellenaa\Documents\Artikkel_Bidding_in_SHARM\Illustrasjoner\topology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417" y="1192695"/>
            <a:ext cx="6528446" cy="48963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16584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Can we see this from the bid curves?</a:t>
            </a:r>
            <a:endParaRPr lang="en-US" dirty="0"/>
          </a:p>
        </p:txBody>
      </p:sp>
      <p:pic>
        <p:nvPicPr>
          <p:cNvPr id="7170" name="Picture 2" descr="C:\Users\ellenaa\Documents\Artikkel_Bidding_in_SHARM\Illustrasjoner\KvanndalHig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141" y="1786970"/>
            <a:ext cx="4077651" cy="249281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447137" y="1417638"/>
            <a:ext cx="1639360" cy="369332"/>
          </a:xfrm>
          <a:prstGeom prst="rect">
            <a:avLst/>
          </a:prstGeom>
          <a:noFill/>
        </p:spPr>
        <p:txBody>
          <a:bodyPr wrap="none" rtlCol="0">
            <a:spAutoFit/>
          </a:bodyPr>
          <a:lstStyle/>
          <a:p>
            <a:r>
              <a:rPr lang="en-US" dirty="0" smtClean="0"/>
              <a:t>Upstream plant</a:t>
            </a:r>
            <a:endParaRPr lang="en-US" dirty="0"/>
          </a:p>
        </p:txBody>
      </p:sp>
      <p:sp>
        <p:nvSpPr>
          <p:cNvPr id="6" name="TextBox 5"/>
          <p:cNvSpPr txBox="1"/>
          <p:nvPr/>
        </p:nvSpPr>
        <p:spPr>
          <a:xfrm>
            <a:off x="5869388" y="1453075"/>
            <a:ext cx="1921745" cy="369332"/>
          </a:xfrm>
          <a:prstGeom prst="rect">
            <a:avLst/>
          </a:prstGeom>
          <a:noFill/>
        </p:spPr>
        <p:txBody>
          <a:bodyPr wrap="none" rtlCol="0">
            <a:spAutoFit/>
          </a:bodyPr>
          <a:lstStyle/>
          <a:p>
            <a:r>
              <a:rPr lang="en-US" dirty="0" smtClean="0"/>
              <a:t>Downstream plant</a:t>
            </a:r>
            <a:endParaRPr lang="en-US" dirty="0"/>
          </a:p>
        </p:txBody>
      </p:sp>
      <p:pic>
        <p:nvPicPr>
          <p:cNvPr id="7171" name="Picture 3" descr="C:\Users\ellenaa\Documents\Artikkel_Bidding_in_SHARM\Illustrasjoner\SuldalHig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5775" y="1786970"/>
            <a:ext cx="4077652" cy="249281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604994" y="4652836"/>
            <a:ext cx="3323645" cy="1200329"/>
          </a:xfrm>
          <a:prstGeom prst="rect">
            <a:avLst/>
          </a:prstGeom>
          <a:noFill/>
        </p:spPr>
        <p:txBody>
          <a:bodyPr wrap="square" rtlCol="0">
            <a:spAutoFit/>
          </a:bodyPr>
          <a:lstStyle/>
          <a:p>
            <a:r>
              <a:rPr lang="en-US" dirty="0"/>
              <a:t>A</a:t>
            </a:r>
            <a:r>
              <a:rPr lang="en-US" dirty="0" smtClean="0"/>
              <a:t>t a given price, </a:t>
            </a:r>
            <a:r>
              <a:rPr lang="en-US" b="1" dirty="0" smtClean="0"/>
              <a:t>less</a:t>
            </a:r>
            <a:r>
              <a:rPr lang="en-US" dirty="0" smtClean="0"/>
              <a:t> water is released with stochastic inflow vs deterministic inflow (higher marginal costs)</a:t>
            </a:r>
            <a:endParaRPr lang="en-US" dirty="0"/>
          </a:p>
        </p:txBody>
      </p:sp>
      <p:sp>
        <p:nvSpPr>
          <p:cNvPr id="9" name="TextBox 8"/>
          <p:cNvSpPr txBox="1"/>
          <p:nvPr/>
        </p:nvSpPr>
        <p:spPr>
          <a:xfrm>
            <a:off x="4929809" y="4652837"/>
            <a:ext cx="3756991" cy="1200329"/>
          </a:xfrm>
          <a:prstGeom prst="rect">
            <a:avLst/>
          </a:prstGeom>
          <a:noFill/>
        </p:spPr>
        <p:txBody>
          <a:bodyPr wrap="square" rtlCol="0">
            <a:spAutoFit/>
          </a:bodyPr>
          <a:lstStyle/>
          <a:p>
            <a:r>
              <a:rPr lang="en-US" dirty="0"/>
              <a:t>A</a:t>
            </a:r>
            <a:r>
              <a:rPr lang="en-US" dirty="0" smtClean="0"/>
              <a:t>t a given price, </a:t>
            </a:r>
            <a:r>
              <a:rPr lang="en-US" b="1" dirty="0" smtClean="0"/>
              <a:t>more</a:t>
            </a:r>
            <a:r>
              <a:rPr lang="en-US" dirty="0" smtClean="0"/>
              <a:t> water is released with stochastic inflow vs deterministic inflow (lower marginal costs)</a:t>
            </a:r>
            <a:endParaRPr lang="en-US" dirty="0"/>
          </a:p>
        </p:txBody>
      </p:sp>
    </p:spTree>
    <p:extLst>
      <p:ext uri="{BB962C8B-B14F-4D97-AF65-F5344CB8AC3E}">
        <p14:creationId xmlns:p14="http://schemas.microsoft.com/office/powerpoint/2010/main" val="32990838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Full case </a:t>
            </a:r>
            <a:r>
              <a:rPr lang="nb-NO" dirty="0" err="1" smtClean="0"/>
              <a:t>study</a:t>
            </a:r>
            <a:endParaRPr lang="nb-NO" dirty="0"/>
          </a:p>
        </p:txBody>
      </p:sp>
      <p:sp>
        <p:nvSpPr>
          <p:cNvPr id="3" name="Content Placeholder 2"/>
          <p:cNvSpPr>
            <a:spLocks noGrp="1"/>
          </p:cNvSpPr>
          <p:nvPr>
            <p:ph idx="1"/>
          </p:nvPr>
        </p:nvSpPr>
        <p:spPr>
          <a:xfrm>
            <a:off x="485030" y="1600200"/>
            <a:ext cx="3204375" cy="4525963"/>
          </a:xfrm>
        </p:spPr>
        <p:txBody>
          <a:bodyPr>
            <a:normAutofit lnSpcReduction="10000"/>
          </a:bodyPr>
          <a:lstStyle/>
          <a:p>
            <a:pPr marL="0" indent="0">
              <a:buNone/>
            </a:pPr>
            <a:r>
              <a:rPr lang="en-US" b="1" dirty="0" smtClean="0"/>
              <a:t>Inflow </a:t>
            </a:r>
          </a:p>
          <a:p>
            <a:pPr marL="0" indent="0">
              <a:buNone/>
            </a:pPr>
            <a:r>
              <a:rPr lang="nb-NO" dirty="0" err="1"/>
              <a:t>Hydrological</a:t>
            </a:r>
            <a:r>
              <a:rPr lang="nb-NO" dirty="0"/>
              <a:t> transport </a:t>
            </a:r>
            <a:r>
              <a:rPr lang="nb-NO" dirty="0" err="1" smtClean="0"/>
              <a:t>model</a:t>
            </a:r>
            <a:r>
              <a:rPr lang="nb-NO" dirty="0" smtClean="0"/>
              <a:t> (HBV)</a:t>
            </a:r>
          </a:p>
          <a:p>
            <a:pPr marL="0" indent="0">
              <a:buNone/>
            </a:pPr>
            <a:endParaRPr lang="nb-NO" dirty="0" smtClean="0"/>
          </a:p>
          <a:p>
            <a:pPr marL="0" indent="0">
              <a:buNone/>
            </a:pPr>
            <a:r>
              <a:rPr lang="en-US" b="1" dirty="0" smtClean="0"/>
              <a:t>Price</a:t>
            </a:r>
          </a:p>
          <a:p>
            <a:pPr marL="0" indent="0">
              <a:buNone/>
            </a:pPr>
            <a:r>
              <a:rPr lang="en-US" dirty="0" smtClean="0"/>
              <a:t>Fundamental model</a:t>
            </a:r>
          </a:p>
          <a:p>
            <a:pPr marL="0" indent="0">
              <a:buNone/>
            </a:pPr>
            <a:endParaRPr lang="en-US" b="1" dirty="0" smtClean="0"/>
          </a:p>
          <a:p>
            <a:pPr marL="0" indent="0">
              <a:buNone/>
            </a:pPr>
            <a:r>
              <a:rPr lang="en-US" b="1" dirty="0" smtClean="0"/>
              <a:t>Assume independence and generate scenario trees</a:t>
            </a:r>
          </a:p>
          <a:p>
            <a:endParaRPr lang="nb-NO" dirty="0"/>
          </a:p>
        </p:txBody>
      </p:sp>
      <p:pic>
        <p:nvPicPr>
          <p:cNvPr id="3077" name="Picture 5" descr="C:\Users\ellenaa\Documents\Artikkel_Bidding_in_SHARM\Price_RSK\structure-tree_price10_inflow10R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9405" y="4533259"/>
            <a:ext cx="2602976" cy="1864818"/>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C:\Users\ellenaa\Documents\Artikkel_Bidding_in_SHARM\Price_RSK\structure-tree_price10_inflow10R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2848" y="4506533"/>
            <a:ext cx="2655737" cy="1902617"/>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5264" y="923939"/>
            <a:ext cx="2697339" cy="19324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0708" y="2633160"/>
            <a:ext cx="2726209" cy="1953106"/>
          </a:xfrm>
          <a:prstGeom prst="rect">
            <a:avLst/>
          </a:prstGeom>
        </p:spPr>
      </p:pic>
    </p:spTree>
    <p:extLst>
      <p:ext uri="{BB962C8B-B14F-4D97-AF65-F5344CB8AC3E}">
        <p14:creationId xmlns:p14="http://schemas.microsoft.com/office/powerpoint/2010/main" val="19638115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
            </a:r>
            <a:r>
              <a:rPr lang="en-US" dirty="0" smtClean="0"/>
              <a:t>id curve</a:t>
            </a:r>
            <a:endParaRPr lang="en-US" dirty="0"/>
          </a:p>
        </p:txBody>
      </p:sp>
      <p:sp>
        <p:nvSpPr>
          <p:cNvPr id="7" name="TextBox 6"/>
          <p:cNvSpPr txBox="1"/>
          <p:nvPr/>
        </p:nvSpPr>
        <p:spPr>
          <a:xfrm>
            <a:off x="5718597" y="1877473"/>
            <a:ext cx="2668166" cy="1200329"/>
          </a:xfrm>
          <a:prstGeom prst="rect">
            <a:avLst/>
          </a:prstGeom>
          <a:noFill/>
        </p:spPr>
        <p:txBody>
          <a:bodyPr wrap="square" rtlCol="0">
            <a:spAutoFit/>
          </a:bodyPr>
          <a:lstStyle/>
          <a:p>
            <a:r>
              <a:rPr lang="en-US" b="1" dirty="0" smtClean="0"/>
              <a:t>There are (small) differences in the curves with/without considering  inflow uncertainty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6659" y="3511943"/>
            <a:ext cx="4471246" cy="257111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458" y="1506904"/>
            <a:ext cx="4907998" cy="2822262"/>
          </a:xfrm>
          <a:prstGeom prst="rect">
            <a:avLst/>
          </a:prstGeom>
        </p:spPr>
      </p:pic>
    </p:spTree>
    <p:extLst>
      <p:ext uri="{BB962C8B-B14F-4D97-AF65-F5344CB8AC3E}">
        <p14:creationId xmlns:p14="http://schemas.microsoft.com/office/powerpoint/2010/main" val="17559562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
            </a:r>
            <a:r>
              <a:rPr lang="en-US" dirty="0" smtClean="0"/>
              <a:t>id curve explained</a:t>
            </a:r>
            <a:endParaRPr lang="en-US" dirty="0"/>
          </a:p>
        </p:txBody>
      </p:sp>
      <p:pic>
        <p:nvPicPr>
          <p:cNvPr id="4098" name="Picture 2" descr="C:\Users\ellenaa\Documents\Artikkel_Bidding_in_SHARM\Illustrasjoner\SingleHourFullCaseCompa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7638"/>
            <a:ext cx="5504952" cy="336537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5504952" y="1328457"/>
            <a:ext cx="3181848" cy="4801314"/>
          </a:xfrm>
          <a:prstGeom prst="rect">
            <a:avLst/>
          </a:prstGeom>
          <a:noFill/>
        </p:spPr>
        <p:txBody>
          <a:bodyPr wrap="square" rtlCol="0">
            <a:spAutoFit/>
          </a:bodyPr>
          <a:lstStyle/>
          <a:p>
            <a:r>
              <a:rPr lang="en-US" dirty="0" smtClean="0"/>
              <a:t>The effect of wanting to release more water from the downstream reservoir to avoid spill is most important, that's why the stochastic curve is higher ( </a:t>
            </a:r>
            <a:r>
              <a:rPr lang="en-US" dirty="0" smtClean="0">
                <a:sym typeface="Wingdings" panose="05000000000000000000" pitchFamily="2" charset="2"/>
              </a:rPr>
              <a:t></a:t>
            </a:r>
            <a:r>
              <a:rPr lang="en-US" dirty="0" smtClean="0"/>
              <a:t> lower marginal costs when inflow is stochastic)</a:t>
            </a:r>
          </a:p>
          <a:p>
            <a:endParaRPr lang="en-US" dirty="0" smtClean="0"/>
          </a:p>
          <a:p>
            <a:r>
              <a:rPr lang="en-US" dirty="0" smtClean="0"/>
              <a:t>Beneficial to have high head over the downstream plant </a:t>
            </a:r>
          </a:p>
          <a:p>
            <a:endParaRPr lang="en-US" dirty="0" smtClean="0"/>
          </a:p>
          <a:p>
            <a:r>
              <a:rPr lang="en-US" dirty="0" smtClean="0"/>
              <a:t>Almost always release at best-point from the upstream plant </a:t>
            </a:r>
          </a:p>
          <a:p>
            <a:endParaRPr lang="en-US" dirty="0" smtClean="0"/>
          </a:p>
          <a:p>
            <a:r>
              <a:rPr lang="en-US" dirty="0"/>
              <a:t>A</a:t>
            </a:r>
            <a:r>
              <a:rPr lang="en-US" dirty="0" smtClean="0"/>
              <a:t>lmost always a minor risk of spillage from the downstream reservoir</a:t>
            </a:r>
            <a:endParaRPr lang="en-US" dirty="0"/>
          </a:p>
        </p:txBody>
      </p:sp>
      <p:sp>
        <p:nvSpPr>
          <p:cNvPr id="4" name="Down Arrow 3"/>
          <p:cNvSpPr/>
          <p:nvPr/>
        </p:nvSpPr>
        <p:spPr>
          <a:xfrm>
            <a:off x="6844468" y="4150700"/>
            <a:ext cx="169043" cy="233939"/>
          </a:xfrm>
          <a:prstGeom prst="downArrow">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Down Arrow 7"/>
          <p:cNvSpPr/>
          <p:nvPr/>
        </p:nvSpPr>
        <p:spPr>
          <a:xfrm>
            <a:off x="6842311" y="5023266"/>
            <a:ext cx="169043" cy="233939"/>
          </a:xfrm>
          <a:prstGeom prst="downArrow">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952266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r>
              <a:rPr lang="en-US" dirty="0" smtClean="0"/>
              <a:t>Price uncertainty is needed if the model should optimize bids, </a:t>
            </a:r>
            <a:r>
              <a:rPr lang="en-US" dirty="0" smtClean="0"/>
              <a:t>and is addressed by the shape of the bid curve</a:t>
            </a:r>
            <a:endParaRPr lang="en-US" dirty="0" smtClean="0"/>
          </a:p>
          <a:p>
            <a:endParaRPr lang="en-US" dirty="0" smtClean="0"/>
          </a:p>
          <a:p>
            <a:r>
              <a:rPr lang="en-US" dirty="0" smtClean="0"/>
              <a:t>Inflow uncertainty may affect the marginal costs on a daily basis and should be taken into account for a correct assessment of marginal costs</a:t>
            </a:r>
          </a:p>
          <a:p>
            <a:endParaRPr lang="en-US" dirty="0"/>
          </a:p>
          <a:p>
            <a:r>
              <a:rPr lang="en-US" dirty="0" smtClean="0"/>
              <a:t>Further work: Make the model feasible for operational use (calculation time). Include optimization of other markets and </a:t>
            </a:r>
            <a:r>
              <a:rPr lang="en-US" dirty="0"/>
              <a:t>products. Quantify the gain from improved decision support in the bidding process. </a:t>
            </a:r>
          </a:p>
        </p:txBody>
      </p:sp>
    </p:spTree>
    <p:extLst>
      <p:ext uri="{BB962C8B-B14F-4D97-AF65-F5344CB8AC3E}">
        <p14:creationId xmlns:p14="http://schemas.microsoft.com/office/powerpoint/2010/main" val="22019229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Tree>
    <p:extLst>
      <p:ext uri="{BB962C8B-B14F-4D97-AF65-F5344CB8AC3E}">
        <p14:creationId xmlns:p14="http://schemas.microsoft.com/office/powerpoint/2010/main" val="19754405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Method</a:t>
            </a:r>
            <a:endParaRPr lang="nb-NO" dirty="0"/>
          </a:p>
        </p:txBody>
      </p:sp>
      <p:pic>
        <p:nvPicPr>
          <p:cNvPr id="4" name="Content Placeholder 3" descr="C:\Users\ellenaa\Documents\Artikkel_SHARM\system.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0307" y="1296258"/>
            <a:ext cx="5362987" cy="4848308"/>
          </a:xfrm>
          <a:prstGeom prst="rect">
            <a:avLst/>
          </a:prstGeom>
          <a:noFill/>
          <a:ln>
            <a:noFill/>
          </a:ln>
        </p:spPr>
      </p:pic>
    </p:spTree>
    <p:extLst>
      <p:ext uri="{BB962C8B-B14F-4D97-AF65-F5344CB8AC3E}">
        <p14:creationId xmlns:p14="http://schemas.microsoft.com/office/powerpoint/2010/main" val="30781306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Nordic hydropower</a:t>
            </a:r>
            <a:endParaRPr lang="en-US" dirty="0"/>
          </a:p>
        </p:txBody>
      </p:sp>
      <p:sp>
        <p:nvSpPr>
          <p:cNvPr id="6" name="Content Placeholder 5"/>
          <p:cNvSpPr>
            <a:spLocks noGrp="1"/>
          </p:cNvSpPr>
          <p:nvPr>
            <p:ph idx="1"/>
          </p:nvPr>
        </p:nvSpPr>
        <p:spPr>
          <a:xfrm>
            <a:off x="457200" y="1574800"/>
            <a:ext cx="4419600" cy="4525963"/>
          </a:xfrm>
        </p:spPr>
        <p:txBody>
          <a:bodyPr/>
          <a:lstStyle/>
          <a:p>
            <a:r>
              <a:rPr lang="en-US" dirty="0" smtClean="0"/>
              <a:t>Hydropower </a:t>
            </a:r>
            <a:r>
              <a:rPr lang="en-US" dirty="0"/>
              <a:t>accounts for about 50 </a:t>
            </a:r>
            <a:r>
              <a:rPr lang="en-US" dirty="0" smtClean="0"/>
              <a:t>% of </a:t>
            </a:r>
            <a:r>
              <a:rPr lang="en-US" dirty="0"/>
              <a:t>total Nordic generation </a:t>
            </a:r>
            <a:r>
              <a:rPr lang="en-US" dirty="0" smtClean="0"/>
              <a:t>capacity</a:t>
            </a:r>
          </a:p>
          <a:p>
            <a:r>
              <a:rPr lang="en-US" dirty="0" smtClean="0"/>
              <a:t>About 50 </a:t>
            </a:r>
            <a:r>
              <a:rPr lang="en-US" dirty="0"/>
              <a:t>GW installed capacity, of which 30 GW is  located in </a:t>
            </a:r>
            <a:r>
              <a:rPr lang="en-US" dirty="0" smtClean="0"/>
              <a:t>Norway</a:t>
            </a:r>
          </a:p>
          <a:p>
            <a:r>
              <a:rPr lang="en-US" dirty="0" smtClean="0"/>
              <a:t>Large variety of river chain topologies: often smaller reservoirs, but high head</a:t>
            </a:r>
          </a:p>
          <a:p>
            <a:r>
              <a:rPr lang="en-US" dirty="0" smtClean="0"/>
              <a:t>Lots of rain and snow!</a:t>
            </a:r>
            <a:endParaRPr lang="en-US" dirty="0"/>
          </a:p>
          <a:p>
            <a:endParaRPr lang="nb-NO"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5346" y="1189038"/>
            <a:ext cx="2594204" cy="2256957"/>
          </a:xfrm>
          <a:prstGeom prst="rect">
            <a:avLst/>
          </a:prstGeom>
        </p:spPr>
      </p:pic>
      <p:pic>
        <p:nvPicPr>
          <p:cNvPr id="4" name="Picture 3"/>
          <p:cNvPicPr>
            <a:picLocks noChangeAspect="1"/>
          </p:cNvPicPr>
          <p:nvPr/>
        </p:nvPicPr>
        <p:blipFill>
          <a:blip r:embed="rId3"/>
          <a:stretch>
            <a:fillRect/>
          </a:stretch>
        </p:blipFill>
        <p:spPr>
          <a:xfrm>
            <a:off x="5045578" y="3681723"/>
            <a:ext cx="2884612" cy="2266640"/>
          </a:xfrm>
          <a:prstGeom prst="rect">
            <a:avLst/>
          </a:prstGeom>
        </p:spPr>
      </p:pic>
    </p:spTree>
    <p:extLst>
      <p:ext uri="{BB962C8B-B14F-4D97-AF65-F5344CB8AC3E}">
        <p14:creationId xmlns:p14="http://schemas.microsoft.com/office/powerpoint/2010/main" val="18129133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
            </a:r>
            <a:r>
              <a:rPr lang="en-US" dirty="0" smtClean="0"/>
              <a:t>eferences</a:t>
            </a:r>
            <a:endParaRPr lang="en-US" dirty="0"/>
          </a:p>
        </p:txBody>
      </p:sp>
      <p:sp>
        <p:nvSpPr>
          <p:cNvPr id="3" name="Content Placeholder 2"/>
          <p:cNvSpPr>
            <a:spLocks noGrp="1"/>
          </p:cNvSpPr>
          <p:nvPr>
            <p:ph idx="1"/>
          </p:nvPr>
        </p:nvSpPr>
        <p:spPr>
          <a:xfrm>
            <a:off x="457200" y="1179414"/>
            <a:ext cx="8229600" cy="4889612"/>
          </a:xfrm>
        </p:spPr>
        <p:txBody>
          <a:bodyPr>
            <a:normAutofit/>
          </a:bodyPr>
          <a:lstStyle/>
          <a:p>
            <a:pPr marL="0" indent="0">
              <a:buNone/>
            </a:pPr>
            <a:endParaRPr lang="en-US" sz="1300" dirty="0" smtClean="0"/>
          </a:p>
          <a:p>
            <a:pPr marL="0" indent="0">
              <a:buNone/>
            </a:pPr>
            <a:r>
              <a:rPr lang="en-US" sz="1300" dirty="0" smtClean="0"/>
              <a:t>SINTEF SHARM, [online], http://www.sintef.no/en/software/the-stochastic-short-term-model-sharm/ </a:t>
            </a:r>
          </a:p>
          <a:p>
            <a:pPr marL="0" indent="0">
              <a:buNone/>
            </a:pPr>
            <a:endParaRPr lang="en-US" sz="1300" dirty="0" smtClean="0"/>
          </a:p>
          <a:p>
            <a:pPr marL="0" indent="0">
              <a:buNone/>
            </a:pPr>
            <a:r>
              <a:rPr lang="en-US" sz="1300" dirty="0" smtClean="0"/>
              <a:t>O.B. </a:t>
            </a:r>
            <a:r>
              <a:rPr lang="en-US" sz="1300" dirty="0" err="1" smtClean="0"/>
              <a:t>Fosso</a:t>
            </a:r>
            <a:r>
              <a:rPr lang="en-US" sz="1300" dirty="0" smtClean="0"/>
              <a:t> and M. M Belsnes, "</a:t>
            </a:r>
            <a:r>
              <a:rPr lang="en-US" sz="1300" i="1" dirty="0" smtClean="0"/>
              <a:t>Short-term scheduling in a liberalized power system</a:t>
            </a:r>
            <a:r>
              <a:rPr lang="en-US" sz="1300" dirty="0" smtClean="0"/>
              <a:t>", 2004 International Conference on Power System Technology, 2, 1321-1326</a:t>
            </a:r>
          </a:p>
          <a:p>
            <a:pPr marL="0" indent="0">
              <a:buNone/>
            </a:pPr>
            <a:endParaRPr lang="en-US" sz="1300" dirty="0"/>
          </a:p>
          <a:p>
            <a:pPr marL="0" indent="0">
              <a:buNone/>
            </a:pPr>
            <a:r>
              <a:rPr lang="en-US" sz="1300" dirty="0" smtClean="0"/>
              <a:t>S.-E. Fleten and T. K. </a:t>
            </a:r>
            <a:r>
              <a:rPr lang="en-US" sz="1300" dirty="0" err="1" smtClean="0"/>
              <a:t>Kristoffersen</a:t>
            </a:r>
            <a:r>
              <a:rPr lang="en-US" sz="1300" dirty="0" smtClean="0"/>
              <a:t>, "</a:t>
            </a:r>
            <a:r>
              <a:rPr lang="en-US" sz="1300" i="1" dirty="0" smtClean="0"/>
              <a:t>Stochastic programming for optimizing bidding strategies of a Nordic hydropower producer</a:t>
            </a:r>
            <a:r>
              <a:rPr lang="en-US" sz="1300" dirty="0" smtClean="0"/>
              <a:t>", European Journal of Operational Research, 181(2):916–928, 2007.</a:t>
            </a:r>
          </a:p>
          <a:p>
            <a:pPr marL="0" indent="0">
              <a:buNone/>
            </a:pPr>
            <a:endParaRPr lang="en-US" sz="1300" dirty="0" smtClean="0"/>
          </a:p>
          <a:p>
            <a:pPr marL="0" indent="0">
              <a:buNone/>
            </a:pPr>
            <a:r>
              <a:rPr lang="en-US" sz="1300" dirty="0" smtClean="0"/>
              <a:t>M.M. Belsnes, O. Wolfgang, T. </a:t>
            </a:r>
            <a:r>
              <a:rPr lang="en-US" sz="1300" dirty="0" err="1" smtClean="0"/>
              <a:t>Follestad</a:t>
            </a:r>
            <a:r>
              <a:rPr lang="en-US" sz="1300" dirty="0" smtClean="0"/>
              <a:t>, E.K.  Aasgård, "</a:t>
            </a:r>
            <a:r>
              <a:rPr lang="en-US" sz="1300" i="1" dirty="0" smtClean="0"/>
              <a:t>Applying Successive Linear programming for Stochastic Short-term Hydropower Optimization</a:t>
            </a:r>
            <a:r>
              <a:rPr lang="en-US" sz="1300" dirty="0" smtClean="0"/>
              <a:t>", Electric Power Systems Research, 130, 167-180, 2016</a:t>
            </a:r>
          </a:p>
          <a:p>
            <a:pPr marL="0" indent="0">
              <a:buNone/>
            </a:pPr>
            <a:endParaRPr lang="en-US" sz="1300" dirty="0" smtClean="0"/>
          </a:p>
          <a:p>
            <a:pPr marL="0" indent="0">
              <a:buNone/>
            </a:pPr>
            <a:r>
              <a:rPr lang="en-US" sz="1300" dirty="0" smtClean="0"/>
              <a:t>E. K. Aasgård, G. S. Andersen, S.-E. Fleten, D. Haugstvedt. "</a:t>
            </a:r>
            <a:r>
              <a:rPr lang="en-US" sz="1300" i="1" dirty="0" smtClean="0"/>
              <a:t>Evaluating a stochastic-programming-based bidding model for a </a:t>
            </a:r>
            <a:r>
              <a:rPr lang="en-US" sz="1300" i="1" dirty="0" err="1" smtClean="0"/>
              <a:t>multireservoir</a:t>
            </a:r>
            <a:r>
              <a:rPr lang="en-US" sz="1300" i="1" dirty="0" smtClean="0"/>
              <a:t> system</a:t>
            </a:r>
            <a:r>
              <a:rPr lang="en-US" sz="1300" dirty="0" smtClean="0"/>
              <a:t>" IEEE Transactions on Power Systems, 29(4),1748–1757, 2014.</a:t>
            </a:r>
          </a:p>
          <a:p>
            <a:pPr marL="0" indent="0">
              <a:buNone/>
            </a:pPr>
            <a:endParaRPr lang="en-US" sz="1300" dirty="0" smtClean="0"/>
          </a:p>
          <a:p>
            <a:pPr marL="0" indent="0">
              <a:buNone/>
            </a:pPr>
            <a:r>
              <a:rPr lang="en-US" sz="1300" dirty="0" smtClean="0"/>
              <a:t>E.K. Aasgård, C.Ø. Naversen, M. Fodstad, H.I. Skjelbred</a:t>
            </a:r>
            <a:r>
              <a:rPr lang="en-US" sz="1300" dirty="0"/>
              <a:t>. "Optimizing Day-Ahead Bid Curves in Hydropower</a:t>
            </a:r>
          </a:p>
          <a:p>
            <a:pPr marL="0" indent="0">
              <a:buNone/>
            </a:pPr>
            <a:r>
              <a:rPr lang="en-US" sz="1300" dirty="0"/>
              <a:t>Production" </a:t>
            </a:r>
            <a:r>
              <a:rPr lang="en-US" sz="1300" dirty="0" smtClean="0"/>
              <a:t>, submitted to Energy Systems</a:t>
            </a:r>
          </a:p>
          <a:p>
            <a:pPr marL="0" indent="0">
              <a:buNone/>
            </a:pPr>
            <a:endParaRPr lang="en-US" sz="1300" dirty="0" smtClean="0"/>
          </a:p>
          <a:p>
            <a:endParaRPr lang="en-US" dirty="0" smtClean="0"/>
          </a:p>
          <a:p>
            <a:endParaRPr lang="nb-NO" dirty="0"/>
          </a:p>
        </p:txBody>
      </p:sp>
    </p:spTree>
    <p:extLst>
      <p:ext uri="{BB962C8B-B14F-4D97-AF65-F5344CB8AC3E}">
        <p14:creationId xmlns:p14="http://schemas.microsoft.com/office/powerpoint/2010/main" val="15760774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Modelling of Bids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4456706" cy="4525963"/>
              </a:xfrm>
            </p:spPr>
            <p:txBody>
              <a:bodyPr/>
              <a:lstStyle/>
              <a:p>
                <a:r>
                  <a:rPr lang="en-US" sz="2200" dirty="0" smtClean="0"/>
                  <a:t>Non-decreasing production for increasing prices</a:t>
                </a:r>
              </a:p>
              <a:p>
                <a14:m>
                  <m:oMath xmlns:m="http://schemas.openxmlformats.org/officeDocument/2006/math">
                    <m:sSub>
                      <m:sSubPr>
                        <m:ctrlPr>
                          <a:rPr lang="en-US" i="1">
                            <a:latin typeface="Cambria Math" panose="02040503050406030204" pitchFamily="18" charset="0"/>
                          </a:rPr>
                        </m:ctrlPr>
                      </m:sSubPr>
                      <m:e>
                        <m:r>
                          <a:rPr lang="en-US" i="1">
                            <a:latin typeface="Cambria Math"/>
                          </a:rPr>
                          <m:t>𝑦</m:t>
                        </m:r>
                      </m:e>
                      <m:sub>
                        <m:r>
                          <a:rPr lang="en-US" i="1">
                            <a:latin typeface="Cambria Math"/>
                          </a:rPr>
                          <m:t>𝑡𝑠</m:t>
                        </m:r>
                      </m:sub>
                    </m:sSub>
                    <m:r>
                      <a:rPr lang="en-US" i="1">
                        <a:latin typeface="Cambria Math"/>
                      </a:rPr>
                      <m:t>≤</m:t>
                    </m:r>
                    <m:sSub>
                      <m:sSubPr>
                        <m:ctrlPr>
                          <a:rPr lang="en-US" i="1">
                            <a:latin typeface="Cambria Math" panose="02040503050406030204" pitchFamily="18" charset="0"/>
                          </a:rPr>
                        </m:ctrlPr>
                      </m:sSubPr>
                      <m:e>
                        <m:r>
                          <a:rPr lang="en-US" i="1">
                            <a:latin typeface="Cambria Math"/>
                          </a:rPr>
                          <m:t>𝑦</m:t>
                        </m:r>
                      </m:e>
                      <m:sub>
                        <m:r>
                          <a:rPr lang="en-US" i="1">
                            <a:latin typeface="Cambria Math"/>
                          </a:rPr>
                          <m:t>𝑡</m:t>
                        </m:r>
                        <m:sSup>
                          <m:sSupPr>
                            <m:ctrlPr>
                              <a:rPr lang="en-US" i="1">
                                <a:latin typeface="Cambria Math" panose="02040503050406030204" pitchFamily="18" charset="0"/>
                              </a:rPr>
                            </m:ctrlPr>
                          </m:sSupPr>
                          <m:e>
                            <m:r>
                              <a:rPr lang="en-US" i="1">
                                <a:latin typeface="Cambria Math"/>
                              </a:rPr>
                              <m:t>𝑠</m:t>
                            </m:r>
                          </m:e>
                          <m:sup>
                            <m:r>
                              <a:rPr lang="en-US" i="1">
                                <a:latin typeface="Cambria Math"/>
                              </a:rPr>
                              <m:t>+</m:t>
                            </m:r>
                          </m:sup>
                        </m:sSup>
                      </m:sub>
                    </m:sSub>
                    <m:r>
                      <a:rPr lang="en-US" i="1">
                        <a:latin typeface="Cambria Math"/>
                      </a:rPr>
                      <m:t>,         </m:t>
                    </m:r>
                    <m:r>
                      <a:rPr lang="en-US" i="1">
                        <a:latin typeface="Cambria Math"/>
                      </a:rPr>
                      <m:t>𝑖𝑓</m:t>
                    </m:r>
                    <m:r>
                      <a:rPr lang="en-US" i="1">
                        <a:latin typeface="Cambria Math"/>
                      </a:rPr>
                      <m:t>   </m:t>
                    </m:r>
                    <m:sSub>
                      <m:sSubPr>
                        <m:ctrlPr>
                          <a:rPr lang="en-US" i="1">
                            <a:latin typeface="Cambria Math" panose="02040503050406030204" pitchFamily="18" charset="0"/>
                          </a:rPr>
                        </m:ctrlPr>
                      </m:sSubPr>
                      <m:e>
                        <m:r>
                          <a:rPr lang="en-US" i="1">
                            <a:latin typeface="Cambria Math"/>
                          </a:rPr>
                          <m:t>𝜌</m:t>
                        </m:r>
                      </m:e>
                      <m:sub>
                        <m:r>
                          <a:rPr lang="en-US" i="1">
                            <a:latin typeface="Cambria Math"/>
                          </a:rPr>
                          <m:t>𝑡𝑠</m:t>
                        </m:r>
                      </m:sub>
                    </m:sSub>
                    <m:r>
                      <a:rPr lang="en-US" i="1">
                        <a:latin typeface="Cambria Math"/>
                      </a:rPr>
                      <m:t>≤</m:t>
                    </m:r>
                    <m:sSub>
                      <m:sSubPr>
                        <m:ctrlPr>
                          <a:rPr lang="en-US" i="1">
                            <a:latin typeface="Cambria Math" panose="02040503050406030204" pitchFamily="18" charset="0"/>
                          </a:rPr>
                        </m:ctrlPr>
                      </m:sSubPr>
                      <m:e>
                        <m:r>
                          <a:rPr lang="en-US" i="1">
                            <a:latin typeface="Cambria Math"/>
                          </a:rPr>
                          <m:t>𝜌</m:t>
                        </m:r>
                      </m:e>
                      <m:sub>
                        <m:r>
                          <a:rPr lang="en-US" i="1">
                            <a:latin typeface="Cambria Math"/>
                          </a:rPr>
                          <m:t>𝑡</m:t>
                        </m:r>
                        <m:sSup>
                          <m:sSupPr>
                            <m:ctrlPr>
                              <a:rPr lang="en-US" i="1">
                                <a:latin typeface="Cambria Math" panose="02040503050406030204" pitchFamily="18" charset="0"/>
                              </a:rPr>
                            </m:ctrlPr>
                          </m:sSupPr>
                          <m:e>
                            <m:r>
                              <a:rPr lang="en-US" i="1">
                                <a:latin typeface="Cambria Math"/>
                              </a:rPr>
                              <m:t>𝑠</m:t>
                            </m:r>
                          </m:e>
                          <m:sup>
                            <m:r>
                              <a:rPr lang="en-US" i="1">
                                <a:latin typeface="Cambria Math"/>
                              </a:rPr>
                              <m:t>+</m:t>
                            </m:r>
                          </m:sup>
                        </m:sSup>
                      </m:sub>
                    </m:sSub>
                  </m:oMath>
                </a14:m>
                <a:endParaRPr lang="nb-NO" i="1" dirty="0" smtClean="0"/>
              </a:p>
              <a:p>
                <a:endParaRPr lang="en-US" i="1" dirty="0" smtClean="0"/>
              </a:p>
              <a:p>
                <a:r>
                  <a:rPr lang="en-US" sz="2200" dirty="0"/>
                  <a:t>Max 64 columns -&gt; </a:t>
                </a:r>
                <a:r>
                  <a:rPr lang="en-US" sz="2200" dirty="0" smtClean="0"/>
                  <a:t>greedy algorithm that removes the columns that are least important for the shape of the curve</a:t>
                </a:r>
                <a:endParaRPr lang="nb-NO" sz="2200" dirty="0"/>
              </a:p>
              <a:p>
                <a:endParaRPr lang="nb-NO"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4456706" cy="4525963"/>
              </a:xfrm>
              <a:blipFill rotWithShape="0">
                <a:blip r:embed="rId2"/>
                <a:stretch>
                  <a:fillRect l="-1778" t="-809"/>
                </a:stretch>
              </a:blipFill>
            </p:spPr>
            <p:txBody>
              <a:bodyPr/>
              <a:lstStyle/>
              <a:p>
                <a:r>
                  <a:rPr lang="nb-NO">
                    <a:noFill/>
                  </a:rPr>
                  <a:t> </a:t>
                </a:r>
              </a:p>
            </p:txBody>
          </p:sp>
        </mc:Fallback>
      </mc:AlternateContent>
      <p:pic>
        <p:nvPicPr>
          <p:cNvPr id="4" name="Picture 3" descr="C:\Users\ellenaa\Documents\Artikkel_Bidding_in_SHARM\Illustrasjoner\4scen.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5488" y="1258293"/>
            <a:ext cx="4393096" cy="2343647"/>
          </a:xfrm>
          <a:prstGeom prst="rect">
            <a:avLst/>
          </a:prstGeom>
          <a:noFill/>
          <a:ln>
            <a:noFill/>
          </a:ln>
        </p:spPr>
      </p:pic>
      <p:pic>
        <p:nvPicPr>
          <p:cNvPr id="5" name="Picture 4" descr="C:\Users\ellenaa\Documents\Artikkel_Bidding_in_SHARM\Illustrasjoner\triangle.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5488" y="3601940"/>
            <a:ext cx="4393096" cy="2298108"/>
          </a:xfrm>
          <a:prstGeom prst="rect">
            <a:avLst/>
          </a:prstGeom>
          <a:noFill/>
          <a:ln>
            <a:noFill/>
          </a:ln>
        </p:spPr>
      </p:pic>
    </p:spTree>
    <p:extLst>
      <p:ext uri="{BB962C8B-B14F-4D97-AF65-F5344CB8AC3E}">
        <p14:creationId xmlns:p14="http://schemas.microsoft.com/office/powerpoint/2010/main" val="42418223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Norwegian hydropower</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24" y="2063969"/>
            <a:ext cx="3645934" cy="2462713"/>
          </a:xfrm>
          <a:prstGeom prst="rect">
            <a:avLst/>
          </a:prstGeom>
        </p:spPr>
      </p:pic>
      <p:sp>
        <p:nvSpPr>
          <p:cNvPr id="5" name="TextBox 4"/>
          <p:cNvSpPr txBox="1"/>
          <p:nvPr/>
        </p:nvSpPr>
        <p:spPr>
          <a:xfrm>
            <a:off x="417286" y="1417638"/>
            <a:ext cx="4027714" cy="646331"/>
          </a:xfrm>
          <a:prstGeom prst="rect">
            <a:avLst/>
          </a:prstGeom>
          <a:noFill/>
        </p:spPr>
        <p:txBody>
          <a:bodyPr wrap="square" rtlCol="0">
            <a:spAutoFit/>
          </a:bodyPr>
          <a:lstStyle/>
          <a:p>
            <a:r>
              <a:rPr lang="en-US" dirty="0" smtClean="0"/>
              <a:t>Norway's largest reservoir, </a:t>
            </a:r>
            <a:r>
              <a:rPr lang="en-US" dirty="0" err="1" smtClean="0"/>
              <a:t>Blåsjø</a:t>
            </a:r>
            <a:r>
              <a:rPr lang="en-US" dirty="0" smtClean="0"/>
              <a:t>, with 7.8 </a:t>
            </a:r>
            <a:r>
              <a:rPr lang="en-US" dirty="0" err="1" smtClean="0"/>
              <a:t>TWh</a:t>
            </a:r>
            <a:r>
              <a:rPr lang="en-US" dirty="0" smtClean="0"/>
              <a:t> storage capacity, 1000 mas</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8731" y="1533752"/>
            <a:ext cx="2874282" cy="2299426"/>
          </a:xfrm>
          <a:prstGeom prst="rect">
            <a:avLst/>
          </a:prstGeom>
        </p:spPr>
      </p:pic>
      <p:sp>
        <p:nvSpPr>
          <p:cNvPr id="9" name="TextBox 8"/>
          <p:cNvSpPr txBox="1"/>
          <p:nvPr/>
        </p:nvSpPr>
        <p:spPr>
          <a:xfrm>
            <a:off x="4351563" y="1186805"/>
            <a:ext cx="4973411" cy="369332"/>
          </a:xfrm>
          <a:prstGeom prst="rect">
            <a:avLst/>
          </a:prstGeom>
          <a:noFill/>
        </p:spPr>
        <p:txBody>
          <a:bodyPr wrap="square" rtlCol="0">
            <a:spAutoFit/>
          </a:bodyPr>
          <a:lstStyle/>
          <a:p>
            <a:r>
              <a:rPr lang="en-US" dirty="0" smtClean="0"/>
              <a:t>Norway's "most beautiful power plant", </a:t>
            </a:r>
            <a:r>
              <a:rPr lang="en-US" dirty="0" err="1" smtClean="0"/>
              <a:t>Tyssedal</a:t>
            </a:r>
            <a:r>
              <a:rPr lang="en-US" dirty="0" smtClean="0"/>
              <a:t>. </a:t>
            </a:r>
            <a:endParaRPr lang="en-US"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8731" y="4134932"/>
            <a:ext cx="3328126" cy="2080079"/>
          </a:xfrm>
          <a:prstGeom prst="rect">
            <a:avLst/>
          </a:prstGeom>
        </p:spPr>
      </p:pic>
      <p:sp>
        <p:nvSpPr>
          <p:cNvPr id="11" name="TextBox 10"/>
          <p:cNvSpPr txBox="1"/>
          <p:nvPr/>
        </p:nvSpPr>
        <p:spPr>
          <a:xfrm>
            <a:off x="758372" y="4980895"/>
            <a:ext cx="4027714" cy="923330"/>
          </a:xfrm>
          <a:prstGeom prst="rect">
            <a:avLst/>
          </a:prstGeom>
          <a:noFill/>
        </p:spPr>
        <p:txBody>
          <a:bodyPr wrap="square" rtlCol="0">
            <a:spAutoFit/>
          </a:bodyPr>
          <a:lstStyle/>
          <a:p>
            <a:r>
              <a:rPr lang="en-US" dirty="0"/>
              <a:t>I</a:t>
            </a:r>
            <a:r>
              <a:rPr lang="en-US" dirty="0" smtClean="0"/>
              <a:t>nterconnector between Norway's largest power plant (</a:t>
            </a:r>
            <a:r>
              <a:rPr lang="en-US" dirty="0" err="1" smtClean="0"/>
              <a:t>Kvildal</a:t>
            </a:r>
            <a:r>
              <a:rPr lang="en-US" dirty="0" smtClean="0"/>
              <a:t>, 1240 MW) and the UK. Scheduled to be online in 2021. </a:t>
            </a:r>
            <a:endParaRPr lang="en-US" dirty="0"/>
          </a:p>
        </p:txBody>
      </p:sp>
    </p:spTree>
    <p:extLst>
      <p:ext uri="{BB962C8B-B14F-4D97-AF65-F5344CB8AC3E}">
        <p14:creationId xmlns:p14="http://schemas.microsoft.com/office/powerpoint/2010/main" val="26104268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Trading at Nord Pool</a:t>
            </a:r>
            <a:endParaRPr lang="en-US" dirty="0"/>
          </a:p>
        </p:txBody>
      </p:sp>
      <p:pic>
        <p:nvPicPr>
          <p:cNvPr id="5" name="Content Placeholder 4"/>
          <p:cNvPicPr>
            <a:picLocks noGrp="1" noChangeAspect="1"/>
          </p:cNvPicPr>
          <p:nvPr>
            <p:ph idx="1"/>
          </p:nvPr>
        </p:nvPicPr>
        <p:blipFill>
          <a:blip r:embed="rId2"/>
          <a:stretch>
            <a:fillRect/>
          </a:stretch>
        </p:blipFill>
        <p:spPr>
          <a:xfrm>
            <a:off x="3555999" y="1223508"/>
            <a:ext cx="5260915" cy="4674735"/>
          </a:xfrm>
          <a:prstGeom prst="rect">
            <a:avLst/>
          </a:prstGeom>
        </p:spPr>
      </p:pic>
      <p:sp>
        <p:nvSpPr>
          <p:cNvPr id="6" name="Content Placeholder 5"/>
          <p:cNvSpPr txBox="1">
            <a:spLocks/>
          </p:cNvSpPr>
          <p:nvPr/>
        </p:nvSpPr>
        <p:spPr>
          <a:xfrm>
            <a:off x="457200" y="1574800"/>
            <a:ext cx="3316514" cy="452596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Deregulation during the 1990s</a:t>
            </a:r>
          </a:p>
          <a:p>
            <a:r>
              <a:rPr lang="en-US" dirty="0" smtClean="0"/>
              <a:t>Integration to a common Nordic market operated by Nord Pool – "Power without borders"</a:t>
            </a:r>
          </a:p>
          <a:p>
            <a:r>
              <a:rPr lang="en-US" dirty="0" smtClean="0"/>
              <a:t>Trading of physical power in day-ahead, intra-day and regulating reserves markets</a:t>
            </a:r>
            <a:endParaRPr lang="nb-NO" dirty="0"/>
          </a:p>
        </p:txBody>
      </p:sp>
    </p:spTree>
    <p:extLst>
      <p:ext uri="{BB962C8B-B14F-4D97-AF65-F5344CB8AC3E}">
        <p14:creationId xmlns:p14="http://schemas.microsoft.com/office/powerpoint/2010/main" val="24398240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Trading at Nord Pool</a:t>
            </a:r>
            <a:endParaRPr lang="en-US" dirty="0"/>
          </a:p>
        </p:txBody>
      </p:sp>
      <p:pic>
        <p:nvPicPr>
          <p:cNvPr id="8" name="Picture 7"/>
          <p:cNvPicPr>
            <a:picLocks noChangeAspect="1"/>
          </p:cNvPicPr>
          <p:nvPr/>
        </p:nvPicPr>
        <p:blipFill>
          <a:blip r:embed="rId2"/>
          <a:stretch>
            <a:fillRect/>
          </a:stretch>
        </p:blipFill>
        <p:spPr>
          <a:xfrm>
            <a:off x="1100687" y="2655650"/>
            <a:ext cx="3471313" cy="3788363"/>
          </a:xfrm>
          <a:prstGeom prst="rect">
            <a:avLst/>
          </a:prstGeom>
        </p:spPr>
      </p:pic>
      <p:pic>
        <p:nvPicPr>
          <p:cNvPr id="9" name="Picture 8"/>
          <p:cNvPicPr>
            <a:picLocks noChangeAspect="1"/>
          </p:cNvPicPr>
          <p:nvPr/>
        </p:nvPicPr>
        <p:blipFill>
          <a:blip r:embed="rId3"/>
          <a:stretch>
            <a:fillRect/>
          </a:stretch>
        </p:blipFill>
        <p:spPr>
          <a:xfrm>
            <a:off x="5115468" y="2758089"/>
            <a:ext cx="3411673" cy="3685924"/>
          </a:xfrm>
          <a:prstGeom prst="rect">
            <a:avLst/>
          </a:prstGeom>
        </p:spPr>
      </p:pic>
      <p:pic>
        <p:nvPicPr>
          <p:cNvPr id="10" name="Picture 9"/>
          <p:cNvPicPr>
            <a:picLocks noChangeAspect="1"/>
          </p:cNvPicPr>
          <p:nvPr/>
        </p:nvPicPr>
        <p:blipFill>
          <a:blip r:embed="rId4"/>
          <a:stretch>
            <a:fillRect/>
          </a:stretch>
        </p:blipFill>
        <p:spPr>
          <a:xfrm>
            <a:off x="2215729" y="1518430"/>
            <a:ext cx="1125627" cy="1036428"/>
          </a:xfrm>
          <a:prstGeom prst="rect">
            <a:avLst/>
          </a:prstGeom>
        </p:spPr>
      </p:pic>
      <p:pic>
        <p:nvPicPr>
          <p:cNvPr id="11" name="Picture 10"/>
          <p:cNvPicPr>
            <a:picLocks noChangeAspect="1"/>
          </p:cNvPicPr>
          <p:nvPr/>
        </p:nvPicPr>
        <p:blipFill>
          <a:blip r:embed="rId5"/>
          <a:stretch>
            <a:fillRect/>
          </a:stretch>
        </p:blipFill>
        <p:spPr>
          <a:xfrm>
            <a:off x="6080371" y="1512860"/>
            <a:ext cx="1196834" cy="1094695"/>
          </a:xfrm>
          <a:prstGeom prst="rect">
            <a:avLst/>
          </a:prstGeom>
        </p:spPr>
      </p:pic>
    </p:spTree>
    <p:extLst>
      <p:ext uri="{BB962C8B-B14F-4D97-AF65-F5344CB8AC3E}">
        <p14:creationId xmlns:p14="http://schemas.microsoft.com/office/powerpoint/2010/main" val="36524082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525710" y="1905000"/>
            <a:ext cx="4161090" cy="2981325"/>
          </a:xfrm>
          <a:prstGeom prst="rect">
            <a:avLst/>
          </a:prstGeom>
        </p:spPr>
      </p:pic>
      <p:sp>
        <p:nvSpPr>
          <p:cNvPr id="2" name="Title 1"/>
          <p:cNvSpPr>
            <a:spLocks noGrp="1"/>
          </p:cNvSpPr>
          <p:nvPr>
            <p:ph type="title"/>
          </p:nvPr>
        </p:nvSpPr>
        <p:spPr/>
        <p:txBody>
          <a:bodyPr/>
          <a:lstStyle/>
          <a:p>
            <a:r>
              <a:rPr lang="en-US" dirty="0" smtClean="0"/>
              <a:t>Market concentration</a:t>
            </a:r>
            <a:endParaRPr lang="en-US" dirty="0"/>
          </a:p>
        </p:txBody>
      </p:sp>
      <p:sp>
        <p:nvSpPr>
          <p:cNvPr id="3" name="Content Placeholder 2"/>
          <p:cNvSpPr>
            <a:spLocks noGrp="1"/>
          </p:cNvSpPr>
          <p:nvPr>
            <p:ph idx="1"/>
          </p:nvPr>
        </p:nvSpPr>
        <p:spPr>
          <a:xfrm>
            <a:off x="457201" y="1600200"/>
            <a:ext cx="3867150" cy="4324349"/>
          </a:xfrm>
        </p:spPr>
        <p:txBody>
          <a:bodyPr>
            <a:normAutofit/>
          </a:bodyPr>
          <a:lstStyle/>
          <a:p>
            <a:r>
              <a:rPr lang="en-US" dirty="0" err="1" smtClean="0"/>
              <a:t>NordREG</a:t>
            </a:r>
            <a:r>
              <a:rPr lang="en-US" dirty="0" smtClean="0"/>
              <a:t>: organization for Nordic energy market regulators </a:t>
            </a:r>
            <a:endParaRPr lang="en-US" dirty="0"/>
          </a:p>
          <a:p>
            <a:r>
              <a:rPr lang="en-US" dirty="0" smtClean="0"/>
              <a:t>"A well-functioning Nordic wholesale market with competitive prices"</a:t>
            </a:r>
          </a:p>
          <a:p>
            <a:r>
              <a:rPr lang="en-US" dirty="0" smtClean="0"/>
              <a:t>360 participants in the day-ahead market</a:t>
            </a:r>
          </a:p>
        </p:txBody>
      </p:sp>
    </p:spTree>
    <p:extLst>
      <p:ext uri="{BB962C8B-B14F-4D97-AF65-F5344CB8AC3E}">
        <p14:creationId xmlns:p14="http://schemas.microsoft.com/office/powerpoint/2010/main" val="10652944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Market concentration</a:t>
            </a:r>
            <a:endParaRPr lang="en-US" dirty="0"/>
          </a:p>
        </p:txBody>
      </p:sp>
      <p:pic>
        <p:nvPicPr>
          <p:cNvPr id="4" name="Content Placeholder 3"/>
          <p:cNvPicPr>
            <a:picLocks noGrp="1" noChangeAspect="1"/>
          </p:cNvPicPr>
          <p:nvPr>
            <p:ph idx="1"/>
          </p:nvPr>
        </p:nvPicPr>
        <p:blipFill>
          <a:blip r:embed="rId2"/>
          <a:stretch>
            <a:fillRect/>
          </a:stretch>
        </p:blipFill>
        <p:spPr>
          <a:xfrm>
            <a:off x="5056781" y="1404276"/>
            <a:ext cx="4001494" cy="4525963"/>
          </a:xfrm>
          <a:prstGeom prst="rect">
            <a:avLst/>
          </a:prstGeom>
        </p:spPr>
      </p:pic>
      <p:pic>
        <p:nvPicPr>
          <p:cNvPr id="6" name="Picture 5"/>
          <p:cNvPicPr>
            <a:picLocks noChangeAspect="1"/>
          </p:cNvPicPr>
          <p:nvPr/>
        </p:nvPicPr>
        <p:blipFill>
          <a:blip r:embed="rId3"/>
          <a:stretch>
            <a:fillRect/>
          </a:stretch>
        </p:blipFill>
        <p:spPr>
          <a:xfrm>
            <a:off x="671503" y="4058481"/>
            <a:ext cx="3748098" cy="2385856"/>
          </a:xfrm>
          <a:prstGeom prst="rect">
            <a:avLst/>
          </a:prstGeom>
        </p:spPr>
      </p:pic>
      <p:sp>
        <p:nvSpPr>
          <p:cNvPr id="7" name="Content Placeholder 2"/>
          <p:cNvSpPr txBox="1">
            <a:spLocks/>
          </p:cNvSpPr>
          <p:nvPr/>
        </p:nvSpPr>
        <p:spPr>
          <a:xfrm>
            <a:off x="314325" y="1552575"/>
            <a:ext cx="4599581" cy="2505906"/>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b-NO" dirty="0" smtClean="0"/>
              <a:t>Survey from 2009: "</a:t>
            </a:r>
            <a:r>
              <a:rPr lang="en-US" dirty="0" smtClean="0"/>
              <a:t>…find no evidence of systematic exploitation of system level market power on Nord Pool. Local market power arising from transmission constraints seems to be more problematic in some price areas across the Nordic countries. </a:t>
            </a:r>
            <a:r>
              <a:rPr lang="nb-NO" dirty="0" smtClean="0"/>
              <a:t>"</a:t>
            </a:r>
            <a:endParaRPr lang="nb-NO" dirty="0"/>
          </a:p>
        </p:txBody>
      </p:sp>
    </p:spTree>
    <p:extLst>
      <p:ext uri="{BB962C8B-B14F-4D97-AF65-F5344CB8AC3E}">
        <p14:creationId xmlns:p14="http://schemas.microsoft.com/office/powerpoint/2010/main" val="26148284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markets and products</a:t>
            </a:r>
            <a:endParaRPr lang="en-US" dirty="0"/>
          </a:p>
        </p:txBody>
      </p:sp>
      <p:sp>
        <p:nvSpPr>
          <p:cNvPr id="6" name="Content Placeholder 5"/>
          <p:cNvSpPr txBox="1">
            <a:spLocks/>
          </p:cNvSpPr>
          <p:nvPr/>
        </p:nvSpPr>
        <p:spPr>
          <a:xfrm>
            <a:off x="457199" y="1574800"/>
            <a:ext cx="8425543" cy="174897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NASDAQ OMX Commodities Europe runs the financial energy market</a:t>
            </a:r>
          </a:p>
          <a:p>
            <a:r>
              <a:rPr lang="en-US" dirty="0" smtClean="0"/>
              <a:t>National markets for ancillary services were the TSO is the single buyer</a:t>
            </a:r>
          </a:p>
        </p:txBody>
      </p:sp>
      <p:pic>
        <p:nvPicPr>
          <p:cNvPr id="3" name="Picture 2"/>
          <p:cNvPicPr>
            <a:picLocks noChangeAspect="1"/>
          </p:cNvPicPr>
          <p:nvPr/>
        </p:nvPicPr>
        <p:blipFill>
          <a:blip r:embed="rId2"/>
          <a:stretch>
            <a:fillRect/>
          </a:stretch>
        </p:blipFill>
        <p:spPr>
          <a:xfrm>
            <a:off x="4572000" y="2937090"/>
            <a:ext cx="4034971" cy="3132149"/>
          </a:xfrm>
          <a:prstGeom prst="rect">
            <a:avLst/>
          </a:prstGeom>
        </p:spPr>
      </p:pic>
      <p:sp>
        <p:nvSpPr>
          <p:cNvPr id="4" name="TextBox 3"/>
          <p:cNvSpPr txBox="1"/>
          <p:nvPr/>
        </p:nvSpPr>
        <p:spPr>
          <a:xfrm>
            <a:off x="457199" y="3210502"/>
            <a:ext cx="5261429" cy="2585323"/>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latin typeface="Arial"/>
                <a:cs typeface="Arial"/>
              </a:rPr>
              <a:t>Three </a:t>
            </a:r>
            <a:r>
              <a:rPr lang="en-US" sz="2400" dirty="0">
                <a:latin typeface="Arial"/>
                <a:cs typeface="Arial"/>
              </a:rPr>
              <a:t>types of reserve</a:t>
            </a:r>
          </a:p>
          <a:p>
            <a:r>
              <a:rPr lang="en-US" sz="2400" dirty="0">
                <a:latin typeface="Arial"/>
                <a:cs typeface="Arial"/>
              </a:rPr>
              <a:t>	- Frequency Containment </a:t>
            </a:r>
            <a:r>
              <a:rPr lang="en-US" sz="2400" dirty="0" smtClean="0">
                <a:latin typeface="Arial"/>
                <a:cs typeface="Arial"/>
              </a:rPr>
              <a:t>		 	  	  Reserves (spinning)</a:t>
            </a:r>
            <a:endParaRPr lang="en-US" sz="2400" dirty="0">
              <a:latin typeface="Arial"/>
              <a:cs typeface="Arial"/>
            </a:endParaRPr>
          </a:p>
          <a:p>
            <a:r>
              <a:rPr lang="en-US" sz="2400" dirty="0">
                <a:latin typeface="Arial"/>
                <a:cs typeface="Arial"/>
              </a:rPr>
              <a:t>	- Frequency Restoration </a:t>
            </a:r>
            <a:r>
              <a:rPr lang="en-US" sz="2400" dirty="0" smtClean="0">
                <a:latin typeface="Arial"/>
                <a:cs typeface="Arial"/>
              </a:rPr>
              <a:t>	 			  Reserves (spinning)</a:t>
            </a:r>
            <a:endParaRPr lang="en-US" sz="2400" dirty="0">
              <a:latin typeface="Arial"/>
              <a:cs typeface="Arial"/>
            </a:endParaRPr>
          </a:p>
          <a:p>
            <a:r>
              <a:rPr lang="en-US" sz="2400" dirty="0">
                <a:latin typeface="Arial"/>
                <a:cs typeface="Arial"/>
              </a:rPr>
              <a:t>	- Regulation Reserves </a:t>
            </a:r>
          </a:p>
          <a:p>
            <a:endParaRPr lang="nb-NO" dirty="0"/>
          </a:p>
        </p:txBody>
      </p:sp>
    </p:spTree>
    <p:extLst>
      <p:ext uri="{BB962C8B-B14F-4D97-AF65-F5344CB8AC3E}">
        <p14:creationId xmlns:p14="http://schemas.microsoft.com/office/powerpoint/2010/main" val="7355805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4194</TotalTime>
  <Words>1200</Words>
  <Application>Microsoft Office PowerPoint</Application>
  <PresentationFormat>On-screen Show (4:3)</PresentationFormat>
  <Paragraphs>153</Paragraphs>
  <Slides>31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Cambria Math</vt:lpstr>
      <vt:lpstr>Wingdings</vt:lpstr>
      <vt:lpstr>Office-tema</vt:lpstr>
      <vt:lpstr>Day-Ahead Bidding for Hydropower considering Price and Inflow Uncertainty</vt:lpstr>
      <vt:lpstr>Outline of talk</vt:lpstr>
      <vt:lpstr>Nordic hydropower</vt:lpstr>
      <vt:lpstr>Norwegian hydropower</vt:lpstr>
      <vt:lpstr>Trading at Nord Pool</vt:lpstr>
      <vt:lpstr>Trading at Nord Pool</vt:lpstr>
      <vt:lpstr>Market concentration</vt:lpstr>
      <vt:lpstr>Market concentration</vt:lpstr>
      <vt:lpstr>Other markets and products</vt:lpstr>
      <vt:lpstr>Markets for reserves</vt:lpstr>
      <vt:lpstr>Future challenges</vt:lpstr>
      <vt:lpstr>PowerPoint Presentation</vt:lpstr>
      <vt:lpstr>Time line for day-ahead market</vt:lpstr>
      <vt:lpstr>The day-ahead bidding problem</vt:lpstr>
      <vt:lpstr>Definitions</vt:lpstr>
      <vt:lpstr>The day-ahead bidding problem</vt:lpstr>
      <vt:lpstr>Daily uncertainty in inflow</vt:lpstr>
      <vt:lpstr>Short note on modelling</vt:lpstr>
      <vt:lpstr>How does uncertainty affect the bids?</vt:lpstr>
      <vt:lpstr>Case study</vt:lpstr>
      <vt:lpstr>Case study</vt:lpstr>
      <vt:lpstr>High inflow – how to operate the system?</vt:lpstr>
      <vt:lpstr>Can we see this from the bid curves?</vt:lpstr>
      <vt:lpstr>Full case study</vt:lpstr>
      <vt:lpstr>Bid curve</vt:lpstr>
      <vt:lpstr>Bid curve explained</vt:lpstr>
      <vt:lpstr>Summary</vt:lpstr>
      <vt:lpstr>Extra slides</vt:lpstr>
      <vt:lpstr>Method</vt:lpstr>
      <vt:lpstr>References</vt:lpstr>
      <vt:lpstr>Modelling of Bids</vt:lpstr>
    </vt:vector>
  </TitlesOfParts>
  <Company>NTNU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Kolbjørn Skarpnes</dc:creator>
  <cp:lastModifiedBy>Ellen Krohn Aasgård</cp:lastModifiedBy>
  <cp:revision>258</cp:revision>
  <dcterms:created xsi:type="dcterms:W3CDTF">2013-06-10T16:56:09Z</dcterms:created>
  <dcterms:modified xsi:type="dcterms:W3CDTF">2016-09-07T03:04:05Z</dcterms:modified>
</cp:coreProperties>
</file>