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332" r:id="rId3"/>
    <p:sldId id="271" r:id="rId4"/>
    <p:sldId id="272" r:id="rId5"/>
    <p:sldId id="273" r:id="rId6"/>
    <p:sldId id="330" r:id="rId7"/>
    <p:sldId id="331" r:id="rId8"/>
    <p:sldId id="357" r:id="rId9"/>
    <p:sldId id="274" r:id="rId10"/>
    <p:sldId id="337" r:id="rId11"/>
    <p:sldId id="341" r:id="rId12"/>
    <p:sldId id="342" r:id="rId13"/>
    <p:sldId id="347" r:id="rId14"/>
    <p:sldId id="356" r:id="rId15"/>
    <p:sldId id="349" r:id="rId16"/>
    <p:sldId id="359" r:id="rId17"/>
    <p:sldId id="339" r:id="rId18"/>
    <p:sldId id="353" r:id="rId19"/>
    <p:sldId id="264" r:id="rId20"/>
    <p:sldId id="358" r:id="rId21"/>
    <p:sldId id="263" r:id="rId22"/>
    <p:sldId id="35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 snapToGrid="0">
      <p:cViewPr>
        <p:scale>
          <a:sx n="90" d="100"/>
          <a:sy n="90" d="100"/>
        </p:scale>
        <p:origin x="-732" y="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709737-158A-46C3-813E-17E6C3A278A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E73123B-EE23-4413-8FF3-6E075FBB5E05}">
      <dgm:prSet phldrT="[Text]"/>
      <dgm:spPr>
        <a:solidFill>
          <a:schemeClr val="accent2"/>
        </a:solidFill>
      </dgm:spPr>
      <dgm:t>
        <a:bodyPr anchor="ctr"/>
        <a:lstStyle/>
        <a:p>
          <a:pPr algn="ctr"/>
          <a:r>
            <a:rPr lang="en-NZ" dirty="0"/>
            <a:t>Optimal thermal dispatch model</a:t>
          </a:r>
        </a:p>
      </dgm:t>
    </dgm:pt>
    <dgm:pt modelId="{03350779-2487-4AA3-B8D1-0D9D7F4EABDB}" type="parTrans" cxnId="{DAC2A654-9311-4B64-B2AA-9D57569C3253}">
      <dgm:prSet/>
      <dgm:spPr/>
      <dgm:t>
        <a:bodyPr/>
        <a:lstStyle/>
        <a:p>
          <a:endParaRPr lang="en-NZ"/>
        </a:p>
      </dgm:t>
    </dgm:pt>
    <dgm:pt modelId="{3FDE6C7E-424D-4238-9065-F705E14D1AFF}" type="sibTrans" cxnId="{DAC2A654-9311-4B64-B2AA-9D57569C3253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NZ"/>
        </a:p>
      </dgm:t>
    </dgm:pt>
    <dgm:pt modelId="{1C9162C8-0F43-4E6D-9638-630D3093D482}">
      <dgm:prSet phldrT="[Text]"/>
      <dgm:spPr>
        <a:solidFill>
          <a:schemeClr val="accent2"/>
        </a:solidFill>
      </dgm:spPr>
      <dgm:t>
        <a:bodyPr/>
        <a:lstStyle/>
        <a:p>
          <a:r>
            <a:rPr lang="en-NZ" dirty="0"/>
            <a:t>Least-cost hydro-thermal-solar-battery dispatch model</a:t>
          </a:r>
        </a:p>
      </dgm:t>
    </dgm:pt>
    <dgm:pt modelId="{92BC1D03-D099-4CBE-A4A2-D544F78E656E}" type="parTrans" cxnId="{FC201143-6191-4242-A891-685FEDC70C1D}">
      <dgm:prSet/>
      <dgm:spPr/>
      <dgm:t>
        <a:bodyPr/>
        <a:lstStyle/>
        <a:p>
          <a:endParaRPr lang="en-NZ"/>
        </a:p>
      </dgm:t>
    </dgm:pt>
    <dgm:pt modelId="{3E83979D-2F5C-4600-89AB-470A0BE3190C}" type="sibTrans" cxnId="{FC201143-6191-4242-A891-685FEDC70C1D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NZ"/>
        </a:p>
      </dgm:t>
    </dgm:pt>
    <dgm:pt modelId="{EE4EC5DA-6BE6-45F2-9753-46A2AC28FE05}">
      <dgm:prSet phldrT="[Text]"/>
      <dgm:spPr>
        <a:solidFill>
          <a:schemeClr val="accent2"/>
        </a:solidFill>
      </dgm:spPr>
      <dgm:t>
        <a:bodyPr/>
        <a:lstStyle/>
        <a:p>
          <a:r>
            <a:rPr lang="en-NZ" dirty="0"/>
            <a:t>Least-cost development plan model</a:t>
          </a:r>
        </a:p>
      </dgm:t>
    </dgm:pt>
    <dgm:pt modelId="{7341ED89-34CC-45A2-88C6-621CE65A1DA5}" type="parTrans" cxnId="{52CE6F46-FFF8-439C-A8C7-5BC8CBB7C5C9}">
      <dgm:prSet/>
      <dgm:spPr/>
      <dgm:t>
        <a:bodyPr/>
        <a:lstStyle/>
        <a:p>
          <a:endParaRPr lang="en-NZ"/>
        </a:p>
      </dgm:t>
    </dgm:pt>
    <dgm:pt modelId="{78FD9017-9FA9-44FE-B8BE-3C63C7DB9FA4}" type="sibTrans" cxnId="{52CE6F46-FFF8-439C-A8C7-5BC8CBB7C5C9}">
      <dgm:prSet/>
      <dgm:spPr/>
      <dgm:t>
        <a:bodyPr/>
        <a:lstStyle/>
        <a:p>
          <a:endParaRPr lang="en-NZ"/>
        </a:p>
      </dgm:t>
    </dgm:pt>
    <dgm:pt modelId="{2C9FA695-B927-440F-8914-BA5053B0B83B}">
      <dgm:prSet phldrT="[Text]"/>
      <dgm:spPr>
        <a:solidFill>
          <a:schemeClr val="accent2"/>
        </a:solidFill>
      </dgm:spPr>
      <dgm:t>
        <a:bodyPr anchor="ctr"/>
        <a:lstStyle/>
        <a:p>
          <a:pPr algn="ctr"/>
          <a:endParaRPr lang="en-NZ"/>
        </a:p>
      </dgm:t>
    </dgm:pt>
    <dgm:pt modelId="{E8E49C2D-40E8-4C98-BEB9-069ADBDDC4E9}" type="parTrans" cxnId="{8506A466-1C2A-40BB-9C2A-0C5ED3DBB05A}">
      <dgm:prSet/>
      <dgm:spPr/>
      <dgm:t>
        <a:bodyPr/>
        <a:lstStyle/>
        <a:p>
          <a:endParaRPr lang="en-NZ"/>
        </a:p>
      </dgm:t>
    </dgm:pt>
    <dgm:pt modelId="{7A9EC2E0-E202-4E57-8DDF-30DE123AE7A0}" type="sibTrans" cxnId="{8506A466-1C2A-40BB-9C2A-0C5ED3DBB05A}">
      <dgm:prSet/>
      <dgm:spPr/>
      <dgm:t>
        <a:bodyPr/>
        <a:lstStyle/>
        <a:p>
          <a:endParaRPr lang="en-NZ"/>
        </a:p>
      </dgm:t>
    </dgm:pt>
    <dgm:pt modelId="{116A5D23-C5E5-4559-9E87-F1591041B738}" type="pres">
      <dgm:prSet presAssocID="{E1709737-158A-46C3-813E-17E6C3A278A8}" presName="Name0" presStyleCnt="0">
        <dgm:presLayoutVars>
          <dgm:dir/>
          <dgm:resizeHandles val="exact"/>
        </dgm:presLayoutVars>
      </dgm:prSet>
      <dgm:spPr/>
    </dgm:pt>
    <dgm:pt modelId="{B52BE4AE-A92B-4954-AC70-EFC63FC0B58B}" type="pres">
      <dgm:prSet presAssocID="{9E73123B-EE23-4413-8FF3-6E075FBB5E0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BB37DFB6-B30D-44AD-8317-8A2CD8ABAD18}" type="pres">
      <dgm:prSet presAssocID="{3FDE6C7E-424D-4238-9065-F705E14D1AFF}" presName="sibTrans" presStyleLbl="sibTrans2D1" presStyleIdx="0" presStyleCnt="2"/>
      <dgm:spPr/>
      <dgm:t>
        <a:bodyPr/>
        <a:lstStyle/>
        <a:p>
          <a:endParaRPr lang="en-NZ"/>
        </a:p>
      </dgm:t>
    </dgm:pt>
    <dgm:pt modelId="{E68734B9-FC7A-4239-8493-FDFB4A6E3228}" type="pres">
      <dgm:prSet presAssocID="{3FDE6C7E-424D-4238-9065-F705E14D1AFF}" presName="connectorText" presStyleLbl="sibTrans2D1" presStyleIdx="0" presStyleCnt="2"/>
      <dgm:spPr/>
      <dgm:t>
        <a:bodyPr/>
        <a:lstStyle/>
        <a:p>
          <a:endParaRPr lang="en-NZ"/>
        </a:p>
      </dgm:t>
    </dgm:pt>
    <dgm:pt modelId="{DA256D20-B50E-4DF2-BED8-ABDF0B34153F}" type="pres">
      <dgm:prSet presAssocID="{1C9162C8-0F43-4E6D-9638-630D3093D48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A5BDC758-6899-48C1-88AB-09BCD74C5ED6}" type="pres">
      <dgm:prSet presAssocID="{3E83979D-2F5C-4600-89AB-470A0BE3190C}" presName="sibTrans" presStyleLbl="sibTrans2D1" presStyleIdx="1" presStyleCnt="2"/>
      <dgm:spPr/>
      <dgm:t>
        <a:bodyPr/>
        <a:lstStyle/>
        <a:p>
          <a:endParaRPr lang="en-NZ"/>
        </a:p>
      </dgm:t>
    </dgm:pt>
    <dgm:pt modelId="{18E73889-C2BB-4D71-8E70-93C021FA19D9}" type="pres">
      <dgm:prSet presAssocID="{3E83979D-2F5C-4600-89AB-470A0BE3190C}" presName="connectorText" presStyleLbl="sibTrans2D1" presStyleIdx="1" presStyleCnt="2"/>
      <dgm:spPr/>
      <dgm:t>
        <a:bodyPr/>
        <a:lstStyle/>
        <a:p>
          <a:endParaRPr lang="en-NZ"/>
        </a:p>
      </dgm:t>
    </dgm:pt>
    <dgm:pt modelId="{953490B2-8C4E-4F29-A109-E39BC30379D8}" type="pres">
      <dgm:prSet presAssocID="{EE4EC5DA-6BE6-45F2-9753-46A2AC28FE0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12B78FBE-6753-4A19-95CD-D5FE1ACC4D8B}" type="presOf" srcId="{3FDE6C7E-424D-4238-9065-F705E14D1AFF}" destId="{BB37DFB6-B30D-44AD-8317-8A2CD8ABAD18}" srcOrd="0" destOrd="0" presId="urn:microsoft.com/office/officeart/2005/8/layout/process1"/>
    <dgm:cxn modelId="{8506A466-1C2A-40BB-9C2A-0C5ED3DBB05A}" srcId="{9E73123B-EE23-4413-8FF3-6E075FBB5E05}" destId="{2C9FA695-B927-440F-8914-BA5053B0B83B}" srcOrd="0" destOrd="0" parTransId="{E8E49C2D-40E8-4C98-BEB9-069ADBDDC4E9}" sibTransId="{7A9EC2E0-E202-4E57-8DDF-30DE123AE7A0}"/>
    <dgm:cxn modelId="{6F24895C-F7AE-4CCC-A952-B7C22FA89886}" type="presOf" srcId="{3FDE6C7E-424D-4238-9065-F705E14D1AFF}" destId="{E68734B9-FC7A-4239-8493-FDFB4A6E3228}" srcOrd="1" destOrd="0" presId="urn:microsoft.com/office/officeart/2005/8/layout/process1"/>
    <dgm:cxn modelId="{52CE6F46-FFF8-439C-A8C7-5BC8CBB7C5C9}" srcId="{E1709737-158A-46C3-813E-17E6C3A278A8}" destId="{EE4EC5DA-6BE6-45F2-9753-46A2AC28FE05}" srcOrd="2" destOrd="0" parTransId="{7341ED89-34CC-45A2-88C6-621CE65A1DA5}" sibTransId="{78FD9017-9FA9-44FE-B8BE-3C63C7DB9FA4}"/>
    <dgm:cxn modelId="{1900E5C3-8F94-491D-9DC5-5266F0A82D4E}" type="presOf" srcId="{3E83979D-2F5C-4600-89AB-470A0BE3190C}" destId="{18E73889-C2BB-4D71-8E70-93C021FA19D9}" srcOrd="1" destOrd="0" presId="urn:microsoft.com/office/officeart/2005/8/layout/process1"/>
    <dgm:cxn modelId="{303D2E4F-C561-47A4-8251-2DB2A4A034F0}" type="presOf" srcId="{E1709737-158A-46C3-813E-17E6C3A278A8}" destId="{116A5D23-C5E5-4559-9E87-F1591041B738}" srcOrd="0" destOrd="0" presId="urn:microsoft.com/office/officeart/2005/8/layout/process1"/>
    <dgm:cxn modelId="{00468713-2A9C-4E33-AC67-A16C0CFE4276}" type="presOf" srcId="{9E73123B-EE23-4413-8FF3-6E075FBB5E05}" destId="{B52BE4AE-A92B-4954-AC70-EFC63FC0B58B}" srcOrd="0" destOrd="0" presId="urn:microsoft.com/office/officeart/2005/8/layout/process1"/>
    <dgm:cxn modelId="{659352A0-B290-4AE0-9087-7252CE66FF38}" type="presOf" srcId="{EE4EC5DA-6BE6-45F2-9753-46A2AC28FE05}" destId="{953490B2-8C4E-4F29-A109-E39BC30379D8}" srcOrd="0" destOrd="0" presId="urn:microsoft.com/office/officeart/2005/8/layout/process1"/>
    <dgm:cxn modelId="{FC201143-6191-4242-A891-685FEDC70C1D}" srcId="{E1709737-158A-46C3-813E-17E6C3A278A8}" destId="{1C9162C8-0F43-4E6D-9638-630D3093D482}" srcOrd="1" destOrd="0" parTransId="{92BC1D03-D099-4CBE-A4A2-D544F78E656E}" sibTransId="{3E83979D-2F5C-4600-89AB-470A0BE3190C}"/>
    <dgm:cxn modelId="{49F57A42-C38B-422D-A46E-9AF0B62719C1}" type="presOf" srcId="{3E83979D-2F5C-4600-89AB-470A0BE3190C}" destId="{A5BDC758-6899-48C1-88AB-09BCD74C5ED6}" srcOrd="0" destOrd="0" presId="urn:microsoft.com/office/officeart/2005/8/layout/process1"/>
    <dgm:cxn modelId="{534C05E7-D9CD-4F24-BE04-2A6936BAA6EC}" type="presOf" srcId="{2C9FA695-B927-440F-8914-BA5053B0B83B}" destId="{B52BE4AE-A92B-4954-AC70-EFC63FC0B58B}" srcOrd="0" destOrd="1" presId="urn:microsoft.com/office/officeart/2005/8/layout/process1"/>
    <dgm:cxn modelId="{DAC2A654-9311-4B64-B2AA-9D57569C3253}" srcId="{E1709737-158A-46C3-813E-17E6C3A278A8}" destId="{9E73123B-EE23-4413-8FF3-6E075FBB5E05}" srcOrd="0" destOrd="0" parTransId="{03350779-2487-4AA3-B8D1-0D9D7F4EABDB}" sibTransId="{3FDE6C7E-424D-4238-9065-F705E14D1AFF}"/>
    <dgm:cxn modelId="{0A8110DD-E263-4E15-94E2-996271AC1330}" type="presOf" srcId="{1C9162C8-0F43-4E6D-9638-630D3093D482}" destId="{DA256D20-B50E-4DF2-BED8-ABDF0B34153F}" srcOrd="0" destOrd="0" presId="urn:microsoft.com/office/officeart/2005/8/layout/process1"/>
    <dgm:cxn modelId="{1D6EB3A5-E81B-40A4-AE20-A6EC845CD474}" type="presParOf" srcId="{116A5D23-C5E5-4559-9E87-F1591041B738}" destId="{B52BE4AE-A92B-4954-AC70-EFC63FC0B58B}" srcOrd="0" destOrd="0" presId="urn:microsoft.com/office/officeart/2005/8/layout/process1"/>
    <dgm:cxn modelId="{2E997398-E72D-4369-B879-7E8286EB22D9}" type="presParOf" srcId="{116A5D23-C5E5-4559-9E87-F1591041B738}" destId="{BB37DFB6-B30D-44AD-8317-8A2CD8ABAD18}" srcOrd="1" destOrd="0" presId="urn:microsoft.com/office/officeart/2005/8/layout/process1"/>
    <dgm:cxn modelId="{06C9CDD0-046B-4067-8711-2DECD4947148}" type="presParOf" srcId="{BB37DFB6-B30D-44AD-8317-8A2CD8ABAD18}" destId="{E68734B9-FC7A-4239-8493-FDFB4A6E3228}" srcOrd="0" destOrd="0" presId="urn:microsoft.com/office/officeart/2005/8/layout/process1"/>
    <dgm:cxn modelId="{C3EC473E-D1A1-4A79-A30F-D60690C91DF9}" type="presParOf" srcId="{116A5D23-C5E5-4559-9E87-F1591041B738}" destId="{DA256D20-B50E-4DF2-BED8-ABDF0B34153F}" srcOrd="2" destOrd="0" presId="urn:microsoft.com/office/officeart/2005/8/layout/process1"/>
    <dgm:cxn modelId="{FAA9BD06-C97E-4B09-8E80-EC7995E81BE9}" type="presParOf" srcId="{116A5D23-C5E5-4559-9E87-F1591041B738}" destId="{A5BDC758-6899-48C1-88AB-09BCD74C5ED6}" srcOrd="3" destOrd="0" presId="urn:microsoft.com/office/officeart/2005/8/layout/process1"/>
    <dgm:cxn modelId="{49B46559-69C7-4D98-A274-F914049FEECC}" type="presParOf" srcId="{A5BDC758-6899-48C1-88AB-09BCD74C5ED6}" destId="{18E73889-C2BB-4D71-8E70-93C021FA19D9}" srcOrd="0" destOrd="0" presId="urn:microsoft.com/office/officeart/2005/8/layout/process1"/>
    <dgm:cxn modelId="{DC0E8CA2-C1C7-411B-B84F-55DF1AE8FDD8}" type="presParOf" srcId="{116A5D23-C5E5-4559-9E87-F1591041B738}" destId="{953490B2-8C4E-4F29-A109-E39BC30379D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BE4AE-A92B-4954-AC70-EFC63FC0B58B}">
      <dsp:nvSpPr>
        <dsp:cNvPr id="0" name=""/>
        <dsp:cNvSpPr/>
      </dsp:nvSpPr>
      <dsp:spPr>
        <a:xfrm>
          <a:off x="6202" y="707383"/>
          <a:ext cx="1853784" cy="1425096"/>
        </a:xfrm>
        <a:prstGeom prst="roundRect">
          <a:avLst>
            <a:gd name="adj" fmla="val 10000"/>
          </a:avLst>
        </a:prstGeom>
        <a:solidFill>
          <a:schemeClr val="accent2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800" kern="1200" dirty="0"/>
            <a:t>Optimal thermal dispatch model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NZ" sz="1400" kern="1200"/>
        </a:p>
      </dsp:txBody>
      <dsp:txXfrm>
        <a:off x="47942" y="749123"/>
        <a:ext cx="1770304" cy="1341616"/>
      </dsp:txXfrm>
    </dsp:sp>
    <dsp:sp modelId="{BB37DFB6-B30D-44AD-8317-8A2CD8ABAD18}">
      <dsp:nvSpPr>
        <dsp:cNvPr id="0" name=""/>
        <dsp:cNvSpPr/>
      </dsp:nvSpPr>
      <dsp:spPr>
        <a:xfrm>
          <a:off x="2045364" y="1190062"/>
          <a:ext cx="393002" cy="4597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400" kern="1200"/>
        </a:p>
      </dsp:txBody>
      <dsp:txXfrm>
        <a:off x="2045364" y="1282010"/>
        <a:ext cx="275101" cy="275842"/>
      </dsp:txXfrm>
    </dsp:sp>
    <dsp:sp modelId="{DA256D20-B50E-4DF2-BED8-ABDF0B34153F}">
      <dsp:nvSpPr>
        <dsp:cNvPr id="0" name=""/>
        <dsp:cNvSpPr/>
      </dsp:nvSpPr>
      <dsp:spPr>
        <a:xfrm>
          <a:off x="2601499" y="707383"/>
          <a:ext cx="1853784" cy="1425096"/>
        </a:xfrm>
        <a:prstGeom prst="roundRect">
          <a:avLst>
            <a:gd name="adj" fmla="val 10000"/>
          </a:avLst>
        </a:prstGeom>
        <a:solidFill>
          <a:schemeClr val="accent2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800" kern="1200" dirty="0"/>
            <a:t>Least-cost hydro-thermal-solar-battery dispatch model</a:t>
          </a:r>
        </a:p>
      </dsp:txBody>
      <dsp:txXfrm>
        <a:off x="2643239" y="749123"/>
        <a:ext cx="1770304" cy="1341616"/>
      </dsp:txXfrm>
    </dsp:sp>
    <dsp:sp modelId="{A5BDC758-6899-48C1-88AB-09BCD74C5ED6}">
      <dsp:nvSpPr>
        <dsp:cNvPr id="0" name=""/>
        <dsp:cNvSpPr/>
      </dsp:nvSpPr>
      <dsp:spPr>
        <a:xfrm>
          <a:off x="4640662" y="1190062"/>
          <a:ext cx="393002" cy="4597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400" kern="1200"/>
        </a:p>
      </dsp:txBody>
      <dsp:txXfrm>
        <a:off x="4640662" y="1282010"/>
        <a:ext cx="275101" cy="275842"/>
      </dsp:txXfrm>
    </dsp:sp>
    <dsp:sp modelId="{953490B2-8C4E-4F29-A109-E39BC30379D8}">
      <dsp:nvSpPr>
        <dsp:cNvPr id="0" name=""/>
        <dsp:cNvSpPr/>
      </dsp:nvSpPr>
      <dsp:spPr>
        <a:xfrm>
          <a:off x="5196797" y="707383"/>
          <a:ext cx="1853784" cy="1425096"/>
        </a:xfrm>
        <a:prstGeom prst="roundRect">
          <a:avLst>
            <a:gd name="adj" fmla="val 10000"/>
          </a:avLst>
        </a:prstGeom>
        <a:solidFill>
          <a:schemeClr val="accent2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800" kern="1200" dirty="0"/>
            <a:t>Least-cost development plan model</a:t>
          </a:r>
        </a:p>
      </dsp:txBody>
      <dsp:txXfrm>
        <a:off x="5238537" y="749123"/>
        <a:ext cx="1770304" cy="1341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0BE20-860D-4A6B-8BB3-93988A18D38E}" type="datetimeFigureOut">
              <a:rPr lang="en-NZ" smtClean="0"/>
              <a:t>3/09/2017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52C80-51CB-4608-831E-4326C43147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991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52C80-51CB-4608-831E-4326C43147C6}" type="slidenum">
              <a:rPr lang="en-NZ" smtClean="0"/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5356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8747-8938-4185-A185-49B3805A6E99}" type="datetime1">
              <a:rPr lang="en-NZ" smtClean="0"/>
              <a:t>3/09/2017</a:t>
            </a:fld>
            <a:endParaRPr lang="en-N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‹#›</a:t>
            </a:fld>
            <a:endParaRPr lang="en-N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C84E-18E8-4B3C-968B-7868D23B77C8}" type="datetime1">
              <a:rPr lang="en-NZ" smtClean="0"/>
              <a:t>3/09/2017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1B69-427D-4E63-B52B-43CA79841297}" type="datetime1">
              <a:rPr lang="en-NZ" smtClean="0"/>
              <a:t>3/09/2017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C289-6DA3-4A5B-B38D-D2D3BEBFF562}" type="datetime1">
              <a:rPr lang="en-NZ" smtClean="0"/>
              <a:t>3/09/2017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8EAF-93A1-4837-9BF3-31DCB94E15BA}" type="datetime1">
              <a:rPr lang="en-NZ" smtClean="0"/>
              <a:t>3/09/2017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‹#›</a:t>
            </a:fld>
            <a:endParaRPr lang="en-N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A365-11DE-4D16-8FF1-A45CB70CD13E}" type="datetime1">
              <a:rPr lang="en-NZ" smtClean="0"/>
              <a:t>3/09/2017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260A-A986-4E46-8C18-DC9B37C88B58}" type="datetime1">
              <a:rPr lang="en-NZ" smtClean="0"/>
              <a:t>3/09/2017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‹#›</a:t>
            </a:fld>
            <a:endParaRPr lang="en-N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DB80-AF60-4423-8C54-69C8BE111379}" type="datetime1">
              <a:rPr lang="en-NZ" smtClean="0"/>
              <a:t>3/09/2017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8E66-A5AD-4DD0-B43C-F33B4C270CF6}" type="datetime1">
              <a:rPr lang="en-NZ" smtClean="0"/>
              <a:t>3/09/2017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F3E5-EF79-4E35-BDA9-00E8900EE023}" type="datetime1">
              <a:rPr lang="en-NZ" smtClean="0"/>
              <a:t>3/09/2017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06C5-8451-4838-A1EC-08A15FBBE378}" type="datetime1">
              <a:rPr lang="en-NZ" smtClean="0"/>
              <a:t>3/09/2017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29E0F72-CAD6-4B18-AE79-2A0A62772631}" type="datetime1">
              <a:rPr lang="en-NZ" smtClean="0"/>
              <a:t>3/09/2017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NZ"/>
              <a:t>EPOC Winter Workshop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0CA753-603D-4BEA-AC08-42C07677816A}" type="slidenum">
              <a:rPr lang="en-NZ" smtClean="0"/>
              <a:t>‹#›</a:t>
            </a:fld>
            <a:endParaRPr lang="en-N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38817"/>
          </a:xfrm>
        </p:spPr>
        <p:txBody>
          <a:bodyPr>
            <a:noAutofit/>
          </a:bodyPr>
          <a:lstStyle/>
          <a:p>
            <a:r>
              <a:rPr lang="en-NZ" sz="4800" dirty="0">
                <a:solidFill>
                  <a:schemeClr val="accent2"/>
                </a:solidFill>
              </a:rPr>
              <a:t>Analysing renewable power system development for a Pacific Nation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7284"/>
            <a:ext cx="6400800" cy="1460310"/>
          </a:xfrm>
        </p:spPr>
        <p:txBody>
          <a:bodyPr>
            <a:normAutofit fontScale="92500"/>
          </a:bodyPr>
          <a:lstStyle/>
          <a:p>
            <a:r>
              <a:rPr lang="en-NZ" dirty="0"/>
              <a:t>Ramu Naidoo (Scientia Consulting)</a:t>
            </a:r>
          </a:p>
          <a:p>
            <a:r>
              <a:rPr lang="en-NZ" dirty="0"/>
              <a:t>E Grant Read (EGR Consulting) </a:t>
            </a:r>
          </a:p>
          <a:p>
            <a:r>
              <a:rPr lang="en-NZ" dirty="0"/>
              <a:t>in association with Concept Consulting Group</a:t>
            </a:r>
          </a:p>
        </p:txBody>
      </p:sp>
    </p:spTree>
    <p:extLst>
      <p:ext uri="{BB962C8B-B14F-4D97-AF65-F5344CB8AC3E}">
        <p14:creationId xmlns:p14="http://schemas.microsoft.com/office/powerpoint/2010/main" val="4330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4000"/>
          </a:xfrm>
        </p:spPr>
        <p:txBody>
          <a:bodyPr/>
          <a:lstStyle/>
          <a:p>
            <a:r>
              <a:rPr lang="en-NZ" sz="4400" dirty="0">
                <a:solidFill>
                  <a:schemeClr val="accent2"/>
                </a:solidFill>
              </a:rPr>
              <a:t>Hydro with existing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240"/>
            <a:ext cx="8229600" cy="5002481"/>
          </a:xfrm>
        </p:spPr>
        <p:txBody>
          <a:bodyPr>
            <a:normAutofit lnSpcReduction="10000"/>
          </a:bodyPr>
          <a:lstStyle/>
          <a:p>
            <a:r>
              <a:rPr lang="en-NZ" sz="2800" dirty="0"/>
              <a:t>Current system predominantly diesel with some solar</a:t>
            </a:r>
          </a:p>
          <a:p>
            <a:pPr lvl="1"/>
            <a:r>
              <a:rPr lang="en-NZ" sz="2000" dirty="0"/>
              <a:t>Diesel fuel prices linked to global oil prices</a:t>
            </a:r>
            <a:endParaRPr lang="en-NZ" sz="2000" dirty="0">
              <a:sym typeface="Wingdings" panose="05000000000000000000" pitchFamily="2" charset="2"/>
            </a:endParaRPr>
          </a:p>
          <a:p>
            <a:pPr lvl="1"/>
            <a:r>
              <a:rPr lang="en-NZ" sz="2000" dirty="0">
                <a:sym typeface="Wingdings" panose="05000000000000000000" pitchFamily="2" charset="2"/>
              </a:rPr>
              <a:t>Ageing diesel units</a:t>
            </a:r>
          </a:p>
          <a:p>
            <a:pPr lvl="1"/>
            <a:r>
              <a:rPr lang="en-NZ" sz="2000" dirty="0"/>
              <a:t>~1MW of existing solar</a:t>
            </a:r>
          </a:p>
          <a:p>
            <a:r>
              <a:rPr lang="en-NZ" sz="2800" dirty="0"/>
              <a:t>Proposed hydro development would be large proportion of system demand </a:t>
            </a:r>
            <a:r>
              <a:rPr lang="en-NZ" dirty="0"/>
              <a:t>(sometimes exceeding)</a:t>
            </a:r>
          </a:p>
          <a:p>
            <a:r>
              <a:rPr lang="en-NZ" sz="2800" dirty="0"/>
              <a:t>Hydro can displace diesel but need to consider the interactions:</a:t>
            </a:r>
          </a:p>
          <a:p>
            <a:pPr lvl="1"/>
            <a:r>
              <a:rPr lang="en-NZ" sz="2000" dirty="0"/>
              <a:t>High and low inflows</a:t>
            </a:r>
          </a:p>
          <a:p>
            <a:pPr lvl="1"/>
            <a:r>
              <a:rPr lang="en-NZ" sz="2000" dirty="0"/>
              <a:t>Energy and reserves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EPOC Winter Workshop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547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400" dirty="0">
                <a:solidFill>
                  <a:schemeClr val="accent2"/>
                </a:solidFill>
              </a:rPr>
              <a:t>High inflows – hydro energy production limited by 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574" y="5363568"/>
            <a:ext cx="8229600" cy="955344"/>
          </a:xfrm>
        </p:spPr>
        <p:txBody>
          <a:bodyPr>
            <a:normAutofit/>
          </a:bodyPr>
          <a:lstStyle/>
          <a:p>
            <a:r>
              <a:rPr lang="en-NZ" sz="2800" dirty="0"/>
              <a:t>Limited storage implies spill when load cannot fully absorb hydro generation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11</a:t>
            </a:fld>
            <a:endParaRPr lang="en-NZ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687" y="1779944"/>
            <a:ext cx="5413375" cy="324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370997" y="2940671"/>
            <a:ext cx="982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Spill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57917" y="2765524"/>
            <a:ext cx="982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Spill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3725839" y="3507474"/>
            <a:ext cx="272956" cy="4913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25838" y="4019687"/>
            <a:ext cx="293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Initially off-peak loads lower than hydro capacity</a:t>
            </a:r>
          </a:p>
        </p:txBody>
      </p:sp>
    </p:spTree>
    <p:extLst>
      <p:ext uri="{BB962C8B-B14F-4D97-AF65-F5344CB8AC3E}">
        <p14:creationId xmlns:p14="http://schemas.microsoft.com/office/powerpoint/2010/main" val="20943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7" y="206398"/>
            <a:ext cx="9085012" cy="1143000"/>
          </a:xfrm>
        </p:spPr>
        <p:txBody>
          <a:bodyPr>
            <a:noAutofit/>
          </a:bodyPr>
          <a:lstStyle/>
          <a:p>
            <a:r>
              <a:rPr lang="en-NZ" sz="4400" dirty="0">
                <a:solidFill>
                  <a:schemeClr val="accent2"/>
                </a:solidFill>
              </a:rPr>
              <a:t>Reserve requirements further  restrict hydro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7" y="1684421"/>
            <a:ext cx="2347420" cy="2345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/>
              <a:t>Also need to manage contingencies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12</a:t>
            </a:fld>
            <a:endParaRPr lang="en-NZ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6" y="4124016"/>
            <a:ext cx="4273550" cy="270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191588" y="5017702"/>
            <a:ext cx="446400" cy="47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3347197" y="6121187"/>
            <a:ext cx="4500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13"/>
          <p:cNvSpPr/>
          <p:nvPr/>
        </p:nvSpPr>
        <p:spPr>
          <a:xfrm>
            <a:off x="2186287" y="5355071"/>
            <a:ext cx="460800" cy="14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/>
          <p:cNvSpPr/>
          <p:nvPr/>
        </p:nvSpPr>
        <p:spPr>
          <a:xfrm>
            <a:off x="2186287" y="5211071"/>
            <a:ext cx="460800" cy="14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717" y="1282888"/>
            <a:ext cx="4667534" cy="2801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Curved Connector 6"/>
          <p:cNvCxnSpPr>
            <a:endCxn id="4100" idx="0"/>
          </p:cNvCxnSpPr>
          <p:nvPr/>
        </p:nvCxnSpPr>
        <p:spPr>
          <a:xfrm rot="10800000" flipV="1">
            <a:off x="2164072" y="2481942"/>
            <a:ext cx="2136777" cy="1642073"/>
          </a:xfrm>
          <a:prstGeom prst="curvedConnector2">
            <a:avLst/>
          </a:prstGeom>
          <a:ln w="38100">
            <a:solidFill>
              <a:schemeClr val="accent1">
                <a:shade val="95000"/>
                <a:satMod val="105000"/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346445" y="6244824"/>
            <a:ext cx="4500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Rectangle 22"/>
          <p:cNvSpPr/>
          <p:nvPr/>
        </p:nvSpPr>
        <p:spPr>
          <a:xfrm>
            <a:off x="3346445" y="6365474"/>
            <a:ext cx="4500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751894" y="4989671"/>
            <a:ext cx="0" cy="2520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689568" y="4849981"/>
            <a:ext cx="1655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Need more reserves to cover shortfall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66624" y="5509394"/>
            <a:ext cx="1262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Spare hydro can provide reserves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11748" y="4283987"/>
            <a:ext cx="1406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Hydro gen reduced to supply load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109" y="4122504"/>
            <a:ext cx="4273200" cy="2704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Curved Connector 29"/>
          <p:cNvCxnSpPr>
            <a:endCxn id="4101" idx="0"/>
          </p:cNvCxnSpPr>
          <p:nvPr/>
        </p:nvCxnSpPr>
        <p:spPr>
          <a:xfrm>
            <a:off x="4345541" y="2481942"/>
            <a:ext cx="2630168" cy="1640562"/>
          </a:xfrm>
          <a:prstGeom prst="curvedConnector2">
            <a:avLst/>
          </a:prstGeom>
          <a:ln w="38100">
            <a:solidFill>
              <a:schemeClr val="accent1">
                <a:shade val="95000"/>
                <a:satMod val="105000"/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507400" y="4283987"/>
            <a:ext cx="1406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Reduce hydro gen further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51001" y="5177265"/>
            <a:ext cx="1262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Reserves from hydro and diesel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007234" y="5172280"/>
            <a:ext cx="442800" cy="42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6" name="Rectangle 35"/>
          <p:cNvSpPr/>
          <p:nvPr/>
        </p:nvSpPr>
        <p:spPr>
          <a:xfrm>
            <a:off x="8166491" y="5961692"/>
            <a:ext cx="442800" cy="16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7" name="Rectangle 36"/>
          <p:cNvSpPr/>
          <p:nvPr/>
        </p:nvSpPr>
        <p:spPr>
          <a:xfrm>
            <a:off x="8166491" y="6143244"/>
            <a:ext cx="442800" cy="15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8" name="Rectangle 37"/>
          <p:cNvSpPr/>
          <p:nvPr/>
        </p:nvSpPr>
        <p:spPr>
          <a:xfrm>
            <a:off x="8166491" y="6312254"/>
            <a:ext cx="442800" cy="15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9" name="Rectangle 38"/>
          <p:cNvSpPr/>
          <p:nvPr/>
        </p:nvSpPr>
        <p:spPr>
          <a:xfrm>
            <a:off x="8167896" y="5874768"/>
            <a:ext cx="4428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0" name="Rectangle 39"/>
          <p:cNvSpPr/>
          <p:nvPr/>
        </p:nvSpPr>
        <p:spPr>
          <a:xfrm>
            <a:off x="6997214" y="5436247"/>
            <a:ext cx="460800" cy="16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1" name="Rectangle 40"/>
          <p:cNvSpPr/>
          <p:nvPr/>
        </p:nvSpPr>
        <p:spPr>
          <a:xfrm>
            <a:off x="6996434" y="5274071"/>
            <a:ext cx="460800" cy="16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2" name="Rectangle 41"/>
          <p:cNvSpPr/>
          <p:nvPr/>
        </p:nvSpPr>
        <p:spPr>
          <a:xfrm>
            <a:off x="6997546" y="5160671"/>
            <a:ext cx="460800" cy="115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7042251" y="1456358"/>
            <a:ext cx="2101749" cy="2345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NZ" sz="2400" dirty="0">
                <a:solidFill>
                  <a:schemeClr val="accent2"/>
                </a:solidFill>
                <a:latin typeface="+mj-lt"/>
              </a:rPr>
              <a:t>Provision of reserves reduces hydro energy </a:t>
            </a:r>
          </a:p>
        </p:txBody>
      </p:sp>
    </p:spTree>
    <p:extLst>
      <p:ext uri="{BB962C8B-B14F-4D97-AF65-F5344CB8AC3E}">
        <p14:creationId xmlns:p14="http://schemas.microsoft.com/office/powerpoint/2010/main" val="224217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  <p:bldP spid="22" grpId="0" animBg="1"/>
      <p:bldP spid="23" grpId="0" animBg="1"/>
      <p:bldP spid="26" grpId="0"/>
      <p:bldP spid="27" grpId="0"/>
      <p:bldP spid="28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12" y="1879492"/>
            <a:ext cx="5413375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sz="4400" dirty="0">
                <a:solidFill>
                  <a:schemeClr val="accent2"/>
                </a:solidFill>
              </a:rPr>
              <a:t>Low inflows – hydro only provides reserve and peak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574" y="5349919"/>
            <a:ext cx="8229600" cy="1094303"/>
          </a:xfrm>
        </p:spPr>
        <p:txBody>
          <a:bodyPr>
            <a:normAutofit lnSpcReduction="10000"/>
          </a:bodyPr>
          <a:lstStyle/>
          <a:p>
            <a:r>
              <a:rPr lang="en-NZ" dirty="0"/>
              <a:t>Hydro generation limited under low inflows </a:t>
            </a:r>
            <a:r>
              <a:rPr lang="en-NZ" dirty="0">
                <a:sym typeface="Wingdings" panose="05000000000000000000" pitchFamily="2" charset="2"/>
              </a:rPr>
              <a:t> reduce peak of residual load curve  reserve provider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973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8ACD62-A647-4853-A934-D23677500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4000"/>
          </a:xfrm>
        </p:spPr>
        <p:txBody>
          <a:bodyPr/>
          <a:lstStyle/>
          <a:p>
            <a:r>
              <a:rPr lang="en-NZ" sz="4400" dirty="0">
                <a:solidFill>
                  <a:schemeClr val="accent2"/>
                </a:solidFill>
              </a:rPr>
              <a:t>Surprisingly?</a:t>
            </a:r>
            <a:r>
              <a:rPr lang="en-NZ" sz="4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E569464-7D5B-49A4-AD9E-77F44AA55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3128"/>
            <a:ext cx="8229600" cy="4525963"/>
          </a:xfrm>
        </p:spPr>
        <p:txBody>
          <a:bodyPr>
            <a:normAutofit/>
          </a:bodyPr>
          <a:lstStyle/>
          <a:p>
            <a:r>
              <a:rPr lang="en-NZ" sz="2800" dirty="0"/>
              <a:t>Under these assumptions, optimisation recommends batteries to support hydro generation </a:t>
            </a:r>
          </a:p>
          <a:p>
            <a:pPr lvl="1"/>
            <a:r>
              <a:rPr lang="en-NZ" sz="2400" dirty="0"/>
              <a:t>During low load </a:t>
            </a:r>
            <a:r>
              <a:rPr lang="en-NZ" sz="2400" dirty="0" smtClean="0"/>
              <a:t>periods</a:t>
            </a:r>
          </a:p>
          <a:p>
            <a:pPr lvl="1"/>
            <a:r>
              <a:rPr lang="en-NZ" sz="2400" dirty="0" smtClean="0"/>
              <a:t>By </a:t>
            </a:r>
            <a:r>
              <a:rPr lang="en-NZ" sz="2400" dirty="0"/>
              <a:t>avoiding need to back-off hydro and/or run additional diesel for reserves</a:t>
            </a:r>
          </a:p>
          <a:p>
            <a:endParaRPr lang="en-NZ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086F0F5-0921-4FAA-8DC9-F9D8C2029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21439ED-711F-47F7-9907-56F99F248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14</a:t>
            </a:fld>
            <a:endParaRPr lang="en-NZ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015" y="3746566"/>
            <a:ext cx="4273550" cy="270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84307" y="4640252"/>
            <a:ext cx="446400" cy="47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5439916" y="5743737"/>
            <a:ext cx="4464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4279006" y="4977621"/>
            <a:ext cx="460800" cy="14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4279006" y="4833621"/>
            <a:ext cx="460800" cy="14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5439164" y="5867374"/>
            <a:ext cx="4500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5439164" y="5988024"/>
            <a:ext cx="4500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TextBox 12"/>
          <p:cNvSpPr txBox="1"/>
          <p:nvPr/>
        </p:nvSpPr>
        <p:spPr>
          <a:xfrm>
            <a:off x="4835101" y="4544919"/>
            <a:ext cx="1655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Battery reserves cover shortfall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4937" y="5751745"/>
            <a:ext cx="2273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Spare hydro can provide reserves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04467" y="3906537"/>
            <a:ext cx="1406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Hydro gen reduced to supply load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30888" y="5547065"/>
            <a:ext cx="464400" cy="184258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Rectangle 16"/>
          <p:cNvSpPr/>
          <p:nvPr/>
        </p:nvSpPr>
        <p:spPr>
          <a:xfrm>
            <a:off x="4275307" y="4636106"/>
            <a:ext cx="464400" cy="1944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TextBox 17"/>
          <p:cNvSpPr txBox="1"/>
          <p:nvPr/>
        </p:nvSpPr>
        <p:spPr>
          <a:xfrm>
            <a:off x="5944937" y="5469624"/>
            <a:ext cx="2282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Battery reserves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31964" y="5547065"/>
            <a:ext cx="464400" cy="1842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900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6" grpId="0" animBg="1"/>
      <p:bldP spid="17" grpId="0" animBg="1"/>
      <p:bldP spid="18" grpId="0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786"/>
            <a:ext cx="8229600" cy="1143000"/>
          </a:xfrm>
        </p:spPr>
        <p:txBody>
          <a:bodyPr>
            <a:noAutofit/>
          </a:bodyPr>
          <a:lstStyle/>
          <a:p>
            <a:r>
              <a:rPr lang="en-NZ" sz="4400" dirty="0">
                <a:solidFill>
                  <a:schemeClr val="accent2"/>
                </a:solidFill>
              </a:rPr>
              <a:t>Ancillary service batteries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528" y="1505659"/>
            <a:ext cx="8183516" cy="2309156"/>
          </a:xfrm>
        </p:spPr>
        <p:txBody>
          <a:bodyPr>
            <a:normAutofit/>
          </a:bodyPr>
          <a:lstStyle/>
          <a:p>
            <a:r>
              <a:rPr lang="en-NZ" sz="2800" dirty="0"/>
              <a:t>High power – short duration application</a:t>
            </a:r>
          </a:p>
          <a:p>
            <a:r>
              <a:rPr lang="en-NZ" sz="2800" dirty="0"/>
              <a:t>Keep system going while reserve Diesels are started</a:t>
            </a:r>
            <a:endParaRPr lang="en-NZ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15</a:t>
            </a:fld>
            <a:endParaRPr lang="en-NZ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574" y="3014372"/>
            <a:ext cx="5459896" cy="320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95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391" y="3109442"/>
            <a:ext cx="5636099" cy="3339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4000"/>
          </a:xfrm>
        </p:spPr>
        <p:txBody>
          <a:bodyPr/>
          <a:lstStyle/>
          <a:p>
            <a:r>
              <a:rPr lang="en-NZ" sz="4400" dirty="0">
                <a:solidFill>
                  <a:schemeClr val="accent2"/>
                </a:solidFill>
              </a:rPr>
              <a:t>Energy-shifting batteries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264"/>
            <a:ext cx="8229600" cy="4853136"/>
          </a:xfrm>
        </p:spPr>
        <p:txBody>
          <a:bodyPr>
            <a:normAutofit/>
          </a:bodyPr>
          <a:lstStyle/>
          <a:p>
            <a:r>
              <a:rPr lang="en-NZ" dirty="0"/>
              <a:t>Shift energy/capacity from lower-priced periods to higher-priced periods</a:t>
            </a:r>
          </a:p>
          <a:p>
            <a:r>
              <a:rPr lang="en-NZ" dirty="0"/>
              <a:t>Capture excess energy and use to displace higher-priced generation (e.g. diesel)</a:t>
            </a:r>
          </a:p>
          <a:p>
            <a:endParaRPr lang="en-N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16</a:t>
            </a:fld>
            <a:endParaRPr lang="en-NZ"/>
          </a:p>
        </p:txBody>
      </p:sp>
      <p:sp>
        <p:nvSpPr>
          <p:cNvPr id="9" name="Bent Arrow 8"/>
          <p:cNvSpPr/>
          <p:nvPr/>
        </p:nvSpPr>
        <p:spPr>
          <a:xfrm rot="5400000">
            <a:off x="5692627" y="3710208"/>
            <a:ext cx="900389" cy="1532980"/>
          </a:xfrm>
          <a:prstGeom prst="bentArrow">
            <a:avLst/>
          </a:prstGeom>
          <a:solidFill>
            <a:schemeClr val="bg1">
              <a:lumMod val="6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16200000" flipH="1">
            <a:off x="3239963" y="3728147"/>
            <a:ext cx="900389" cy="1532978"/>
          </a:xfrm>
          <a:prstGeom prst="bentArrow">
            <a:avLst/>
          </a:prstGeom>
          <a:solidFill>
            <a:schemeClr val="bg1">
              <a:lumMod val="6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9108" y="3398110"/>
            <a:ext cx="3343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Battery charging when surplus generation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20938" y="4110683"/>
            <a:ext cx="1992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Online diesel to provide reserves for solar fluctuation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456647" y="4926893"/>
            <a:ext cx="2891843" cy="968933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08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4000"/>
          </a:xfrm>
        </p:spPr>
        <p:txBody>
          <a:bodyPr>
            <a:normAutofit/>
          </a:bodyPr>
          <a:lstStyle/>
          <a:p>
            <a:r>
              <a:rPr lang="en-NZ" sz="4400" dirty="0">
                <a:solidFill>
                  <a:schemeClr val="accent2"/>
                </a:solidFill>
              </a:rPr>
              <a:t>Solar – no hydro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9944"/>
            <a:ext cx="8229600" cy="4882487"/>
          </a:xfrm>
        </p:spPr>
        <p:txBody>
          <a:bodyPr>
            <a:normAutofit/>
          </a:bodyPr>
          <a:lstStyle/>
          <a:p>
            <a:r>
              <a:rPr lang="en-NZ" dirty="0"/>
              <a:t>Can displace diesel generation:</a:t>
            </a:r>
          </a:p>
          <a:p>
            <a:pPr lvl="1"/>
            <a:r>
              <a:rPr lang="en-NZ" sz="2000" dirty="0"/>
              <a:t>More on sunny days</a:t>
            </a:r>
          </a:p>
          <a:p>
            <a:pPr lvl="1"/>
            <a:r>
              <a:rPr lang="en-NZ" sz="2000" dirty="0"/>
              <a:t>Less on cloudy days</a:t>
            </a:r>
          </a:p>
          <a:p>
            <a:pPr lvl="1"/>
            <a:r>
              <a:rPr lang="en-NZ" sz="2000" dirty="0"/>
              <a:t>None at night</a:t>
            </a:r>
          </a:p>
          <a:p>
            <a:r>
              <a:rPr lang="en-NZ" dirty="0">
                <a:sym typeface="Wingdings" panose="05000000000000000000" pitchFamily="2" charset="2"/>
              </a:rPr>
              <a:t>Still need diesel to cover series of dark days</a:t>
            </a:r>
          </a:p>
          <a:p>
            <a:r>
              <a:rPr lang="en-NZ" dirty="0">
                <a:sym typeface="Wingdings" panose="05000000000000000000" pitchFamily="2" charset="2"/>
              </a:rPr>
              <a:t>Online diesel, or </a:t>
            </a:r>
            <a:r>
              <a:rPr lang="en-NZ" dirty="0" smtClean="0">
                <a:sym typeface="Wingdings" panose="05000000000000000000" pitchFamily="2" charset="2"/>
              </a:rPr>
              <a:t>batteries</a:t>
            </a:r>
            <a:r>
              <a:rPr lang="en-NZ" dirty="0">
                <a:sym typeface="Wingdings" panose="05000000000000000000" pitchFamily="2" charset="2"/>
              </a:rPr>
              <a:t>, required to manage short-term solar fluctuations  </a:t>
            </a:r>
          </a:p>
          <a:p>
            <a:r>
              <a:rPr lang="en-NZ" dirty="0">
                <a:sym typeface="Wingdings" panose="05000000000000000000" pitchFamily="2" charset="2"/>
              </a:rPr>
              <a:t>But “energy shifting” batteries offer no gains while diesel is on the margin all day:</a:t>
            </a:r>
          </a:p>
          <a:p>
            <a:pPr lvl="1"/>
            <a:r>
              <a:rPr lang="en-NZ" sz="2000" dirty="0">
                <a:sym typeface="Wingdings" panose="05000000000000000000" pitchFamily="2" charset="2"/>
              </a:rPr>
              <a:t>Only worth considering when solar penetration is so high that excess solar would otherwise “spill”, on sunny days.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45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4000"/>
          </a:xfrm>
        </p:spPr>
        <p:txBody>
          <a:bodyPr>
            <a:normAutofit/>
          </a:bodyPr>
          <a:lstStyle/>
          <a:p>
            <a:r>
              <a:rPr lang="en-NZ" sz="4400" dirty="0">
                <a:solidFill>
                  <a:schemeClr val="accent2"/>
                </a:solidFill>
              </a:rPr>
              <a:t>Solar – with hydro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2648"/>
            <a:ext cx="8229600" cy="5087209"/>
          </a:xfrm>
        </p:spPr>
        <p:txBody>
          <a:bodyPr>
            <a:normAutofit/>
          </a:bodyPr>
          <a:lstStyle/>
          <a:p>
            <a:r>
              <a:rPr lang="en-NZ" dirty="0">
                <a:sym typeface="Wingdings" panose="05000000000000000000" pitchFamily="2" charset="2"/>
              </a:rPr>
              <a:t>Hydro can </a:t>
            </a:r>
            <a:r>
              <a:rPr lang="en-NZ" u="sng" dirty="0">
                <a:sym typeface="Wingdings" panose="05000000000000000000" pitchFamily="2" charset="2"/>
              </a:rPr>
              <a:t>complement</a:t>
            </a:r>
            <a:r>
              <a:rPr lang="en-NZ" dirty="0">
                <a:sym typeface="Wingdings" panose="05000000000000000000" pitchFamily="2" charset="2"/>
              </a:rPr>
              <a:t> solar in displacing diesel generation:</a:t>
            </a:r>
          </a:p>
          <a:p>
            <a:pPr lvl="1"/>
            <a:r>
              <a:rPr lang="en-NZ" sz="2000" dirty="0">
                <a:sym typeface="Wingdings" panose="05000000000000000000" pitchFamily="2" charset="2"/>
              </a:rPr>
              <a:t>Increased energy during wet conditions</a:t>
            </a:r>
          </a:p>
          <a:p>
            <a:pPr lvl="1"/>
            <a:r>
              <a:rPr lang="en-NZ" sz="2000" dirty="0">
                <a:sym typeface="Wingdings" panose="05000000000000000000" pitchFamily="2" charset="2"/>
              </a:rPr>
              <a:t>Increased reserves during dry conditions</a:t>
            </a:r>
          </a:p>
          <a:p>
            <a:r>
              <a:rPr lang="en-NZ" dirty="0">
                <a:sym typeface="Wingdings" panose="05000000000000000000" pitchFamily="2" charset="2"/>
              </a:rPr>
              <a:t>Hydro will </a:t>
            </a:r>
            <a:r>
              <a:rPr lang="en-NZ" u="sng" dirty="0">
                <a:sym typeface="Wingdings" panose="05000000000000000000" pitchFamily="2" charset="2"/>
              </a:rPr>
              <a:t>compete</a:t>
            </a:r>
            <a:r>
              <a:rPr lang="en-NZ" dirty="0">
                <a:sym typeface="Wingdings" panose="05000000000000000000" pitchFamily="2" charset="2"/>
              </a:rPr>
              <a:t> with solar during periods when diesel is completely displaced</a:t>
            </a:r>
          </a:p>
          <a:p>
            <a:pPr lvl="1"/>
            <a:r>
              <a:rPr lang="en-NZ" sz="2000" dirty="0">
                <a:sym typeface="Wingdings" panose="05000000000000000000" pitchFamily="2" charset="2"/>
              </a:rPr>
              <a:t>Wet and sunny - compete</a:t>
            </a:r>
          </a:p>
          <a:p>
            <a:pPr lvl="1"/>
            <a:r>
              <a:rPr lang="en-NZ" sz="2000" dirty="0">
                <a:sym typeface="Wingdings" panose="05000000000000000000" pitchFamily="2" charset="2"/>
              </a:rPr>
              <a:t>Wet and cloudy - complement</a:t>
            </a:r>
          </a:p>
          <a:p>
            <a:pPr lvl="1"/>
            <a:r>
              <a:rPr lang="en-NZ" sz="2000" dirty="0">
                <a:sym typeface="Wingdings" panose="05000000000000000000" pitchFamily="2" charset="2"/>
              </a:rPr>
              <a:t>Dry and sunny - complement</a:t>
            </a:r>
          </a:p>
          <a:p>
            <a:pPr lvl="1"/>
            <a:r>
              <a:rPr lang="en-NZ" sz="2000" dirty="0">
                <a:sym typeface="Wingdings" panose="05000000000000000000" pitchFamily="2" charset="2"/>
              </a:rPr>
              <a:t>Dry and cloudy - complement</a:t>
            </a:r>
          </a:p>
          <a:p>
            <a:r>
              <a:rPr lang="en-NZ" dirty="0">
                <a:sym typeface="Wingdings" panose="05000000000000000000" pitchFamily="2" charset="2"/>
              </a:rPr>
              <a:t>Significant Diesel </a:t>
            </a:r>
            <a:r>
              <a:rPr lang="en-NZ" u="sng" dirty="0">
                <a:sym typeface="Wingdings" panose="05000000000000000000" pitchFamily="2" charset="2"/>
              </a:rPr>
              <a:t>capacity</a:t>
            </a:r>
            <a:r>
              <a:rPr lang="en-NZ" dirty="0">
                <a:sym typeface="Wingdings" panose="05000000000000000000" pitchFamily="2" charset="2"/>
              </a:rPr>
              <a:t> still required for backup over dry periods with successive cloudy days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433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4" y="1461341"/>
            <a:ext cx="8858228" cy="468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44000"/>
          </a:xfrm>
        </p:spPr>
        <p:txBody>
          <a:bodyPr>
            <a:normAutofit/>
          </a:bodyPr>
          <a:lstStyle/>
          <a:p>
            <a:r>
              <a:rPr lang="en-NZ" sz="4400" dirty="0">
                <a:solidFill>
                  <a:schemeClr val="accent2"/>
                </a:solidFill>
              </a:rPr>
              <a:t>An integrated system development</a:t>
            </a:r>
          </a:p>
        </p:txBody>
      </p:sp>
      <p:sp>
        <p:nvSpPr>
          <p:cNvPr id="1025" name="Footer Placeholder 10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19</a:t>
            </a:fld>
            <a:endParaRPr lang="en-NZ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89487" y="4202191"/>
            <a:ext cx="406347" cy="400773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6058" y="3863637"/>
            <a:ext cx="1675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Hydro build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714699" y="5061912"/>
            <a:ext cx="1326027" cy="1131206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94830" y="6193118"/>
            <a:ext cx="3175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Diesel to manage dry periods and dark days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036024" y="3801417"/>
            <a:ext cx="688481" cy="400774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48249" y="3353005"/>
            <a:ext cx="2476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Increasing solar as costs reduce</a:t>
            </a:r>
          </a:p>
        </p:txBody>
      </p:sp>
      <p:cxnSp>
        <p:nvCxnSpPr>
          <p:cNvPr id="19" name="Straight Arrow Connector 18"/>
          <p:cNvCxnSpPr>
            <a:stCxn id="20" idx="2"/>
          </p:cNvCxnSpPr>
          <p:nvPr/>
        </p:nvCxnSpPr>
        <p:spPr>
          <a:xfrm>
            <a:off x="2395834" y="3431984"/>
            <a:ext cx="115355" cy="852937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5139" y="2600987"/>
            <a:ext cx="3001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Initially ancillary service batteries to support hydro with reserves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488562" y="2959238"/>
            <a:ext cx="165296" cy="363751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80264" y="2441421"/>
            <a:ext cx="2476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Energy batteries to capture excess solar</a:t>
            </a:r>
          </a:p>
        </p:txBody>
      </p:sp>
    </p:spTree>
    <p:extLst>
      <p:ext uri="{BB962C8B-B14F-4D97-AF65-F5344CB8AC3E}">
        <p14:creationId xmlns:p14="http://schemas.microsoft.com/office/powerpoint/2010/main" val="241452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4000"/>
          </a:xfrm>
        </p:spPr>
        <p:txBody>
          <a:bodyPr/>
          <a:lstStyle/>
          <a:p>
            <a:pPr algn="l"/>
            <a:r>
              <a:rPr lang="en-NZ" sz="4400" dirty="0">
                <a:solidFill>
                  <a:schemeClr val="accent2"/>
                </a:solidFill>
              </a:rPr>
              <a:t>Study: for World Bank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1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NZ" sz="2800" dirty="0"/>
              <a:t>Analysed the economics of a proposed hydro project in the Solomon Islands considering:</a:t>
            </a:r>
          </a:p>
          <a:p>
            <a:pPr lvl="1"/>
            <a:r>
              <a:rPr lang="en-NZ" sz="2000" dirty="0"/>
              <a:t>system requirements</a:t>
            </a:r>
          </a:p>
          <a:p>
            <a:pPr lvl="1"/>
            <a:r>
              <a:rPr lang="en-NZ" sz="2000" dirty="0"/>
              <a:t>current diesel generation</a:t>
            </a:r>
          </a:p>
          <a:p>
            <a:pPr lvl="1"/>
            <a:r>
              <a:rPr lang="en-NZ" sz="2000" dirty="0"/>
              <a:t>solar and battery resources</a:t>
            </a:r>
          </a:p>
          <a:p>
            <a:pPr lvl="1"/>
            <a:r>
              <a:rPr lang="en-NZ" sz="2000" dirty="0"/>
              <a:t>interplay between energy and reserves</a:t>
            </a:r>
          </a:p>
          <a:p>
            <a:endParaRPr lang="en-NZ" sz="2800" dirty="0"/>
          </a:p>
          <a:p>
            <a:r>
              <a:rPr lang="en-NZ" sz="2800" dirty="0"/>
              <a:t>We discuss some challenges of modelling this small system:</a:t>
            </a:r>
          </a:p>
          <a:p>
            <a:pPr lvl="1"/>
            <a:r>
              <a:rPr lang="en-NZ" sz="2000" dirty="0"/>
              <a:t>And some observations on renewable development </a:t>
            </a:r>
          </a:p>
          <a:p>
            <a:pPr lvl="1"/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2</a:t>
            </a:fld>
            <a:endParaRPr lang="en-N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516" y="331270"/>
            <a:ext cx="1728749" cy="7127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7565" y="5777947"/>
            <a:ext cx="8572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The Global Infrastructure Facility (GIF) is a global collaborative platform that facilitates preparing and structuring complex PPPs in infrastructure and mobilizing capital from the private sector and institutional investors. For more information, please visit www.globalinfrafacility.org</a:t>
            </a:r>
          </a:p>
        </p:txBody>
      </p:sp>
    </p:spTree>
    <p:extLst>
      <p:ext uri="{BB962C8B-B14F-4D97-AF65-F5344CB8AC3E}">
        <p14:creationId xmlns:p14="http://schemas.microsoft.com/office/powerpoint/2010/main" val="26398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537713" cy="1044000"/>
          </a:xfrm>
        </p:spPr>
        <p:txBody>
          <a:bodyPr/>
          <a:lstStyle/>
          <a:p>
            <a:r>
              <a:rPr lang="en-NZ" sz="4400" dirty="0">
                <a:solidFill>
                  <a:schemeClr val="accent2"/>
                </a:solidFill>
              </a:rPr>
              <a:t>Can we go 100% renewable?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184"/>
            <a:ext cx="8229600" cy="4827896"/>
          </a:xfrm>
        </p:spPr>
        <p:txBody>
          <a:bodyPr>
            <a:normAutofit/>
          </a:bodyPr>
          <a:lstStyle/>
          <a:p>
            <a:r>
              <a:rPr lang="en-NZ" dirty="0"/>
              <a:t>System must sustain itself over successive dry cloudy days without backup diesel </a:t>
            </a:r>
          </a:p>
          <a:p>
            <a:r>
              <a:rPr lang="en-NZ" dirty="0"/>
              <a:t>Limited hydro energy used for overnight generation </a:t>
            </a:r>
          </a:p>
          <a:p>
            <a:r>
              <a:rPr lang="en-NZ" dirty="0"/>
              <a:t>Batteries capture excess solar and complement hydro generation over daily cycle</a:t>
            </a:r>
          </a:p>
          <a:p>
            <a:r>
              <a:rPr lang="en-NZ" dirty="0"/>
              <a:t>Significant solar overbuild required, with energy spilled most of the time. </a:t>
            </a:r>
          </a:p>
          <a:p>
            <a:pPr marL="742950" lvl="2" indent="-342900"/>
            <a:r>
              <a:rPr lang="en-NZ" sz="2000" dirty="0"/>
              <a:t>Get up to  8 hours charging time on dry dark days</a:t>
            </a:r>
          </a:p>
          <a:p>
            <a:pPr marL="742950" lvl="2" indent="-342900"/>
            <a:r>
              <a:rPr lang="en-NZ" sz="2000" dirty="0"/>
              <a:t>With discharge of up to 16 hours over peak/night period</a:t>
            </a:r>
          </a:p>
          <a:p>
            <a:pPr marL="0" indent="-400050"/>
            <a:r>
              <a:rPr lang="en-NZ" sz="2200" dirty="0"/>
              <a:t>Can save money with mix of short/long term batteries,</a:t>
            </a:r>
          </a:p>
          <a:p>
            <a:pPr marL="742950" lvl="2" indent="-342900"/>
            <a:r>
              <a:rPr lang="en-NZ" sz="2000" dirty="0"/>
              <a:t>And sensible design of solar infrastructure </a:t>
            </a:r>
            <a:br>
              <a:rPr lang="en-NZ" sz="2000" dirty="0"/>
            </a:br>
            <a:endParaRPr lang="en-NZ" sz="2000" dirty="0"/>
          </a:p>
          <a:p>
            <a:pPr marL="0" indent="-400050"/>
            <a:endParaRPr lang="en-NZ" sz="2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7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537713" cy="1044000"/>
          </a:xfrm>
        </p:spPr>
        <p:txBody>
          <a:bodyPr/>
          <a:lstStyle/>
          <a:p>
            <a:r>
              <a:rPr lang="en-NZ" sz="4400" dirty="0">
                <a:solidFill>
                  <a:schemeClr val="accent2"/>
                </a:solidFill>
              </a:rPr>
              <a:t>Optimisation for renewable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50296"/>
            <a:ext cx="8229600" cy="1345784"/>
          </a:xfrm>
        </p:spPr>
        <p:txBody>
          <a:bodyPr>
            <a:normAutofit/>
          </a:bodyPr>
          <a:lstStyle/>
          <a:p>
            <a:r>
              <a:rPr lang="en-NZ" dirty="0"/>
              <a:t>Large increase in system costs in doing away with diesel backup generation </a:t>
            </a:r>
            <a:br>
              <a:rPr lang="en-NZ" dirty="0"/>
            </a:br>
            <a:r>
              <a:rPr lang="en-NZ" dirty="0">
                <a:sym typeface="Wingdings" panose="05000000000000000000" pitchFamily="2" charset="2"/>
              </a:rPr>
              <a:t> increased value of hydro capacity 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21</a:t>
            </a:fld>
            <a:endParaRPr lang="en-N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29" y="1207190"/>
            <a:ext cx="8271452" cy="3576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248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4000"/>
          </a:xfrm>
        </p:spPr>
        <p:txBody>
          <a:bodyPr/>
          <a:lstStyle/>
          <a:p>
            <a:r>
              <a:rPr lang="en-NZ" sz="4400" dirty="0">
                <a:solidFill>
                  <a:schemeClr val="accent2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04" y="943206"/>
            <a:ext cx="8229600" cy="5425038"/>
          </a:xfrm>
        </p:spPr>
        <p:txBody>
          <a:bodyPr>
            <a:normAutofit fontScale="92500" lnSpcReduction="10000"/>
          </a:bodyPr>
          <a:lstStyle/>
          <a:p>
            <a:r>
              <a:rPr lang="en-NZ" sz="2800" dirty="0"/>
              <a:t>Small scale makes analysis comparatively more costly</a:t>
            </a:r>
          </a:p>
          <a:p>
            <a:pPr lvl="1"/>
            <a:r>
              <a:rPr lang="en-NZ" sz="2000" dirty="0"/>
              <a:t>But also arguably more complex </a:t>
            </a:r>
          </a:p>
          <a:p>
            <a:r>
              <a:rPr lang="en-NZ" sz="2800" dirty="0"/>
              <a:t>In a small isolated system it becomes critical to capture the salient interactions of:</a:t>
            </a:r>
          </a:p>
          <a:p>
            <a:pPr lvl="1"/>
            <a:r>
              <a:rPr lang="en-NZ" sz="2000" dirty="0"/>
              <a:t>Energy and ancillary services</a:t>
            </a:r>
          </a:p>
          <a:p>
            <a:pPr lvl="1"/>
            <a:r>
              <a:rPr lang="en-NZ" sz="2000" dirty="0"/>
              <a:t>Unit loading patterns and contingencies</a:t>
            </a:r>
          </a:p>
          <a:p>
            <a:pPr lvl="1"/>
            <a:r>
              <a:rPr lang="en-NZ" sz="2000" dirty="0"/>
              <a:t>Short and long term output variability </a:t>
            </a:r>
            <a:br>
              <a:rPr lang="en-NZ" sz="2000" dirty="0"/>
            </a:br>
            <a:r>
              <a:rPr lang="en-NZ" sz="2000" dirty="0"/>
              <a:t>         and storage/backup capacity  </a:t>
            </a:r>
          </a:p>
          <a:p>
            <a:r>
              <a:rPr lang="en-NZ" dirty="0"/>
              <a:t>The interacting characteristics of different technologies can create a complex pattern of competition and complementarity, over time</a:t>
            </a:r>
          </a:p>
          <a:p>
            <a:r>
              <a:rPr lang="en-NZ" sz="2800" dirty="0"/>
              <a:t>Diesel capacity seems likely to play an important ongoing backup role</a:t>
            </a:r>
          </a:p>
          <a:p>
            <a:pPr lvl="1"/>
            <a:r>
              <a:rPr lang="en-NZ" sz="2100" dirty="0"/>
              <a:t>And is btw “100% renewable”, if not actually called upon!</a:t>
            </a:r>
          </a:p>
          <a:p>
            <a:endParaRPr lang="en-NZ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835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4000"/>
          </a:xfrm>
        </p:spPr>
        <p:txBody>
          <a:bodyPr/>
          <a:lstStyle/>
          <a:p>
            <a:r>
              <a:rPr lang="en-NZ" sz="4400" dirty="0">
                <a:solidFill>
                  <a:schemeClr val="accent2"/>
                </a:solidFill>
              </a:rPr>
              <a:t>Honiara – Solomon Islands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3</a:t>
            </a:fld>
            <a:endParaRPr lang="en-N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7"/>
          <a:stretch/>
        </p:blipFill>
        <p:spPr bwMode="auto">
          <a:xfrm>
            <a:off x="0" y="1649580"/>
            <a:ext cx="9144000" cy="5084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47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4000"/>
          </a:xfrm>
        </p:spPr>
        <p:txBody>
          <a:bodyPr/>
          <a:lstStyle/>
          <a:p>
            <a:r>
              <a:rPr lang="en-NZ" sz="4400" dirty="0">
                <a:solidFill>
                  <a:schemeClr val="accent2"/>
                </a:solidFill>
              </a:rPr>
              <a:t>Current Power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0" y="1985284"/>
            <a:ext cx="3851920" cy="3835021"/>
          </a:xfrm>
        </p:spPr>
        <p:txBody>
          <a:bodyPr>
            <a:normAutofit fontScale="85000" lnSpcReduction="10000"/>
          </a:bodyPr>
          <a:lstStyle/>
          <a:p>
            <a:r>
              <a:rPr lang="en-NZ" sz="2400" dirty="0"/>
              <a:t>Demand profile consistent through the year</a:t>
            </a:r>
          </a:p>
          <a:p>
            <a:r>
              <a:rPr lang="en-NZ" sz="2400" dirty="0"/>
              <a:t>Current peak ~ 16MW</a:t>
            </a:r>
          </a:p>
          <a:p>
            <a:r>
              <a:rPr lang="en-NZ" sz="2400" dirty="0"/>
              <a:t>Predominantly diesel supply</a:t>
            </a:r>
          </a:p>
          <a:p>
            <a:r>
              <a:rPr lang="en-NZ" sz="2400" dirty="0"/>
              <a:t>Existing solar ~1MW</a:t>
            </a:r>
          </a:p>
          <a:p>
            <a:r>
              <a:rPr lang="en-NZ" sz="2400" dirty="0"/>
              <a:t>Ageing diesel generation fleet</a:t>
            </a:r>
          </a:p>
          <a:p>
            <a:r>
              <a:rPr lang="en-NZ" sz="2400" dirty="0"/>
              <a:t>Largest diesel unit: 4.5MW</a:t>
            </a:r>
          </a:p>
          <a:p>
            <a:r>
              <a:rPr lang="en-NZ" sz="2400" dirty="0"/>
              <a:t>Smallest diesel unit: 1.5MW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4</a:t>
            </a:fld>
            <a:endParaRPr lang="en-NZ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67" y="2250111"/>
            <a:ext cx="5129279" cy="3116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349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4000"/>
          </a:xfrm>
        </p:spPr>
        <p:txBody>
          <a:bodyPr/>
          <a:lstStyle/>
          <a:p>
            <a:r>
              <a:rPr lang="en-NZ" sz="4400" dirty="0">
                <a:solidFill>
                  <a:schemeClr val="accent2"/>
                </a:solidFill>
              </a:rPr>
              <a:t>Potential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7368"/>
            <a:ext cx="8229600" cy="4525963"/>
          </a:xfrm>
        </p:spPr>
        <p:txBody>
          <a:bodyPr>
            <a:normAutofit/>
          </a:bodyPr>
          <a:lstStyle/>
          <a:p>
            <a:r>
              <a:rPr lang="en-NZ" sz="2800" dirty="0"/>
              <a:t>Hydro (3 or 4 x 5MW units)</a:t>
            </a:r>
          </a:p>
          <a:p>
            <a:pPr lvl="1"/>
            <a:r>
              <a:rPr lang="en-NZ" sz="2000" dirty="0"/>
              <a:t>Variable inflows</a:t>
            </a:r>
          </a:p>
          <a:p>
            <a:pPr lvl="1"/>
            <a:r>
              <a:rPr lang="en-NZ" sz="2000" dirty="0"/>
              <a:t>Limited storage (~ 1 day with average inflows)</a:t>
            </a:r>
          </a:p>
          <a:p>
            <a:r>
              <a:rPr lang="en-NZ" sz="2800" dirty="0"/>
              <a:t>Solar</a:t>
            </a:r>
          </a:p>
          <a:p>
            <a:pPr lvl="1"/>
            <a:r>
              <a:rPr lang="en-NZ" sz="2000" dirty="0"/>
              <a:t>Variable output</a:t>
            </a:r>
          </a:p>
          <a:p>
            <a:r>
              <a:rPr lang="en-NZ" sz="2800" dirty="0"/>
              <a:t>Batteries</a:t>
            </a:r>
          </a:p>
          <a:p>
            <a:pPr lvl="1"/>
            <a:r>
              <a:rPr lang="en-NZ" sz="2000" dirty="0"/>
              <a:t>Energy and reserves</a:t>
            </a:r>
          </a:p>
          <a:p>
            <a:r>
              <a:rPr lang="en-NZ" sz="2800" dirty="0"/>
              <a:t>Geothermal (not considered as part of this exercise)</a:t>
            </a:r>
          </a:p>
          <a:p>
            <a:pPr lvl="1"/>
            <a:r>
              <a:rPr lang="en-NZ" sz="2000" dirty="0"/>
              <a:t>Baseload energy</a:t>
            </a:r>
          </a:p>
          <a:p>
            <a:pPr lvl="1"/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065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4000"/>
          </a:xfrm>
        </p:spPr>
        <p:txBody>
          <a:bodyPr>
            <a:normAutofit/>
          </a:bodyPr>
          <a:lstStyle/>
          <a:p>
            <a:r>
              <a:rPr lang="en-NZ" sz="4400" dirty="0">
                <a:solidFill>
                  <a:schemeClr val="accent2"/>
                </a:solidFill>
              </a:rPr>
              <a:t>Expected increase in oil prices</a:t>
            </a:r>
            <a:endParaRPr lang="en-NZ" dirty="0">
              <a:solidFill>
                <a:schemeClr val="accent2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22832" y="5754447"/>
            <a:ext cx="8229600" cy="824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u="sng" dirty="0"/>
              <a:t>Source:</a:t>
            </a:r>
            <a:r>
              <a:rPr lang="en-NZ" dirty="0"/>
              <a:t> EIA and World Bank</a:t>
            </a:r>
          </a:p>
          <a:p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6</a:t>
            </a:fld>
            <a:endParaRPr lang="en-N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1415053"/>
            <a:ext cx="749300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6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400" dirty="0">
                <a:solidFill>
                  <a:schemeClr val="accent2"/>
                </a:solidFill>
              </a:rPr>
              <a:t>Declining solar/battery technology costs</a:t>
            </a:r>
            <a:endParaRPr lang="en-NZ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7</a:t>
            </a:fld>
            <a:endParaRPr lang="en-N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01" y="1578496"/>
            <a:ext cx="5923127" cy="242807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66428" y="1830525"/>
            <a:ext cx="3295469" cy="8249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NZ" sz="20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Source: </a:t>
            </a:r>
            <a:r>
              <a:rPr lang="en-N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Utility-Scale Solar, 2015, Lawrence Berkley National Laboratory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01" y="4237210"/>
            <a:ext cx="5923128" cy="25525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6209731" y="5066609"/>
            <a:ext cx="3641883" cy="608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sz="20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Source:</a:t>
            </a:r>
            <a:r>
              <a:rPr lang="en-N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IRENA, 2015</a:t>
            </a:r>
          </a:p>
        </p:txBody>
      </p:sp>
      <p:sp>
        <p:nvSpPr>
          <p:cNvPr id="5" name="Arc 4"/>
          <p:cNvSpPr/>
          <p:nvPr/>
        </p:nvSpPr>
        <p:spPr>
          <a:xfrm flipH="1" flipV="1">
            <a:off x="1678675" y="3936400"/>
            <a:ext cx="8802806" cy="1877546"/>
          </a:xfrm>
          <a:prstGeom prst="arc">
            <a:avLst>
              <a:gd name="adj1" fmla="val 19151093"/>
              <a:gd name="adj2" fmla="val 21533842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72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4000"/>
          </a:xfrm>
        </p:spPr>
        <p:txBody>
          <a:bodyPr/>
          <a:lstStyle/>
          <a:p>
            <a:r>
              <a:rPr lang="en-NZ" sz="4400" dirty="0">
                <a:solidFill>
                  <a:schemeClr val="accent2"/>
                </a:solidFill>
              </a:rPr>
              <a:t>Modelling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37112"/>
          </a:xfrm>
        </p:spPr>
        <p:txBody>
          <a:bodyPr>
            <a:normAutofit/>
          </a:bodyPr>
          <a:lstStyle/>
          <a:p>
            <a:r>
              <a:rPr lang="en-NZ" sz="3000" dirty="0"/>
              <a:t>An optimisation modelling framework was developed for this specific system</a:t>
            </a:r>
          </a:p>
          <a:p>
            <a:r>
              <a:rPr lang="en-NZ" sz="3000" dirty="0"/>
              <a:t>It optimises at three nested levels with outputs from preceding levels fed forward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EPOC Winter Workshop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8275-CC5A-45E2-882A-EBEBC480E473}" type="slidenum">
              <a:rPr lang="en-NZ" smtClean="0"/>
              <a:t>8</a:t>
            </a:fld>
            <a:endParaRPr lang="en-N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93933890"/>
              </p:ext>
            </p:extLst>
          </p:nvPr>
        </p:nvGraphicFramePr>
        <p:xfrm>
          <a:off x="1043608" y="3629952"/>
          <a:ext cx="7056784" cy="2839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277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4000"/>
          </a:xfrm>
        </p:spPr>
        <p:txBody>
          <a:bodyPr/>
          <a:lstStyle/>
          <a:p>
            <a:r>
              <a:rPr lang="en-NZ" sz="4400" dirty="0">
                <a:solidFill>
                  <a:schemeClr val="accent2"/>
                </a:solidFill>
              </a:rPr>
              <a:t>Some caveats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555020"/>
            <a:ext cx="8229600" cy="4290310"/>
          </a:xfrm>
        </p:spPr>
        <p:txBody>
          <a:bodyPr>
            <a:normAutofit/>
          </a:bodyPr>
          <a:lstStyle/>
          <a:p>
            <a:r>
              <a:rPr lang="en-NZ" sz="2800" dirty="0"/>
              <a:t>Hydro option and data as provided by </a:t>
            </a:r>
            <a:r>
              <a:rPr lang="en-NZ" sz="2800" dirty="0" smtClean="0"/>
              <a:t>SIEA, World </a:t>
            </a:r>
            <a:r>
              <a:rPr lang="en-NZ" sz="2800" dirty="0"/>
              <a:t>Bank, and other consultants</a:t>
            </a:r>
          </a:p>
          <a:p>
            <a:r>
              <a:rPr lang="en-NZ" sz="2800" dirty="0"/>
              <a:t>3% discount rate </a:t>
            </a:r>
            <a:r>
              <a:rPr lang="en-NZ" dirty="0"/>
              <a:t>(with sensitivities at 4%)</a:t>
            </a:r>
            <a:br>
              <a:rPr lang="en-NZ" dirty="0"/>
            </a:br>
            <a:r>
              <a:rPr lang="en-NZ" dirty="0"/>
              <a:t> </a:t>
            </a:r>
            <a:r>
              <a:rPr lang="en-NZ" sz="2800" dirty="0"/>
              <a:t>– </a:t>
            </a:r>
            <a:r>
              <a:rPr lang="en-NZ" dirty="0"/>
              <a:t>based on World Bank requirements</a:t>
            </a:r>
            <a:endParaRPr lang="en-NZ" sz="2800" dirty="0"/>
          </a:p>
          <a:p>
            <a:r>
              <a:rPr lang="en-NZ" sz="2800" dirty="0"/>
              <a:t>Assessment only on generation </a:t>
            </a:r>
            <a:br>
              <a:rPr lang="en-NZ" sz="2800" dirty="0"/>
            </a:br>
            <a:r>
              <a:rPr lang="en-NZ" dirty="0"/>
              <a:t>(ignoring transmission)</a:t>
            </a:r>
          </a:p>
          <a:p>
            <a:r>
              <a:rPr lang="en-NZ" sz="2800" dirty="0"/>
              <a:t>Optimistic assumptions about power system control etc from new technologies</a:t>
            </a:r>
            <a:br>
              <a:rPr lang="en-NZ" sz="2800" dirty="0"/>
            </a:br>
            <a:r>
              <a:rPr lang="en-NZ" dirty="0"/>
              <a:t>(implying conservative valuation of hydro) </a:t>
            </a:r>
            <a:endParaRPr lang="en-NZ" sz="1800" dirty="0"/>
          </a:p>
          <a:p>
            <a:endParaRPr lang="en-NZ" sz="2800" dirty="0"/>
          </a:p>
          <a:p>
            <a:endParaRPr lang="en-NZ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EPOC Winter Workshop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753-603D-4BEA-AC08-42C07677816A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156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10510</TotalTime>
  <Words>982</Words>
  <Application>Microsoft Office PowerPoint</Application>
  <PresentationFormat>On-screen Show (4:3)</PresentationFormat>
  <Paragraphs>178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Executive</vt:lpstr>
      <vt:lpstr>Analysing renewable power system development for a Pacific Nation</vt:lpstr>
      <vt:lpstr>Study: for World Bank</vt:lpstr>
      <vt:lpstr>Honiara – Solomon Islands</vt:lpstr>
      <vt:lpstr>Current Power System</vt:lpstr>
      <vt:lpstr>Potential resources</vt:lpstr>
      <vt:lpstr>Expected increase in oil prices</vt:lpstr>
      <vt:lpstr>Declining solar/battery technology costs</vt:lpstr>
      <vt:lpstr>Modelling framework</vt:lpstr>
      <vt:lpstr>Some caveats</vt:lpstr>
      <vt:lpstr>Hydro with existing system</vt:lpstr>
      <vt:lpstr>High inflows – hydro energy production limited by load</vt:lpstr>
      <vt:lpstr>Reserve requirements further  restrict hydro generation</vt:lpstr>
      <vt:lpstr>Low inflows – hydro only provides reserve and peak support</vt:lpstr>
      <vt:lpstr>Surprisingly? </vt:lpstr>
      <vt:lpstr>Ancillary service batteries</vt:lpstr>
      <vt:lpstr>Energy-shifting batteries</vt:lpstr>
      <vt:lpstr>Solar – no hydro</vt:lpstr>
      <vt:lpstr>Solar – with hydro</vt:lpstr>
      <vt:lpstr>An integrated system development</vt:lpstr>
      <vt:lpstr>Can we go 100% renewable?</vt:lpstr>
      <vt:lpstr>Optimisation for renewable case</vt:lpstr>
      <vt:lpstr>Conclusion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Analysing renewable power system development for a Pacific Nation</dc:title>
  <dc:creator>Ramu</dc:creator>
  <cp:lastModifiedBy>Ramu</cp:lastModifiedBy>
  <cp:revision>186</cp:revision>
  <dcterms:created xsi:type="dcterms:W3CDTF">2017-08-15T05:06:00Z</dcterms:created>
  <dcterms:modified xsi:type="dcterms:W3CDTF">2017-09-03T09:19:16Z</dcterms:modified>
</cp:coreProperties>
</file>