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6"/>
  </p:notesMasterIdLst>
  <p:handoutMasterIdLst>
    <p:handoutMasterId r:id="rId27"/>
  </p:handoutMasterIdLst>
  <p:sldIdLst>
    <p:sldId id="256" r:id="rId2"/>
    <p:sldId id="357" r:id="rId3"/>
    <p:sldId id="371" r:id="rId4"/>
    <p:sldId id="351" r:id="rId5"/>
    <p:sldId id="358" r:id="rId6"/>
    <p:sldId id="352" r:id="rId7"/>
    <p:sldId id="372" r:id="rId8"/>
    <p:sldId id="354" r:id="rId9"/>
    <p:sldId id="365" r:id="rId10"/>
    <p:sldId id="353" r:id="rId11"/>
    <p:sldId id="369" r:id="rId12"/>
    <p:sldId id="355" r:id="rId13"/>
    <p:sldId id="359" r:id="rId14"/>
    <p:sldId id="364" r:id="rId15"/>
    <p:sldId id="360" r:id="rId16"/>
    <p:sldId id="361" r:id="rId17"/>
    <p:sldId id="370" r:id="rId18"/>
    <p:sldId id="366" r:id="rId19"/>
    <p:sldId id="374" r:id="rId20"/>
    <p:sldId id="356" r:id="rId21"/>
    <p:sldId id="373" r:id="rId22"/>
    <p:sldId id="376" r:id="rId23"/>
    <p:sldId id="375" r:id="rId24"/>
    <p:sldId id="368" r:id="rId25"/>
  </p:sldIdLst>
  <p:sldSz cx="9144000" cy="5143500" type="screen16x9"/>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rad MacCormick"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404040"/>
    <a:srgbClr val="CD0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9" autoAdjust="0"/>
    <p:restoredTop sz="73341" autoAdjust="0"/>
  </p:normalViewPr>
  <p:slideViewPr>
    <p:cSldViewPr snapToGrid="0" snapToObjects="1">
      <p:cViewPr varScale="1">
        <p:scale>
          <a:sx n="85" d="100"/>
          <a:sy n="85" d="100"/>
        </p:scale>
        <p:origin x="-918"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omfp01\common\Market%20Analytics\Projects\2018\Security%20standards%20WEM%20and%20WCM\Presentations\wind_5y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comfp01\common\Market%20Analytics\Projects\2018\Security%20standards%20WEM%20and%20WCM\Presentations\wind_5y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a:solidFill>
                <a:schemeClr val="accent1"/>
              </a:solidFill>
            </a:ln>
          </c:spPr>
          <c:marker>
            <c:symbol val="circle"/>
            <c:size val="3"/>
            <c:spPr>
              <a:solidFill>
                <a:schemeClr val="accent1">
                  <a:lumMod val="50000"/>
                </a:schemeClr>
              </a:solidFill>
              <a:ln>
                <a:noFill/>
              </a:ln>
            </c:spPr>
          </c:marker>
          <c:val>
            <c:numRef>
              <c:f>Sheet1!$B$2:$B$22</c:f>
              <c:numCache>
                <c:formatCode>General</c:formatCode>
                <c:ptCount val="21"/>
                <c:pt idx="0">
                  <c:v>400</c:v>
                </c:pt>
                <c:pt idx="1">
                  <c:v>343</c:v>
                </c:pt>
                <c:pt idx="2">
                  <c:v>292</c:v>
                </c:pt>
                <c:pt idx="3">
                  <c:v>247</c:v>
                </c:pt>
                <c:pt idx="4">
                  <c:v>208</c:v>
                </c:pt>
                <c:pt idx="5">
                  <c:v>175</c:v>
                </c:pt>
                <c:pt idx="6">
                  <c:v>148</c:v>
                </c:pt>
                <c:pt idx="7">
                  <c:v>127</c:v>
                </c:pt>
                <c:pt idx="8">
                  <c:v>112</c:v>
                </c:pt>
                <c:pt idx="9">
                  <c:v>103</c:v>
                </c:pt>
                <c:pt idx="10">
                  <c:v>100</c:v>
                </c:pt>
                <c:pt idx="11">
                  <c:v>103</c:v>
                </c:pt>
                <c:pt idx="12">
                  <c:v>112</c:v>
                </c:pt>
                <c:pt idx="13">
                  <c:v>127</c:v>
                </c:pt>
                <c:pt idx="14">
                  <c:v>148</c:v>
                </c:pt>
                <c:pt idx="15">
                  <c:v>175</c:v>
                </c:pt>
                <c:pt idx="16">
                  <c:v>208</c:v>
                </c:pt>
                <c:pt idx="17">
                  <c:v>247</c:v>
                </c:pt>
                <c:pt idx="18">
                  <c:v>292</c:v>
                </c:pt>
                <c:pt idx="19">
                  <c:v>343</c:v>
                </c:pt>
                <c:pt idx="20">
                  <c:v>400</c:v>
                </c:pt>
              </c:numCache>
            </c:numRef>
          </c:val>
          <c:smooth val="0"/>
        </c:ser>
        <c:dLbls>
          <c:showLegendKey val="0"/>
          <c:showVal val="0"/>
          <c:showCatName val="0"/>
          <c:showSerName val="0"/>
          <c:showPercent val="0"/>
          <c:showBubbleSize val="0"/>
        </c:dLbls>
        <c:marker val="1"/>
        <c:smooth val="0"/>
        <c:axId val="169672704"/>
        <c:axId val="169674624"/>
      </c:lineChart>
      <c:catAx>
        <c:axId val="169672704"/>
        <c:scaling>
          <c:orientation val="minMax"/>
        </c:scaling>
        <c:delete val="1"/>
        <c:axPos val="b"/>
        <c:majorTickMark val="out"/>
        <c:minorTickMark val="none"/>
        <c:tickLblPos val="nextTo"/>
        <c:crossAx val="169674624"/>
        <c:crosses val="autoZero"/>
        <c:auto val="1"/>
        <c:lblAlgn val="ctr"/>
        <c:lblOffset val="100"/>
        <c:noMultiLvlLbl val="0"/>
      </c:catAx>
      <c:valAx>
        <c:axId val="169674624"/>
        <c:scaling>
          <c:orientation val="minMax"/>
        </c:scaling>
        <c:delete val="0"/>
        <c:axPos val="l"/>
        <c:majorGridlines/>
        <c:numFmt formatCode="General" sourceLinked="1"/>
        <c:majorTickMark val="out"/>
        <c:minorTickMark val="none"/>
        <c:tickLblPos val="nextTo"/>
        <c:txPr>
          <a:bodyPr/>
          <a:lstStyle/>
          <a:p>
            <a:pPr>
              <a:defRPr sz="700"/>
            </a:pPr>
            <a:endParaRPr lang="en-US"/>
          </a:p>
        </c:txPr>
        <c:crossAx val="1696727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pivotSource>
    <c:name>[wind_5yrs.xlsx]By year!PivotTable2</c:name>
    <c:fmtId val="11"/>
  </c:pivotSource>
  <c:chart>
    <c:title>
      <c:tx>
        <c:rich>
          <a:bodyPr/>
          <a:lstStyle/>
          <a:p>
            <a:pPr>
              <a:defRPr/>
            </a:pPr>
            <a:r>
              <a:rPr lang="en-NZ" sz="1100" dirty="0"/>
              <a:t>Total</a:t>
            </a:r>
            <a:r>
              <a:rPr lang="en-NZ" sz="1100" baseline="0" dirty="0"/>
              <a:t> w</a:t>
            </a:r>
            <a:r>
              <a:rPr lang="en-NZ" sz="1100" dirty="0"/>
              <a:t>ind generation by</a:t>
            </a:r>
            <a:r>
              <a:rPr lang="en-NZ" sz="1100" baseline="0" dirty="0"/>
              <a:t> year</a:t>
            </a:r>
            <a:endParaRPr lang="en-NZ" sz="1100" dirty="0"/>
          </a:p>
        </c:rich>
      </c:tx>
      <c:layout>
        <c:manualLayout>
          <c:xMode val="edge"/>
          <c:yMode val="edge"/>
          <c:x val="0.28901778752436647"/>
          <c:y val="4.4171374764595105E-3"/>
        </c:manualLayout>
      </c:layout>
      <c:overlay val="1"/>
    </c:title>
    <c:autoTitleDeleted val="0"/>
    <c:pivotFmts>
      <c:pivotFmt>
        <c:idx val="0"/>
        <c:spPr>
          <a:solidFill>
            <a:schemeClr val="bg1">
              <a:lumMod val="75000"/>
            </a:schemeClr>
          </a:solidFill>
          <a:ln>
            <a:solidFill>
              <a:schemeClr val="bg1"/>
            </a:solidFill>
          </a:ln>
        </c:spPr>
        <c:marker>
          <c:symbol val="none"/>
        </c:marker>
      </c:pivotFmt>
      <c:pivotFmt>
        <c:idx val="1"/>
        <c:spPr>
          <a:solidFill>
            <a:schemeClr val="bg1">
              <a:lumMod val="75000"/>
            </a:schemeClr>
          </a:solidFill>
          <a:ln>
            <a:solidFill>
              <a:schemeClr val="bg1"/>
            </a:solidFill>
          </a:ln>
        </c:spPr>
        <c:marker>
          <c:symbol val="none"/>
        </c:marker>
      </c:pivotFmt>
      <c:pivotFmt>
        <c:idx val="2"/>
        <c:spPr>
          <a:solidFill>
            <a:schemeClr val="bg1">
              <a:lumMod val="75000"/>
            </a:schemeClr>
          </a:solidFill>
          <a:ln>
            <a:solidFill>
              <a:schemeClr val="bg1"/>
            </a:solidFill>
          </a:ln>
        </c:spPr>
        <c:marker>
          <c:symbol val="none"/>
        </c:marker>
      </c:pivotFmt>
      <c:pivotFmt>
        <c:idx val="3"/>
        <c:spPr>
          <a:solidFill>
            <a:schemeClr val="bg1">
              <a:lumMod val="75000"/>
            </a:schemeClr>
          </a:solidFill>
          <a:ln>
            <a:solidFill>
              <a:schemeClr val="bg1"/>
            </a:solidFill>
          </a:ln>
        </c:spPr>
        <c:marker>
          <c:symbol val="none"/>
        </c:marker>
      </c:pivotFmt>
      <c:pivotFmt>
        <c:idx val="4"/>
        <c:spPr>
          <a:solidFill>
            <a:srgbClr val="4682B4"/>
          </a:solidFill>
        </c:spPr>
        <c:marker>
          <c:symbol val="none"/>
        </c:marker>
      </c:pivotFmt>
      <c:pivotFmt>
        <c:idx val="5"/>
      </c:pivotFmt>
      <c:pivotFmt>
        <c:idx val="6"/>
        <c:spPr>
          <a:solidFill>
            <a:schemeClr val="bg1">
              <a:lumMod val="75000"/>
            </a:schemeClr>
          </a:solidFill>
          <a:ln>
            <a:solidFill>
              <a:schemeClr val="bg1"/>
            </a:solidFill>
          </a:ln>
        </c:spPr>
        <c:marker>
          <c:symbol val="none"/>
        </c:marker>
      </c:pivotFmt>
      <c:pivotFmt>
        <c:idx val="7"/>
        <c:spPr>
          <a:solidFill>
            <a:schemeClr val="bg1">
              <a:lumMod val="75000"/>
            </a:schemeClr>
          </a:solidFill>
          <a:ln>
            <a:solidFill>
              <a:schemeClr val="bg1"/>
            </a:solidFill>
          </a:ln>
        </c:spPr>
        <c:marker>
          <c:symbol val="none"/>
        </c:marker>
      </c:pivotFmt>
      <c:pivotFmt>
        <c:idx val="8"/>
        <c:spPr>
          <a:solidFill>
            <a:schemeClr val="bg1">
              <a:lumMod val="75000"/>
            </a:schemeClr>
          </a:solidFill>
          <a:ln>
            <a:solidFill>
              <a:schemeClr val="bg1"/>
            </a:solidFill>
          </a:ln>
        </c:spPr>
        <c:marker>
          <c:symbol val="none"/>
        </c:marker>
      </c:pivotFmt>
      <c:pivotFmt>
        <c:idx val="9"/>
        <c:spPr>
          <a:solidFill>
            <a:schemeClr val="bg1">
              <a:lumMod val="75000"/>
            </a:schemeClr>
          </a:solidFill>
          <a:ln>
            <a:solidFill>
              <a:schemeClr val="bg1"/>
            </a:solidFill>
          </a:ln>
        </c:spPr>
        <c:marker>
          <c:symbol val="none"/>
        </c:marker>
      </c:pivotFmt>
      <c:pivotFmt>
        <c:idx val="10"/>
        <c:spPr>
          <a:solidFill>
            <a:srgbClr val="4682B4"/>
          </a:solidFill>
        </c:spPr>
        <c:marker>
          <c:symbol val="none"/>
        </c:marker>
      </c:pivotFmt>
      <c:pivotFmt>
        <c:idx val="11"/>
        <c:spPr>
          <a:solidFill>
            <a:schemeClr val="bg1">
              <a:lumMod val="75000"/>
            </a:schemeClr>
          </a:solidFill>
          <a:ln>
            <a:solidFill>
              <a:schemeClr val="bg1"/>
            </a:solidFill>
          </a:ln>
        </c:spPr>
        <c:marker>
          <c:symbol val="none"/>
        </c:marker>
      </c:pivotFmt>
      <c:pivotFmt>
        <c:idx val="12"/>
        <c:spPr>
          <a:solidFill>
            <a:schemeClr val="bg1">
              <a:lumMod val="75000"/>
            </a:schemeClr>
          </a:solidFill>
          <a:ln>
            <a:solidFill>
              <a:schemeClr val="bg1"/>
            </a:solidFill>
          </a:ln>
        </c:spPr>
        <c:marker>
          <c:symbol val="none"/>
        </c:marker>
      </c:pivotFmt>
      <c:pivotFmt>
        <c:idx val="13"/>
        <c:spPr>
          <a:solidFill>
            <a:schemeClr val="bg1">
              <a:lumMod val="75000"/>
            </a:schemeClr>
          </a:solidFill>
          <a:ln>
            <a:solidFill>
              <a:schemeClr val="bg1"/>
            </a:solidFill>
          </a:ln>
        </c:spPr>
        <c:marker>
          <c:symbol val="none"/>
        </c:marker>
      </c:pivotFmt>
      <c:pivotFmt>
        <c:idx val="14"/>
        <c:spPr>
          <a:solidFill>
            <a:schemeClr val="bg1">
              <a:lumMod val="75000"/>
            </a:schemeClr>
          </a:solidFill>
          <a:ln>
            <a:solidFill>
              <a:schemeClr val="bg1"/>
            </a:solidFill>
          </a:ln>
        </c:spPr>
        <c:marker>
          <c:symbol val="none"/>
        </c:marker>
      </c:pivotFmt>
      <c:pivotFmt>
        <c:idx val="15"/>
        <c:spPr>
          <a:solidFill>
            <a:srgbClr val="4682B4"/>
          </a:solidFill>
        </c:spPr>
        <c:marker>
          <c:symbol val="none"/>
        </c:marker>
      </c:pivotFmt>
    </c:pivotFmts>
    <c:plotArea>
      <c:layout/>
      <c:barChart>
        <c:barDir val="col"/>
        <c:grouping val="clustered"/>
        <c:varyColors val="0"/>
        <c:ser>
          <c:idx val="0"/>
          <c:order val="0"/>
          <c:tx>
            <c:strRef>
              <c:f>'By year'!$B$3:$B$4</c:f>
              <c:strCache>
                <c:ptCount val="1"/>
                <c:pt idx="0">
                  <c:v>2013</c:v>
                </c:pt>
              </c:strCache>
            </c:strRef>
          </c:tx>
          <c:spPr>
            <a:solidFill>
              <a:schemeClr val="bg1">
                <a:lumMod val="75000"/>
              </a:schemeClr>
            </a:solidFill>
            <a:ln>
              <a:solidFill>
                <a:schemeClr val="bg1"/>
              </a:solidFill>
            </a:ln>
          </c:spPr>
          <c:invertIfNegative val="0"/>
          <c:cat>
            <c:strRef>
              <c:f>'By year'!$A$5</c:f>
              <c:strCache>
                <c:ptCount val="1"/>
                <c:pt idx="0">
                  <c:v>Total</c:v>
                </c:pt>
              </c:strCache>
            </c:strRef>
          </c:cat>
          <c:val>
            <c:numRef>
              <c:f>'By year'!$B$5</c:f>
              <c:numCache>
                <c:formatCode>0</c:formatCode>
                <c:ptCount val="1"/>
                <c:pt idx="0">
                  <c:v>1904.9874480000335</c:v>
                </c:pt>
              </c:numCache>
            </c:numRef>
          </c:val>
        </c:ser>
        <c:ser>
          <c:idx val="1"/>
          <c:order val="1"/>
          <c:tx>
            <c:strRef>
              <c:f>'By year'!$C$3:$C$4</c:f>
              <c:strCache>
                <c:ptCount val="1"/>
                <c:pt idx="0">
                  <c:v>2014</c:v>
                </c:pt>
              </c:strCache>
            </c:strRef>
          </c:tx>
          <c:spPr>
            <a:solidFill>
              <a:schemeClr val="bg1">
                <a:lumMod val="75000"/>
              </a:schemeClr>
            </a:solidFill>
            <a:ln>
              <a:solidFill>
                <a:schemeClr val="bg1"/>
              </a:solidFill>
            </a:ln>
          </c:spPr>
          <c:invertIfNegative val="0"/>
          <c:cat>
            <c:strRef>
              <c:f>'By year'!$A$5</c:f>
              <c:strCache>
                <c:ptCount val="1"/>
                <c:pt idx="0">
                  <c:v>Total</c:v>
                </c:pt>
              </c:strCache>
            </c:strRef>
          </c:cat>
          <c:val>
            <c:numRef>
              <c:f>'By year'!$C$5</c:f>
              <c:numCache>
                <c:formatCode>0</c:formatCode>
                <c:ptCount val="1"/>
                <c:pt idx="0">
                  <c:v>1974.1041670000482</c:v>
                </c:pt>
              </c:numCache>
            </c:numRef>
          </c:val>
        </c:ser>
        <c:ser>
          <c:idx val="2"/>
          <c:order val="2"/>
          <c:tx>
            <c:strRef>
              <c:f>'By year'!$D$3:$D$4</c:f>
              <c:strCache>
                <c:ptCount val="1"/>
                <c:pt idx="0">
                  <c:v>2015</c:v>
                </c:pt>
              </c:strCache>
            </c:strRef>
          </c:tx>
          <c:spPr>
            <a:solidFill>
              <a:schemeClr val="bg1">
                <a:lumMod val="75000"/>
              </a:schemeClr>
            </a:solidFill>
            <a:ln>
              <a:solidFill>
                <a:schemeClr val="bg1"/>
              </a:solidFill>
            </a:ln>
          </c:spPr>
          <c:invertIfNegative val="0"/>
          <c:cat>
            <c:strRef>
              <c:f>'By year'!$A$5</c:f>
              <c:strCache>
                <c:ptCount val="1"/>
                <c:pt idx="0">
                  <c:v>Total</c:v>
                </c:pt>
              </c:strCache>
            </c:strRef>
          </c:cat>
          <c:val>
            <c:numRef>
              <c:f>'By year'!$D$5</c:f>
              <c:numCache>
                <c:formatCode>0</c:formatCode>
                <c:ptCount val="1"/>
                <c:pt idx="0">
                  <c:v>1964.6093010000418</c:v>
                </c:pt>
              </c:numCache>
            </c:numRef>
          </c:val>
        </c:ser>
        <c:ser>
          <c:idx val="3"/>
          <c:order val="3"/>
          <c:tx>
            <c:strRef>
              <c:f>'By year'!$E$3:$E$4</c:f>
              <c:strCache>
                <c:ptCount val="1"/>
                <c:pt idx="0">
                  <c:v>2016</c:v>
                </c:pt>
              </c:strCache>
            </c:strRef>
          </c:tx>
          <c:spPr>
            <a:solidFill>
              <a:schemeClr val="bg1">
                <a:lumMod val="75000"/>
              </a:schemeClr>
            </a:solidFill>
            <a:ln>
              <a:solidFill>
                <a:schemeClr val="bg1"/>
              </a:solidFill>
            </a:ln>
          </c:spPr>
          <c:invertIfNegative val="0"/>
          <c:cat>
            <c:strRef>
              <c:f>'By year'!$A$5</c:f>
              <c:strCache>
                <c:ptCount val="1"/>
                <c:pt idx="0">
                  <c:v>Total</c:v>
                </c:pt>
              </c:strCache>
            </c:strRef>
          </c:cat>
          <c:val>
            <c:numRef>
              <c:f>'By year'!$E$5</c:f>
              <c:numCache>
                <c:formatCode>0</c:formatCode>
                <c:ptCount val="1"/>
                <c:pt idx="0">
                  <c:v>1927.4702460000392</c:v>
                </c:pt>
              </c:numCache>
            </c:numRef>
          </c:val>
        </c:ser>
        <c:ser>
          <c:idx val="4"/>
          <c:order val="4"/>
          <c:tx>
            <c:strRef>
              <c:f>'By year'!$F$3:$F$4</c:f>
              <c:strCache>
                <c:ptCount val="1"/>
                <c:pt idx="0">
                  <c:v>2017</c:v>
                </c:pt>
              </c:strCache>
            </c:strRef>
          </c:tx>
          <c:spPr>
            <a:solidFill>
              <a:srgbClr val="4682B4"/>
            </a:solidFill>
          </c:spPr>
          <c:invertIfNegative val="0"/>
          <c:cat>
            <c:strRef>
              <c:f>'By year'!$A$5</c:f>
              <c:strCache>
                <c:ptCount val="1"/>
                <c:pt idx="0">
                  <c:v>Total</c:v>
                </c:pt>
              </c:strCache>
            </c:strRef>
          </c:cat>
          <c:val>
            <c:numRef>
              <c:f>'By year'!$F$5</c:f>
              <c:numCache>
                <c:formatCode>0</c:formatCode>
                <c:ptCount val="1"/>
                <c:pt idx="0">
                  <c:v>1734.9607060000503</c:v>
                </c:pt>
              </c:numCache>
            </c:numRef>
          </c:val>
        </c:ser>
        <c:dLbls>
          <c:showLegendKey val="0"/>
          <c:showVal val="0"/>
          <c:showCatName val="0"/>
          <c:showSerName val="0"/>
          <c:showPercent val="0"/>
          <c:showBubbleSize val="0"/>
        </c:dLbls>
        <c:gapWidth val="199"/>
        <c:overlap val="-50"/>
        <c:axId val="169598976"/>
        <c:axId val="169600512"/>
      </c:barChart>
      <c:catAx>
        <c:axId val="169598976"/>
        <c:scaling>
          <c:orientation val="minMax"/>
        </c:scaling>
        <c:delete val="0"/>
        <c:axPos val="b"/>
        <c:majorTickMark val="out"/>
        <c:minorTickMark val="none"/>
        <c:tickLblPos val="nextTo"/>
        <c:crossAx val="169600512"/>
        <c:crosses val="autoZero"/>
        <c:auto val="1"/>
        <c:lblAlgn val="ctr"/>
        <c:lblOffset val="100"/>
        <c:noMultiLvlLbl val="0"/>
      </c:catAx>
      <c:valAx>
        <c:axId val="169600512"/>
        <c:scaling>
          <c:orientation val="minMax"/>
          <c:min val="0"/>
        </c:scaling>
        <c:delete val="0"/>
        <c:axPos val="l"/>
        <c:title>
          <c:tx>
            <c:rich>
              <a:bodyPr rot="-5400000" vert="horz"/>
              <a:lstStyle/>
              <a:p>
                <a:pPr>
                  <a:defRPr/>
                </a:pPr>
                <a:r>
                  <a:rPr lang="en-NZ"/>
                  <a:t>Generation</a:t>
                </a:r>
                <a:r>
                  <a:rPr lang="en-NZ" baseline="0"/>
                  <a:t> (GWh)</a:t>
                </a:r>
                <a:endParaRPr lang="en-NZ"/>
              </a:p>
            </c:rich>
          </c:tx>
          <c:layout>
            <c:manualLayout>
              <c:xMode val="edge"/>
              <c:yMode val="edge"/>
              <c:x val="2.0897904483430801E-2"/>
              <c:y val="0.22350235404896424"/>
            </c:manualLayout>
          </c:layout>
          <c:overlay val="0"/>
        </c:title>
        <c:numFmt formatCode="#,##0" sourceLinked="0"/>
        <c:majorTickMark val="out"/>
        <c:minorTickMark val="none"/>
        <c:tickLblPos val="nextTo"/>
        <c:crossAx val="169598976"/>
        <c:crosses val="autoZero"/>
        <c:crossBetween val="between"/>
      </c:valAx>
    </c:plotArea>
    <c:legend>
      <c:legendPos val="r"/>
      <c:layout>
        <c:manualLayout>
          <c:xMode val="edge"/>
          <c:yMode val="edge"/>
          <c:x val="0.81660355750487346"/>
          <c:y val="0.21773399246704328"/>
          <c:w val="0.11531652046783626"/>
          <c:h val="0.54061440677966099"/>
        </c:manualLayout>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pivotSource>
    <c:name>[wind_5yrs.xlsx]By year and month!PivotTable1</c:name>
    <c:fmtId val="10"/>
  </c:pivotSource>
  <c:chart>
    <c:title>
      <c:tx>
        <c:rich>
          <a:bodyPr/>
          <a:lstStyle/>
          <a:p>
            <a:pPr>
              <a:defRPr/>
            </a:pPr>
            <a:r>
              <a:rPr lang="en-NZ" sz="1100" dirty="0"/>
              <a:t>Total wind generation by year and</a:t>
            </a:r>
            <a:r>
              <a:rPr lang="en-NZ" sz="1100" baseline="0" dirty="0"/>
              <a:t> month</a:t>
            </a:r>
            <a:endParaRPr lang="en-NZ" sz="1100" dirty="0"/>
          </a:p>
        </c:rich>
      </c:tx>
      <c:layout>
        <c:manualLayout>
          <c:xMode val="edge"/>
          <c:yMode val="edge"/>
          <c:x val="0.20476510721247562"/>
          <c:y val="4.7264595103578156E-3"/>
        </c:manualLayout>
      </c:layout>
      <c:overlay val="1"/>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spPr>
          <a:ln>
            <a:solidFill>
              <a:schemeClr val="bg1">
                <a:lumMod val="75000"/>
              </a:schemeClr>
            </a:solidFill>
          </a:ln>
        </c:spPr>
        <c:marker>
          <c:symbol val="none"/>
        </c:marker>
      </c:pivotFmt>
      <c:pivotFmt>
        <c:idx val="8"/>
        <c:spPr>
          <a:ln>
            <a:solidFill>
              <a:schemeClr val="bg1">
                <a:lumMod val="75000"/>
              </a:schemeClr>
            </a:solidFill>
          </a:ln>
        </c:spPr>
        <c:marker>
          <c:symbol val="none"/>
        </c:marker>
      </c:pivotFmt>
      <c:pivotFmt>
        <c:idx val="9"/>
        <c:spPr>
          <a:ln>
            <a:solidFill>
              <a:schemeClr val="bg1">
                <a:lumMod val="75000"/>
              </a:schemeClr>
            </a:solidFill>
          </a:ln>
        </c:spPr>
        <c:marker>
          <c:symbol val="none"/>
        </c:marker>
      </c:pivotFmt>
      <c:pivotFmt>
        <c:idx val="10"/>
        <c:spPr>
          <a:ln>
            <a:solidFill>
              <a:schemeClr val="bg1">
                <a:lumMod val="75000"/>
              </a:schemeClr>
            </a:solidFill>
          </a:ln>
        </c:spPr>
        <c:marker>
          <c:symbol val="none"/>
        </c:marker>
      </c:pivotFmt>
      <c:pivotFmt>
        <c:idx val="11"/>
        <c:spPr>
          <a:ln>
            <a:solidFill>
              <a:srgbClr val="4682B4"/>
            </a:solidFill>
          </a:ln>
        </c:spPr>
        <c:marker>
          <c:symbol val="none"/>
        </c:marker>
      </c:pivotFmt>
      <c:pivotFmt>
        <c:idx val="12"/>
        <c:spPr>
          <a:ln>
            <a:solidFill>
              <a:schemeClr val="bg1">
                <a:lumMod val="75000"/>
              </a:schemeClr>
            </a:solidFill>
          </a:ln>
        </c:spPr>
        <c:marker>
          <c:symbol val="none"/>
        </c:marker>
      </c:pivotFmt>
      <c:pivotFmt>
        <c:idx val="13"/>
        <c:spPr>
          <a:ln>
            <a:solidFill>
              <a:schemeClr val="bg1">
                <a:lumMod val="75000"/>
              </a:schemeClr>
            </a:solidFill>
          </a:ln>
        </c:spPr>
        <c:marker>
          <c:symbol val="none"/>
        </c:marker>
      </c:pivotFmt>
      <c:pivotFmt>
        <c:idx val="14"/>
        <c:spPr>
          <a:ln>
            <a:solidFill>
              <a:schemeClr val="bg1">
                <a:lumMod val="75000"/>
              </a:schemeClr>
            </a:solidFill>
          </a:ln>
        </c:spPr>
        <c:marker>
          <c:symbol val="none"/>
        </c:marker>
      </c:pivotFmt>
      <c:pivotFmt>
        <c:idx val="15"/>
        <c:spPr>
          <a:ln>
            <a:solidFill>
              <a:schemeClr val="bg1">
                <a:lumMod val="75000"/>
              </a:schemeClr>
            </a:solidFill>
          </a:ln>
        </c:spPr>
        <c:marker>
          <c:symbol val="none"/>
        </c:marker>
      </c:pivotFmt>
      <c:pivotFmt>
        <c:idx val="16"/>
        <c:spPr>
          <a:ln>
            <a:solidFill>
              <a:srgbClr val="4682B4"/>
            </a:solidFill>
          </a:ln>
        </c:spPr>
        <c:marker>
          <c:symbol val="none"/>
        </c:marker>
      </c:pivotFmt>
      <c:pivotFmt>
        <c:idx val="17"/>
        <c:spPr>
          <a:ln>
            <a:solidFill>
              <a:schemeClr val="bg1">
                <a:lumMod val="75000"/>
              </a:schemeClr>
            </a:solidFill>
          </a:ln>
        </c:spPr>
        <c:marker>
          <c:symbol val="none"/>
        </c:marker>
      </c:pivotFmt>
      <c:pivotFmt>
        <c:idx val="18"/>
        <c:spPr>
          <a:ln>
            <a:solidFill>
              <a:schemeClr val="bg1">
                <a:lumMod val="75000"/>
              </a:schemeClr>
            </a:solidFill>
          </a:ln>
        </c:spPr>
        <c:marker>
          <c:symbol val="none"/>
        </c:marker>
      </c:pivotFmt>
      <c:pivotFmt>
        <c:idx val="19"/>
        <c:spPr>
          <a:ln>
            <a:solidFill>
              <a:schemeClr val="bg1">
                <a:lumMod val="75000"/>
              </a:schemeClr>
            </a:solidFill>
          </a:ln>
        </c:spPr>
        <c:marker>
          <c:symbol val="none"/>
        </c:marker>
      </c:pivotFmt>
      <c:pivotFmt>
        <c:idx val="20"/>
        <c:spPr>
          <a:ln>
            <a:solidFill>
              <a:schemeClr val="bg1">
                <a:lumMod val="75000"/>
              </a:schemeClr>
            </a:solidFill>
          </a:ln>
        </c:spPr>
        <c:marker>
          <c:symbol val="none"/>
        </c:marker>
      </c:pivotFmt>
      <c:pivotFmt>
        <c:idx val="21"/>
        <c:spPr>
          <a:ln>
            <a:solidFill>
              <a:srgbClr val="4682B4"/>
            </a:solidFill>
          </a:ln>
        </c:spPr>
        <c:marker>
          <c:symbol val="none"/>
        </c:marker>
      </c:pivotFmt>
    </c:pivotFmts>
    <c:plotArea>
      <c:layout>
        <c:manualLayout>
          <c:layoutTarget val="inner"/>
          <c:xMode val="edge"/>
          <c:yMode val="edge"/>
          <c:x val="0.10207595294778771"/>
          <c:y val="5.7034369114877595E-2"/>
          <c:w val="0.89598283577862115"/>
          <c:h val="0.82802219569231872"/>
        </c:manualLayout>
      </c:layout>
      <c:lineChart>
        <c:grouping val="standard"/>
        <c:varyColors val="0"/>
        <c:ser>
          <c:idx val="0"/>
          <c:order val="0"/>
          <c:tx>
            <c:strRef>
              <c:f>'By year and month'!$B$3:$B$4</c:f>
              <c:strCache>
                <c:ptCount val="1"/>
                <c:pt idx="0">
                  <c:v>2013</c:v>
                </c:pt>
              </c:strCache>
            </c:strRef>
          </c:tx>
          <c:spPr>
            <a:ln>
              <a:solidFill>
                <a:schemeClr val="bg1">
                  <a:lumMod val="75000"/>
                </a:schemeClr>
              </a:solidFill>
            </a:ln>
          </c:spPr>
          <c:marker>
            <c:symbol val="none"/>
          </c:marker>
          <c:cat>
            <c:strRef>
              <c:f>'By year and month'!$A$5:$A$17</c:f>
              <c:strCache>
                <c:ptCount val="12"/>
                <c:pt idx="0">
                  <c:v>01</c:v>
                </c:pt>
                <c:pt idx="1">
                  <c:v>02</c:v>
                </c:pt>
                <c:pt idx="2">
                  <c:v>03</c:v>
                </c:pt>
                <c:pt idx="3">
                  <c:v>04</c:v>
                </c:pt>
                <c:pt idx="4">
                  <c:v>05</c:v>
                </c:pt>
                <c:pt idx="5">
                  <c:v>06</c:v>
                </c:pt>
                <c:pt idx="6">
                  <c:v>07</c:v>
                </c:pt>
                <c:pt idx="7">
                  <c:v>08</c:v>
                </c:pt>
                <c:pt idx="8">
                  <c:v>09</c:v>
                </c:pt>
                <c:pt idx="9">
                  <c:v>10</c:v>
                </c:pt>
                <c:pt idx="10">
                  <c:v>11</c:v>
                </c:pt>
                <c:pt idx="11">
                  <c:v>12</c:v>
                </c:pt>
              </c:strCache>
            </c:strRef>
          </c:cat>
          <c:val>
            <c:numRef>
              <c:f>'By year and month'!$B$5:$B$17</c:f>
              <c:numCache>
                <c:formatCode>General</c:formatCode>
                <c:ptCount val="12"/>
                <c:pt idx="0">
                  <c:v>174.38485199999937</c:v>
                </c:pt>
                <c:pt idx="1">
                  <c:v>118.59306500000001</c:v>
                </c:pt>
                <c:pt idx="2">
                  <c:v>127.78584999999939</c:v>
                </c:pt>
                <c:pt idx="3">
                  <c:v>171.79652400000003</c:v>
                </c:pt>
                <c:pt idx="4">
                  <c:v>138.03604899999999</c:v>
                </c:pt>
                <c:pt idx="5">
                  <c:v>136.36206699999894</c:v>
                </c:pt>
                <c:pt idx="6">
                  <c:v>204.4454999999993</c:v>
                </c:pt>
                <c:pt idx="7">
                  <c:v>160.02298800000059</c:v>
                </c:pt>
                <c:pt idx="8">
                  <c:v>188.78966700000069</c:v>
                </c:pt>
                <c:pt idx="9">
                  <c:v>206.91333199999875</c:v>
                </c:pt>
                <c:pt idx="10">
                  <c:v>133.13952499999999</c:v>
                </c:pt>
                <c:pt idx="11">
                  <c:v>144.71802900000034</c:v>
                </c:pt>
              </c:numCache>
            </c:numRef>
          </c:val>
          <c:smooth val="0"/>
        </c:ser>
        <c:ser>
          <c:idx val="1"/>
          <c:order val="1"/>
          <c:tx>
            <c:strRef>
              <c:f>'By year and month'!$C$3:$C$4</c:f>
              <c:strCache>
                <c:ptCount val="1"/>
                <c:pt idx="0">
                  <c:v>2014</c:v>
                </c:pt>
              </c:strCache>
            </c:strRef>
          </c:tx>
          <c:spPr>
            <a:ln>
              <a:solidFill>
                <a:schemeClr val="bg1">
                  <a:lumMod val="75000"/>
                </a:schemeClr>
              </a:solidFill>
            </a:ln>
          </c:spPr>
          <c:marker>
            <c:symbol val="none"/>
          </c:marker>
          <c:cat>
            <c:strRef>
              <c:f>'By year and month'!$A$5:$A$17</c:f>
              <c:strCache>
                <c:ptCount val="12"/>
                <c:pt idx="0">
                  <c:v>01</c:v>
                </c:pt>
                <c:pt idx="1">
                  <c:v>02</c:v>
                </c:pt>
                <c:pt idx="2">
                  <c:v>03</c:v>
                </c:pt>
                <c:pt idx="3">
                  <c:v>04</c:v>
                </c:pt>
                <c:pt idx="4">
                  <c:v>05</c:v>
                </c:pt>
                <c:pt idx="5">
                  <c:v>06</c:v>
                </c:pt>
                <c:pt idx="6">
                  <c:v>07</c:v>
                </c:pt>
                <c:pt idx="7">
                  <c:v>08</c:v>
                </c:pt>
                <c:pt idx="8">
                  <c:v>09</c:v>
                </c:pt>
                <c:pt idx="9">
                  <c:v>10</c:v>
                </c:pt>
                <c:pt idx="10">
                  <c:v>11</c:v>
                </c:pt>
                <c:pt idx="11">
                  <c:v>12</c:v>
                </c:pt>
              </c:strCache>
            </c:strRef>
          </c:cat>
          <c:val>
            <c:numRef>
              <c:f>'By year and month'!$C$5:$C$17</c:f>
              <c:numCache>
                <c:formatCode>General</c:formatCode>
                <c:ptCount val="12"/>
                <c:pt idx="0">
                  <c:v>181.01103499999994</c:v>
                </c:pt>
                <c:pt idx="1">
                  <c:v>143.55069000000003</c:v>
                </c:pt>
                <c:pt idx="2">
                  <c:v>145.74574999999948</c:v>
                </c:pt>
                <c:pt idx="3">
                  <c:v>146.78747000000126</c:v>
                </c:pt>
                <c:pt idx="4">
                  <c:v>158.39150799999985</c:v>
                </c:pt>
                <c:pt idx="5">
                  <c:v>156.71219100000076</c:v>
                </c:pt>
                <c:pt idx="6">
                  <c:v>160.5455529999987</c:v>
                </c:pt>
                <c:pt idx="7">
                  <c:v>151.79366400000094</c:v>
                </c:pt>
                <c:pt idx="8">
                  <c:v>171.81463399999978</c:v>
                </c:pt>
                <c:pt idx="9">
                  <c:v>190.57692399999959</c:v>
                </c:pt>
                <c:pt idx="10">
                  <c:v>212.12581799999998</c:v>
                </c:pt>
                <c:pt idx="11">
                  <c:v>155.04892999999964</c:v>
                </c:pt>
              </c:numCache>
            </c:numRef>
          </c:val>
          <c:smooth val="0"/>
        </c:ser>
        <c:ser>
          <c:idx val="2"/>
          <c:order val="2"/>
          <c:tx>
            <c:strRef>
              <c:f>'By year and month'!$D$3:$D$4</c:f>
              <c:strCache>
                <c:ptCount val="1"/>
                <c:pt idx="0">
                  <c:v>2015</c:v>
                </c:pt>
              </c:strCache>
            </c:strRef>
          </c:tx>
          <c:spPr>
            <a:ln>
              <a:solidFill>
                <a:schemeClr val="bg1">
                  <a:lumMod val="75000"/>
                </a:schemeClr>
              </a:solidFill>
            </a:ln>
          </c:spPr>
          <c:marker>
            <c:symbol val="none"/>
          </c:marker>
          <c:cat>
            <c:strRef>
              <c:f>'By year and month'!$A$5:$A$17</c:f>
              <c:strCache>
                <c:ptCount val="12"/>
                <c:pt idx="0">
                  <c:v>01</c:v>
                </c:pt>
                <c:pt idx="1">
                  <c:v>02</c:v>
                </c:pt>
                <c:pt idx="2">
                  <c:v>03</c:v>
                </c:pt>
                <c:pt idx="3">
                  <c:v>04</c:v>
                </c:pt>
                <c:pt idx="4">
                  <c:v>05</c:v>
                </c:pt>
                <c:pt idx="5">
                  <c:v>06</c:v>
                </c:pt>
                <c:pt idx="6">
                  <c:v>07</c:v>
                </c:pt>
                <c:pt idx="7">
                  <c:v>08</c:v>
                </c:pt>
                <c:pt idx="8">
                  <c:v>09</c:v>
                </c:pt>
                <c:pt idx="9">
                  <c:v>10</c:v>
                </c:pt>
                <c:pt idx="10">
                  <c:v>11</c:v>
                </c:pt>
                <c:pt idx="11">
                  <c:v>12</c:v>
                </c:pt>
              </c:strCache>
            </c:strRef>
          </c:cat>
          <c:val>
            <c:numRef>
              <c:f>'By year and month'!$D$5:$D$17</c:f>
              <c:numCache>
                <c:formatCode>General</c:formatCode>
                <c:ptCount val="12"/>
                <c:pt idx="0">
                  <c:v>132.95902900000038</c:v>
                </c:pt>
                <c:pt idx="1">
                  <c:v>137.66520599999993</c:v>
                </c:pt>
                <c:pt idx="2">
                  <c:v>119.2154579999999</c:v>
                </c:pt>
                <c:pt idx="3">
                  <c:v>157.18604899999977</c:v>
                </c:pt>
                <c:pt idx="4">
                  <c:v>173.26782300000059</c:v>
                </c:pt>
                <c:pt idx="5">
                  <c:v>190.65764000000027</c:v>
                </c:pt>
                <c:pt idx="6">
                  <c:v>158.44183899999908</c:v>
                </c:pt>
                <c:pt idx="7">
                  <c:v>166.22033799999994</c:v>
                </c:pt>
                <c:pt idx="8">
                  <c:v>174.47589299999916</c:v>
                </c:pt>
                <c:pt idx="9">
                  <c:v>213.19900699999965</c:v>
                </c:pt>
                <c:pt idx="10">
                  <c:v>185.26779299999993</c:v>
                </c:pt>
                <c:pt idx="11">
                  <c:v>156.05322599999937</c:v>
                </c:pt>
              </c:numCache>
            </c:numRef>
          </c:val>
          <c:smooth val="0"/>
        </c:ser>
        <c:ser>
          <c:idx val="3"/>
          <c:order val="3"/>
          <c:tx>
            <c:strRef>
              <c:f>'By year and month'!$E$3:$E$4</c:f>
              <c:strCache>
                <c:ptCount val="1"/>
                <c:pt idx="0">
                  <c:v>2016</c:v>
                </c:pt>
              </c:strCache>
            </c:strRef>
          </c:tx>
          <c:spPr>
            <a:ln>
              <a:solidFill>
                <a:schemeClr val="bg1">
                  <a:lumMod val="75000"/>
                </a:schemeClr>
              </a:solidFill>
            </a:ln>
          </c:spPr>
          <c:marker>
            <c:symbol val="none"/>
          </c:marker>
          <c:cat>
            <c:strRef>
              <c:f>'By year and month'!$A$5:$A$17</c:f>
              <c:strCache>
                <c:ptCount val="12"/>
                <c:pt idx="0">
                  <c:v>01</c:v>
                </c:pt>
                <c:pt idx="1">
                  <c:v>02</c:v>
                </c:pt>
                <c:pt idx="2">
                  <c:v>03</c:v>
                </c:pt>
                <c:pt idx="3">
                  <c:v>04</c:v>
                </c:pt>
                <c:pt idx="4">
                  <c:v>05</c:v>
                </c:pt>
                <c:pt idx="5">
                  <c:v>06</c:v>
                </c:pt>
                <c:pt idx="6">
                  <c:v>07</c:v>
                </c:pt>
                <c:pt idx="7">
                  <c:v>08</c:v>
                </c:pt>
                <c:pt idx="8">
                  <c:v>09</c:v>
                </c:pt>
                <c:pt idx="9">
                  <c:v>10</c:v>
                </c:pt>
                <c:pt idx="10">
                  <c:v>11</c:v>
                </c:pt>
                <c:pt idx="11">
                  <c:v>12</c:v>
                </c:pt>
              </c:strCache>
            </c:strRef>
          </c:cat>
          <c:val>
            <c:numRef>
              <c:f>'By year and month'!$E$5:$E$17</c:f>
              <c:numCache>
                <c:formatCode>General</c:formatCode>
                <c:ptCount val="12"/>
                <c:pt idx="0">
                  <c:v>154.63043699999963</c:v>
                </c:pt>
                <c:pt idx="1">
                  <c:v>133.19688699999955</c:v>
                </c:pt>
                <c:pt idx="2">
                  <c:v>136.40224199999909</c:v>
                </c:pt>
                <c:pt idx="3">
                  <c:v>139.49223200000012</c:v>
                </c:pt>
                <c:pt idx="4">
                  <c:v>192.64840500000105</c:v>
                </c:pt>
                <c:pt idx="5">
                  <c:v>162.60504499999985</c:v>
                </c:pt>
                <c:pt idx="6">
                  <c:v>203.75874100000001</c:v>
                </c:pt>
                <c:pt idx="7">
                  <c:v>133.13401700000028</c:v>
                </c:pt>
                <c:pt idx="8">
                  <c:v>157.75836099999901</c:v>
                </c:pt>
                <c:pt idx="9">
                  <c:v>161.50133199999971</c:v>
                </c:pt>
                <c:pt idx="10">
                  <c:v>194.81097999999903</c:v>
                </c:pt>
                <c:pt idx="11">
                  <c:v>157.53156699999988</c:v>
                </c:pt>
              </c:numCache>
            </c:numRef>
          </c:val>
          <c:smooth val="0"/>
        </c:ser>
        <c:ser>
          <c:idx val="4"/>
          <c:order val="4"/>
          <c:tx>
            <c:strRef>
              <c:f>'By year and month'!$F$3:$F$4</c:f>
              <c:strCache>
                <c:ptCount val="1"/>
                <c:pt idx="0">
                  <c:v>2017</c:v>
                </c:pt>
              </c:strCache>
            </c:strRef>
          </c:tx>
          <c:spPr>
            <a:ln>
              <a:solidFill>
                <a:srgbClr val="4682B4"/>
              </a:solidFill>
            </a:ln>
          </c:spPr>
          <c:marker>
            <c:symbol val="none"/>
          </c:marker>
          <c:cat>
            <c:strRef>
              <c:f>'By year and month'!$A$5:$A$17</c:f>
              <c:strCache>
                <c:ptCount val="12"/>
                <c:pt idx="0">
                  <c:v>01</c:v>
                </c:pt>
                <c:pt idx="1">
                  <c:v>02</c:v>
                </c:pt>
                <c:pt idx="2">
                  <c:v>03</c:v>
                </c:pt>
                <c:pt idx="3">
                  <c:v>04</c:v>
                </c:pt>
                <c:pt idx="4">
                  <c:v>05</c:v>
                </c:pt>
                <c:pt idx="5">
                  <c:v>06</c:v>
                </c:pt>
                <c:pt idx="6">
                  <c:v>07</c:v>
                </c:pt>
                <c:pt idx="7">
                  <c:v>08</c:v>
                </c:pt>
                <c:pt idx="8">
                  <c:v>09</c:v>
                </c:pt>
                <c:pt idx="9">
                  <c:v>10</c:v>
                </c:pt>
                <c:pt idx="10">
                  <c:v>11</c:v>
                </c:pt>
                <c:pt idx="11">
                  <c:v>12</c:v>
                </c:pt>
              </c:strCache>
            </c:strRef>
          </c:cat>
          <c:val>
            <c:numRef>
              <c:f>'By year and month'!$F$5:$F$17</c:f>
              <c:numCache>
                <c:formatCode>General</c:formatCode>
                <c:ptCount val="12"/>
                <c:pt idx="0">
                  <c:v>200.94459299999909</c:v>
                </c:pt>
                <c:pt idx="1">
                  <c:v>130.2387049999999</c:v>
                </c:pt>
                <c:pt idx="2">
                  <c:v>154.78307899999965</c:v>
                </c:pt>
                <c:pt idx="3">
                  <c:v>116.96423699999986</c:v>
                </c:pt>
                <c:pt idx="4">
                  <c:v>121.93472499999977</c:v>
                </c:pt>
                <c:pt idx="5">
                  <c:v>126.99127999999941</c:v>
                </c:pt>
                <c:pt idx="6">
                  <c:v>145.52574099999916</c:v>
                </c:pt>
                <c:pt idx="7">
                  <c:v>150.08092299999939</c:v>
                </c:pt>
                <c:pt idx="8">
                  <c:v>164.57329200000066</c:v>
                </c:pt>
                <c:pt idx="9">
                  <c:v>159.94480299999998</c:v>
                </c:pt>
                <c:pt idx="10">
                  <c:v>119.03281999999949</c:v>
                </c:pt>
                <c:pt idx="11">
                  <c:v>143.94650800000005</c:v>
                </c:pt>
              </c:numCache>
            </c:numRef>
          </c:val>
          <c:smooth val="0"/>
        </c:ser>
        <c:dLbls>
          <c:showLegendKey val="0"/>
          <c:showVal val="0"/>
          <c:showCatName val="0"/>
          <c:showSerName val="0"/>
          <c:showPercent val="0"/>
          <c:showBubbleSize val="0"/>
        </c:dLbls>
        <c:marker val="1"/>
        <c:smooth val="0"/>
        <c:axId val="303553536"/>
        <c:axId val="170005632"/>
      </c:lineChart>
      <c:catAx>
        <c:axId val="303553536"/>
        <c:scaling>
          <c:orientation val="minMax"/>
        </c:scaling>
        <c:delete val="0"/>
        <c:axPos val="b"/>
        <c:title>
          <c:tx>
            <c:rich>
              <a:bodyPr/>
              <a:lstStyle/>
              <a:p>
                <a:pPr>
                  <a:defRPr/>
                </a:pPr>
                <a:r>
                  <a:rPr lang="en-NZ"/>
                  <a:t>Month</a:t>
                </a:r>
              </a:p>
            </c:rich>
          </c:tx>
          <c:layout>
            <c:manualLayout>
              <c:xMode val="edge"/>
              <c:yMode val="edge"/>
              <c:x val="0.49233697653844255"/>
              <c:y val="0.93682119361301996"/>
            </c:manualLayout>
          </c:layout>
          <c:overlay val="0"/>
        </c:title>
        <c:majorTickMark val="out"/>
        <c:minorTickMark val="none"/>
        <c:tickLblPos val="nextTo"/>
        <c:crossAx val="170005632"/>
        <c:crosses val="autoZero"/>
        <c:auto val="1"/>
        <c:lblAlgn val="ctr"/>
        <c:lblOffset val="100"/>
        <c:noMultiLvlLbl val="0"/>
      </c:catAx>
      <c:valAx>
        <c:axId val="170005632"/>
        <c:scaling>
          <c:orientation val="minMax"/>
          <c:min val="0"/>
        </c:scaling>
        <c:delete val="0"/>
        <c:axPos val="l"/>
        <c:title>
          <c:tx>
            <c:rich>
              <a:bodyPr rot="-5400000" vert="horz"/>
              <a:lstStyle/>
              <a:p>
                <a:pPr>
                  <a:defRPr/>
                </a:pPr>
                <a:r>
                  <a:rPr lang="en-NZ" dirty="0"/>
                  <a:t>Generation (GWh)</a:t>
                </a:r>
              </a:p>
            </c:rich>
          </c:tx>
          <c:layout>
            <c:manualLayout>
              <c:xMode val="edge"/>
              <c:yMode val="edge"/>
              <c:x val="0"/>
              <c:y val="0.27917845042055078"/>
            </c:manualLayout>
          </c:layout>
          <c:overlay val="0"/>
        </c:title>
        <c:numFmt formatCode="General" sourceLinked="1"/>
        <c:majorTickMark val="out"/>
        <c:minorTickMark val="none"/>
        <c:tickLblPos val="nextTo"/>
        <c:crossAx val="303553536"/>
        <c:crosses val="autoZero"/>
        <c:crossBetween val="between"/>
      </c:valAx>
    </c:plotArea>
    <c:legend>
      <c:legendPos val="r"/>
      <c:layout>
        <c:manualLayout>
          <c:xMode val="edge"/>
          <c:yMode val="edge"/>
          <c:x val="0.79642787524366476"/>
          <c:y val="0.51210593220338985"/>
          <c:w val="0.1686922514619883"/>
          <c:h val="0.3265635593220339"/>
        </c:manualLayout>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E88C048E-F5B9-2F47-835E-EA17E5C0FA87}" type="datetimeFigureOut">
              <a:rPr lang="en-US" smtClean="0"/>
              <a:t>9/6/2018</a:t>
            </a:fld>
            <a:endParaRPr lang="en-US" dirty="0"/>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B59C8463-6322-954C-BA59-4C6BC079C6F8}" type="slidenum">
              <a:rPr lang="en-US" smtClean="0"/>
              <a:t>‹#›</a:t>
            </a:fld>
            <a:endParaRPr lang="en-US" dirty="0"/>
          </a:p>
        </p:txBody>
      </p:sp>
    </p:spTree>
    <p:extLst>
      <p:ext uri="{BB962C8B-B14F-4D97-AF65-F5344CB8AC3E}">
        <p14:creationId xmlns:p14="http://schemas.microsoft.com/office/powerpoint/2010/main" val="1473745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EB7A64DD-EA32-8E48-A2B9-BBB9DE3FA9CB}" type="datetimeFigureOut">
              <a:rPr lang="en-US" smtClean="0"/>
              <a:t>9/6/2018</a:t>
            </a:fld>
            <a:endParaRPr lang="en-US"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579BA6FC-3388-BA49-BA2C-EABBB79000FE}" type="slidenum">
              <a:rPr lang="en-US" smtClean="0"/>
              <a:t>‹#›</a:t>
            </a:fld>
            <a:endParaRPr lang="en-US" dirty="0"/>
          </a:p>
        </p:txBody>
      </p:sp>
    </p:spTree>
    <p:extLst>
      <p:ext uri="{BB962C8B-B14F-4D97-AF65-F5344CB8AC3E}">
        <p14:creationId xmlns:p14="http://schemas.microsoft.com/office/powerpoint/2010/main" val="6007320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1</a:t>
            </a:fld>
            <a:endParaRPr lang="en-US" dirty="0"/>
          </a:p>
        </p:txBody>
      </p:sp>
    </p:spTree>
    <p:extLst>
      <p:ext uri="{BB962C8B-B14F-4D97-AF65-F5344CB8AC3E}">
        <p14:creationId xmlns:p14="http://schemas.microsoft.com/office/powerpoint/2010/main" val="2465988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NZ" dirty="0" smtClean="0"/>
              <a:t>Given demand growth is slow and the generation fleet undergoes incremental change relative to the total capacity, we assume that calculating the winter energy standard based on the most recent calendar year is appropriate to derive a standard for the medium term.</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represent demand in the model reconciled generation data (from GR010) for 2017 was used. This was the most recent complete year available and forms the base case demand that generation will supply. This is essentially the total ‘demand for generation’.</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Transmission losses are included in the demand. Given we have used 2017 reconciled generation for our demand (rather than reconciled demand) in the model this will include the losses from transmission that occurred in 2017. Transmission losses will be different from year to year especially between wet and dry years where substantially different grid flow can occur.</a:t>
            </a:r>
            <a:endParaRPr lang="en-US" dirty="0" smtClean="0"/>
          </a:p>
          <a:p>
            <a:endParaRPr lang="en-US" dirty="0" smtClean="0"/>
          </a:p>
          <a:p>
            <a:r>
              <a:rPr lang="en-NZ" sz="1200" kern="1200" dirty="0" smtClean="0">
                <a:solidFill>
                  <a:schemeClr val="tx1"/>
                </a:solidFill>
                <a:effectLst/>
                <a:latin typeface="+mn-lt"/>
                <a:ea typeface="+mn-ea"/>
                <a:cs typeface="+mn-cs"/>
              </a:rPr>
              <a:t>Note that small thermal plant such as co-generation or small embedded plant are treated as fixed stations and have profiled output.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Intermittent</a:t>
            </a:r>
            <a:r>
              <a:rPr lang="en-US" sz="1200" kern="1200" baseline="0" dirty="0" smtClean="0">
                <a:solidFill>
                  <a:schemeClr val="tx1"/>
                </a:solidFill>
                <a:effectLst/>
                <a:latin typeface="+mn-lt"/>
                <a:ea typeface="+mn-ea"/>
                <a:cs typeface="+mn-cs"/>
              </a:rPr>
              <a:t> includes: wind and small embedded</a:t>
            </a:r>
          </a:p>
          <a:p>
            <a:r>
              <a:rPr lang="en-US" sz="1200" kern="1200" baseline="0" dirty="0" smtClean="0">
                <a:solidFill>
                  <a:schemeClr val="tx1"/>
                </a:solidFill>
                <a:effectLst/>
                <a:latin typeface="+mn-lt"/>
                <a:ea typeface="+mn-ea"/>
                <a:cs typeface="+mn-cs"/>
              </a:rPr>
              <a:t>Inflexible includes: ROR, Co-generation, Geothermal</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10</a:t>
            </a:fld>
            <a:endParaRPr lang="en-US" dirty="0"/>
          </a:p>
        </p:txBody>
      </p:sp>
    </p:spTree>
    <p:extLst>
      <p:ext uri="{BB962C8B-B14F-4D97-AF65-F5344CB8AC3E}">
        <p14:creationId xmlns:p14="http://schemas.microsoft.com/office/powerpoint/2010/main" val="79424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NZ" dirty="0" smtClean="0"/>
              <a:t>Given demand growth is slow and the generation fleet undergoes incremental change relative to the total capacity, we assume that calculating the winter energy standard based on the most recent calendar year is appropriate to derive a standard for the medium term.</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represent demand in the model reconciled generation data (from GR010) for 2017 was used. This was the most recent complete year available and forms the base case demand that generation will supply. This is essentially the total ‘demand for generation’.</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Transmission losses are included in the demand. Given we have used 2017 reconciled generation for our demand (rather than reconciled demand) in the model this will include the losses from transmission that occurred in 2017. Transmission losses will be different from year to year especially between wet and dry years where substantially different grid flow can occur.</a:t>
            </a:r>
            <a:endParaRPr lang="en-US" dirty="0" smtClean="0"/>
          </a:p>
          <a:p>
            <a:endParaRPr lang="en-US" dirty="0" smtClean="0"/>
          </a:p>
          <a:p>
            <a:r>
              <a:rPr lang="en-NZ" sz="1200" kern="1200" dirty="0" smtClean="0">
                <a:solidFill>
                  <a:schemeClr val="tx1"/>
                </a:solidFill>
                <a:effectLst/>
                <a:latin typeface="+mn-lt"/>
                <a:ea typeface="+mn-ea"/>
                <a:cs typeface="+mn-cs"/>
              </a:rPr>
              <a:t>Note that small thermal plant such as co-generation or small embedded plant are treated as fixed stations and have profiled output.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Intermittent</a:t>
            </a:r>
            <a:r>
              <a:rPr lang="en-US" sz="1200" kern="1200" baseline="0" dirty="0" smtClean="0">
                <a:solidFill>
                  <a:schemeClr val="tx1"/>
                </a:solidFill>
                <a:effectLst/>
                <a:latin typeface="+mn-lt"/>
                <a:ea typeface="+mn-ea"/>
                <a:cs typeface="+mn-cs"/>
              </a:rPr>
              <a:t> includes: wind and small embedded</a:t>
            </a:r>
          </a:p>
          <a:p>
            <a:r>
              <a:rPr lang="en-US" sz="1200" kern="1200" baseline="0" dirty="0" smtClean="0">
                <a:solidFill>
                  <a:schemeClr val="tx1"/>
                </a:solidFill>
                <a:effectLst/>
                <a:latin typeface="+mn-lt"/>
                <a:ea typeface="+mn-ea"/>
                <a:cs typeface="+mn-cs"/>
              </a:rPr>
              <a:t>Inflexible includes: ROR, Co-generation, Geothermal</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11</a:t>
            </a:fld>
            <a:endParaRPr lang="en-US" dirty="0"/>
          </a:p>
        </p:txBody>
      </p:sp>
    </p:spTree>
    <p:extLst>
      <p:ext uri="{BB962C8B-B14F-4D97-AF65-F5344CB8AC3E}">
        <p14:creationId xmlns:p14="http://schemas.microsoft.com/office/powerpoint/2010/main" val="79424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Establish a set of model runs with varying supply / demand balances ensuring the balance spans the optimal margin.</a:t>
            </a:r>
            <a:endParaRPr lang="en-NZ" dirty="0" smtClean="0"/>
          </a:p>
          <a:p>
            <a:endParaRPr lang="en-NZ" dirty="0" smtClean="0"/>
          </a:p>
          <a:p>
            <a:r>
              <a:rPr lang="en-NZ" dirty="0" smtClean="0"/>
              <a:t>For the New Zealand winter energy standard, 935MW of thermal capacity was removed from the existing fleet in order to invoke shortage in the model.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plant</a:t>
            </a:r>
            <a:r>
              <a:rPr lang="en-US" sz="1200" kern="1200" baseline="0" dirty="0" smtClean="0">
                <a:solidFill>
                  <a:schemeClr val="tx1"/>
                </a:solidFill>
                <a:effectLst/>
                <a:latin typeface="+mn-lt"/>
                <a:ea typeface="+mn-ea"/>
                <a:cs typeface="+mn-cs"/>
              </a:rPr>
              <a:t> as OCGT rationale: </a:t>
            </a:r>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This assumption is consistent with what is being observed in the </a:t>
            </a:r>
            <a:r>
              <a:rPr lang="en-NZ" sz="1200" b="0" i="1" u="none" strike="noStrike" kern="1200" baseline="0" dirty="0" smtClean="0">
                <a:solidFill>
                  <a:schemeClr val="tx1"/>
                </a:solidFill>
                <a:latin typeface="+mn-lt"/>
                <a:ea typeface="+mn-ea"/>
                <a:cs typeface="+mn-cs"/>
              </a:rPr>
              <a:t>current </a:t>
            </a:r>
            <a:r>
              <a:rPr lang="en-NZ" sz="1200" b="0" i="0" u="none" strike="noStrike" kern="1200" baseline="0" dirty="0" smtClean="0">
                <a:solidFill>
                  <a:schemeClr val="tx1"/>
                </a:solidFill>
                <a:latin typeface="+mn-lt"/>
                <a:ea typeface="+mn-ea"/>
                <a:cs typeface="+mn-cs"/>
              </a:rPr>
              <a:t>environment, where natural gas appears to be the most likely fuel choice for large-scale (i.e. 50MW+) generation that provides reliable energy, with various resource consents in place to enable them to be built if required. </a:t>
            </a:r>
          </a:p>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12</a:t>
            </a:fld>
            <a:endParaRPr lang="en-US" dirty="0"/>
          </a:p>
        </p:txBody>
      </p:sp>
    </p:spTree>
    <p:extLst>
      <p:ext uri="{BB962C8B-B14F-4D97-AF65-F5344CB8AC3E}">
        <p14:creationId xmlns:p14="http://schemas.microsoft.com/office/powerpoint/2010/main" val="497819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Hydrological inputs come from the Authority’s hydrological modelling dataset (HMD)</a:t>
            </a:r>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13</a:t>
            </a:fld>
            <a:endParaRPr lang="en-US" dirty="0"/>
          </a:p>
        </p:txBody>
      </p:sp>
    </p:spTree>
    <p:extLst>
      <p:ext uri="{BB962C8B-B14F-4D97-AF65-F5344CB8AC3E}">
        <p14:creationId xmlns:p14="http://schemas.microsoft.com/office/powerpoint/2010/main" val="72286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Capital cost:</a:t>
            </a:r>
            <a:r>
              <a:rPr lang="en-US" b="1" baseline="0" dirty="0" smtClean="0"/>
              <a:t> </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annualised</a:t>
            </a:r>
            <a:r>
              <a:rPr lang="en-US" sz="1200" kern="1200" dirty="0" smtClean="0">
                <a:solidFill>
                  <a:schemeClr val="tx1"/>
                </a:solidFill>
                <a:effectLst/>
                <a:latin typeface="+mn-lt"/>
                <a:ea typeface="+mn-ea"/>
                <a:cs typeface="+mn-cs"/>
              </a:rPr>
              <a:t> capital cost of adding or subtracting thermal capacity is calculated using the new plant build cost from the </a:t>
            </a:r>
            <a:r>
              <a:rPr lang="en-US" sz="1200" i="1" kern="1200" dirty="0" smtClean="0">
                <a:solidFill>
                  <a:schemeClr val="tx1"/>
                </a:solidFill>
                <a:effectLst/>
                <a:latin typeface="+mn-lt"/>
                <a:ea typeface="+mn-ea"/>
                <a:cs typeface="+mn-cs"/>
              </a:rPr>
              <a:t>Generation Cost Assumptions</a:t>
            </a:r>
            <a:r>
              <a:rPr lang="en-US" sz="1200" kern="1200" dirty="0" smtClean="0">
                <a:solidFill>
                  <a:schemeClr val="tx1"/>
                </a:solidFill>
                <a:effectLst/>
                <a:latin typeface="+mn-lt"/>
                <a:ea typeface="+mn-ea"/>
                <a:cs typeface="+mn-cs"/>
              </a:rPr>
              <a:t> in MBIE’s 2016 EDGS report.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calculated as the capital cost in $/MW multiplied by a capital recovery factor to produce an </a:t>
            </a:r>
            <a:r>
              <a:rPr lang="en-US" sz="1200" kern="1200" dirty="0" err="1" smtClean="0">
                <a:solidFill>
                  <a:schemeClr val="tx1"/>
                </a:solidFill>
                <a:effectLst/>
                <a:latin typeface="+mn-lt"/>
                <a:ea typeface="+mn-ea"/>
                <a:cs typeface="+mn-cs"/>
              </a:rPr>
              <a:t>annualised</a:t>
            </a:r>
            <a:r>
              <a:rPr lang="en-US" sz="1200" kern="1200" dirty="0" smtClean="0">
                <a:solidFill>
                  <a:schemeClr val="tx1"/>
                </a:solidFill>
                <a:effectLst/>
                <a:latin typeface="+mn-lt"/>
                <a:ea typeface="+mn-ea"/>
                <a:cs typeface="+mn-cs"/>
              </a:rPr>
              <a:t> cost in $/MW/year (where inflation</a:t>
            </a:r>
            <a:r>
              <a:rPr lang="en-US" sz="1200" kern="1200" baseline="0" dirty="0" smtClean="0">
                <a:solidFill>
                  <a:schemeClr val="tx1"/>
                </a:solidFill>
                <a:effectLst/>
                <a:latin typeface="+mn-lt"/>
                <a:ea typeface="+mn-ea"/>
                <a:cs typeface="+mn-cs"/>
              </a:rPr>
              <a:t> is 2%; WACC is 6%; tax rate is 30%; capital life expectancy is 30 years</a:t>
            </a:r>
            <a:r>
              <a:rPr lang="en-US" sz="1200" kern="1200" dirty="0" smtClean="0">
                <a:solidFill>
                  <a:schemeClr val="tx1"/>
                </a:solidFill>
                <a:effectLst/>
                <a:latin typeface="+mn-lt"/>
                <a:ea typeface="+mn-ea"/>
                <a:cs typeface="+mn-cs"/>
              </a:rPr>
              <a:t>). Also includes</a:t>
            </a:r>
            <a:r>
              <a:rPr lang="en-US" sz="1200" kern="1200" baseline="0" dirty="0" smtClean="0">
                <a:solidFill>
                  <a:schemeClr val="tx1"/>
                </a:solidFill>
                <a:effectLst/>
                <a:latin typeface="+mn-lt"/>
                <a:ea typeface="+mn-ea"/>
                <a:cs typeface="+mn-cs"/>
              </a:rPr>
              <a:t> fixed O&amp;M costs -</a:t>
            </a:r>
            <a:r>
              <a:rPr lang="en-US" sz="1200" b="1" kern="1200" dirty="0" smtClean="0">
                <a:solidFill>
                  <a:schemeClr val="tx1"/>
                </a:solidFill>
                <a:effectLst/>
                <a:latin typeface="+mn-lt"/>
                <a:ea typeface="+mn-ea"/>
                <a:cs typeface="+mn-cs"/>
              </a:rPr>
              <a:t> $87,946/MW/year for OCGT gas </a:t>
            </a:r>
            <a:r>
              <a:rPr lang="en-US" sz="1200" b="1" kern="1200" dirty="0" err="1" smtClean="0">
                <a:solidFill>
                  <a:schemeClr val="tx1"/>
                </a:solidFill>
                <a:effectLst/>
                <a:latin typeface="+mn-lt"/>
                <a:ea typeface="+mn-ea"/>
                <a:cs typeface="+mn-cs"/>
              </a:rPr>
              <a:t>peakers</a:t>
            </a:r>
            <a:r>
              <a:rPr lang="en-US" sz="1200" b="1" kern="1200" dirty="0" smtClean="0">
                <a:solidFill>
                  <a:schemeClr val="tx1"/>
                </a:solidFill>
                <a:effectLst/>
                <a:latin typeface="+mn-lt"/>
                <a:ea typeface="+mn-ea"/>
                <a:cs typeface="+mn-cs"/>
              </a:rPr>
              <a:t>; $144,498/MW/year for</a:t>
            </a:r>
            <a:r>
              <a:rPr lang="en-US" sz="1200" b="1" kern="1200" baseline="0" dirty="0" smtClean="0">
                <a:solidFill>
                  <a:schemeClr val="tx1"/>
                </a:solidFill>
                <a:effectLst/>
                <a:latin typeface="+mn-lt"/>
                <a:ea typeface="+mn-ea"/>
                <a:cs typeface="+mn-cs"/>
              </a:rPr>
              <a:t> Diesel (</a:t>
            </a:r>
            <a:r>
              <a:rPr lang="en-US" sz="1200" b="1" kern="1200" baseline="0" dirty="0" err="1" smtClean="0">
                <a:solidFill>
                  <a:schemeClr val="tx1"/>
                </a:solidFill>
                <a:effectLst/>
                <a:latin typeface="+mn-lt"/>
                <a:ea typeface="+mn-ea"/>
                <a:cs typeface="+mn-cs"/>
              </a:rPr>
              <a:t>recip</a:t>
            </a:r>
            <a:r>
              <a:rPr lang="en-US" sz="1200" b="1" kern="1200" baseline="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endParaRPr lang="en-US" dirty="0" smtClean="0"/>
          </a:p>
          <a:p>
            <a:r>
              <a:rPr lang="en-US" b="1" dirty="0" smtClean="0"/>
              <a:t>Variable generation cost</a:t>
            </a:r>
            <a:r>
              <a:rPr lang="en-US" b="1" baseline="0" dirty="0" smtClean="0"/>
              <a:t> (SRMC): </a:t>
            </a:r>
            <a:r>
              <a:rPr lang="en-US" sz="1200" kern="1200" dirty="0" smtClean="0">
                <a:solidFill>
                  <a:schemeClr val="tx1"/>
                </a:solidFill>
                <a:effectLst/>
                <a:latin typeface="+mn-lt"/>
                <a:ea typeface="+mn-ea"/>
                <a:cs typeface="+mn-cs"/>
              </a:rPr>
              <a:t>The short run marginal cost (SRMC) is calculated as the CO</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cost-inclusive fuel cost for diesel ($/GJ) multiplied by an adjusted heat rate (GJ/GWh) and divided by 1,000. All </a:t>
            </a:r>
            <a:r>
              <a:rPr lang="en-NZ" sz="1200" kern="1200" dirty="0" smtClean="0">
                <a:solidFill>
                  <a:schemeClr val="tx1"/>
                </a:solidFill>
                <a:effectLst/>
                <a:latin typeface="+mn-lt"/>
                <a:ea typeface="+mn-ea"/>
                <a:cs typeface="+mn-cs"/>
              </a:rPr>
              <a:t>inputs are sourced from the cost assumptions for new plant used in MBIE’s 2016 EDGS report</a:t>
            </a:r>
            <a:r>
              <a:rPr lang="en-NZ" sz="1200" kern="1200" baseline="0" dirty="0" smtClean="0">
                <a:solidFill>
                  <a:schemeClr val="tx1"/>
                </a:solidFill>
                <a:effectLst/>
                <a:latin typeface="+mn-lt"/>
                <a:ea typeface="+mn-ea"/>
                <a:cs typeface="+mn-cs"/>
              </a:rPr>
              <a:t> – </a:t>
            </a:r>
            <a:r>
              <a:rPr lang="en-NZ" sz="1200" b="1" kern="1200" baseline="0" dirty="0" smtClean="0">
                <a:solidFill>
                  <a:schemeClr val="tx1"/>
                </a:solidFill>
                <a:effectLst/>
                <a:latin typeface="+mn-lt"/>
                <a:ea typeface="+mn-ea"/>
                <a:cs typeface="+mn-cs"/>
              </a:rPr>
              <a:t>$</a:t>
            </a:r>
            <a:r>
              <a:rPr lang="en-NZ" sz="1200" b="1" kern="1200" dirty="0" smtClean="0">
                <a:solidFill>
                  <a:schemeClr val="tx1"/>
                </a:solidFill>
                <a:effectLst/>
                <a:latin typeface="+mn-lt"/>
                <a:ea typeface="+mn-ea"/>
                <a:cs typeface="+mn-cs"/>
              </a:rPr>
              <a:t>113.64/MWh</a:t>
            </a:r>
            <a:r>
              <a:rPr lang="en-NZ" sz="1200" b="1" kern="1200" baseline="0" dirty="0" smtClean="0">
                <a:solidFill>
                  <a:schemeClr val="tx1"/>
                </a:solidFill>
                <a:effectLst/>
                <a:latin typeface="+mn-lt"/>
                <a:ea typeface="+mn-ea"/>
                <a:cs typeface="+mn-cs"/>
              </a:rPr>
              <a:t> for OCGT; $</a:t>
            </a:r>
            <a:r>
              <a:rPr lang="en-NZ" sz="1200" b="1" kern="1200" dirty="0" smtClean="0">
                <a:solidFill>
                  <a:schemeClr val="tx1"/>
                </a:solidFill>
                <a:effectLst/>
                <a:latin typeface="+mn-lt"/>
                <a:ea typeface="+mn-ea"/>
                <a:cs typeface="+mn-cs"/>
              </a:rPr>
              <a:t>240.62/MWh</a:t>
            </a:r>
            <a:r>
              <a:rPr lang="en-NZ" sz="1200" b="1" kern="1200" baseline="0" dirty="0" smtClean="0">
                <a:solidFill>
                  <a:schemeClr val="tx1"/>
                </a:solidFill>
                <a:effectLst/>
                <a:latin typeface="+mn-lt"/>
                <a:ea typeface="+mn-ea"/>
                <a:cs typeface="+mn-cs"/>
              </a:rPr>
              <a:t> for Diesel (</a:t>
            </a:r>
            <a:r>
              <a:rPr lang="en-NZ" sz="1200" b="1" kern="1200" baseline="0" dirty="0" err="1" smtClean="0">
                <a:solidFill>
                  <a:schemeClr val="tx1"/>
                </a:solidFill>
                <a:effectLst/>
                <a:latin typeface="+mn-lt"/>
                <a:ea typeface="+mn-ea"/>
                <a:cs typeface="+mn-cs"/>
              </a:rPr>
              <a:t>recip</a:t>
            </a:r>
            <a:r>
              <a:rPr lang="en-NZ" sz="1200" b="1" kern="1200" baseline="0" dirty="0" smtClean="0">
                <a:solidFill>
                  <a:schemeClr val="tx1"/>
                </a:solidFill>
                <a:effectLst/>
                <a:latin typeface="+mn-lt"/>
                <a:ea typeface="+mn-ea"/>
                <a:cs typeface="+mn-cs"/>
              </a:rPr>
              <a:t>).</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Lost load cost (VOLL): </a:t>
            </a:r>
            <a:r>
              <a:rPr lang="en-US" sz="1200" b="0" kern="1200" baseline="0" dirty="0" smtClean="0">
                <a:solidFill>
                  <a:schemeClr val="tx1"/>
                </a:solidFill>
                <a:effectLst/>
                <a:latin typeface="+mn-lt"/>
                <a:ea typeface="+mn-ea"/>
                <a:cs typeface="+mn-cs"/>
              </a:rPr>
              <a:t>stepped VOLL tranches.</a:t>
            </a:r>
            <a:endParaRPr lang="en-NZ" b="1" dirty="0"/>
          </a:p>
        </p:txBody>
      </p:sp>
      <p:sp>
        <p:nvSpPr>
          <p:cNvPr id="4" name="Slide Number Placeholder 3"/>
          <p:cNvSpPr>
            <a:spLocks noGrp="1"/>
          </p:cNvSpPr>
          <p:nvPr>
            <p:ph type="sldNum" sz="quarter" idx="10"/>
          </p:nvPr>
        </p:nvSpPr>
        <p:spPr/>
        <p:txBody>
          <a:bodyPr/>
          <a:lstStyle/>
          <a:p>
            <a:fld id="{579BA6FC-3388-BA49-BA2C-EABBB79000FE}" type="slidenum">
              <a:rPr lang="en-US" smtClean="0"/>
              <a:t>14</a:t>
            </a:fld>
            <a:endParaRPr lang="en-US" dirty="0"/>
          </a:p>
        </p:txBody>
      </p:sp>
    </p:spTree>
    <p:extLst>
      <p:ext uri="{BB962C8B-B14F-4D97-AF65-F5344CB8AC3E}">
        <p14:creationId xmlns:p14="http://schemas.microsoft.com/office/powerpoint/2010/main" val="1424752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Sensitivities: High demand</a:t>
            </a:r>
            <a:r>
              <a:rPr lang="en-US" baseline="0" dirty="0" smtClean="0"/>
              <a:t> (+5%); VOLL cost (-50% and +50%); Increased SI demand (+25%/35%/45%) in order to force shortage; Different initial reservoir storage levels (2006 and 2008 – the two lowest in past 20 years and 2011 – the highest in the past 20 years); no contingent storage (for </a:t>
            </a:r>
            <a:r>
              <a:rPr lang="en-US" baseline="0" dirty="0" err="1" smtClean="0"/>
              <a:t>Hawea</a:t>
            </a:r>
            <a:r>
              <a:rPr lang="en-US" baseline="0" dirty="0" smtClean="0"/>
              <a:t> and </a:t>
            </a:r>
            <a:r>
              <a:rPr lang="en-US" baseline="0" dirty="0" err="1" smtClean="0"/>
              <a:t>Pukaki</a:t>
            </a:r>
            <a:r>
              <a:rPr lang="en-US" baseline="0" dirty="0" smtClean="0"/>
              <a:t>); thermal fuel cost (-20% and +20%);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dditional generation modelled as wind only (First, all thermal stations are removed. Next, North Island wind generation is added in proportion to the current wind generation at Haywards and the remainder of the North Island. The current wind generation profile is applied to the new wind capacity.);</a:t>
            </a:r>
            <a:r>
              <a:rPr lang="en-US" sz="1200" kern="1200" baseline="0" dirty="0" smtClean="0">
                <a:solidFill>
                  <a:schemeClr val="tx1"/>
                </a:solidFill>
                <a:effectLst/>
                <a:latin typeface="+mn-lt"/>
                <a:ea typeface="+mn-ea"/>
                <a:cs typeface="+mn-cs"/>
              </a:rPr>
              <a:t> HVDC limit (800MW and 1,000MW)</a:t>
            </a:r>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15</a:t>
            </a:fld>
            <a:endParaRPr lang="en-US" dirty="0"/>
          </a:p>
        </p:txBody>
      </p:sp>
    </p:spTree>
    <p:extLst>
      <p:ext uri="{BB962C8B-B14F-4D97-AF65-F5344CB8AC3E}">
        <p14:creationId xmlns:p14="http://schemas.microsoft.com/office/powerpoint/2010/main" val="206213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a:t>
            </a:r>
            <a:r>
              <a:rPr lang="en-US" baseline="0" dirty="0" smtClean="0"/>
              <a:t> noise in the points – time constrained.</a:t>
            </a:r>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16</a:t>
            </a:fld>
            <a:endParaRPr lang="en-US" dirty="0"/>
          </a:p>
        </p:txBody>
      </p:sp>
    </p:spTree>
    <p:extLst>
      <p:ext uri="{BB962C8B-B14F-4D97-AF65-F5344CB8AC3E}">
        <p14:creationId xmlns:p14="http://schemas.microsoft.com/office/powerpoint/2010/main" val="85285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17</a:t>
            </a:fld>
            <a:endParaRPr lang="en-US" dirty="0"/>
          </a:p>
        </p:txBody>
      </p:sp>
    </p:spTree>
    <p:extLst>
      <p:ext uri="{BB962C8B-B14F-4D97-AF65-F5344CB8AC3E}">
        <p14:creationId xmlns:p14="http://schemas.microsoft.com/office/powerpoint/2010/main" val="1253396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18</a:t>
            </a:fld>
            <a:endParaRPr lang="en-US" dirty="0"/>
          </a:p>
        </p:txBody>
      </p:sp>
    </p:spTree>
    <p:extLst>
      <p:ext uri="{BB962C8B-B14F-4D97-AF65-F5344CB8AC3E}">
        <p14:creationId xmlns:p14="http://schemas.microsoft.com/office/powerpoint/2010/main" val="311131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Hand over to Conrad</a:t>
            </a:r>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19</a:t>
            </a:fld>
            <a:endParaRPr lang="en-US" dirty="0"/>
          </a:p>
        </p:txBody>
      </p:sp>
    </p:spTree>
    <p:extLst>
      <p:ext uri="{BB962C8B-B14F-4D97-AF65-F5344CB8AC3E}">
        <p14:creationId xmlns:p14="http://schemas.microsoft.com/office/powerpoint/2010/main" val="82206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2</a:t>
            </a:fld>
            <a:endParaRPr lang="en-US" dirty="0"/>
          </a:p>
        </p:txBody>
      </p:sp>
    </p:spTree>
    <p:extLst>
      <p:ext uri="{BB962C8B-B14F-4D97-AF65-F5344CB8AC3E}">
        <p14:creationId xmlns:p14="http://schemas.microsoft.com/office/powerpoint/2010/main" val="4254842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20</a:t>
            </a:fld>
            <a:endParaRPr lang="en-US" dirty="0"/>
          </a:p>
        </p:txBody>
      </p:sp>
    </p:spTree>
    <p:extLst>
      <p:ext uri="{BB962C8B-B14F-4D97-AF65-F5344CB8AC3E}">
        <p14:creationId xmlns:p14="http://schemas.microsoft.com/office/powerpoint/2010/main" val="1224523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21</a:t>
            </a:fld>
            <a:endParaRPr lang="en-US" dirty="0"/>
          </a:p>
        </p:txBody>
      </p:sp>
    </p:spTree>
    <p:extLst>
      <p:ext uri="{BB962C8B-B14F-4D97-AF65-F5344CB8AC3E}">
        <p14:creationId xmlns:p14="http://schemas.microsoft.com/office/powerpoint/2010/main" val="262322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22</a:t>
            </a:fld>
            <a:endParaRPr lang="en-US" dirty="0"/>
          </a:p>
        </p:txBody>
      </p:sp>
    </p:spTree>
    <p:extLst>
      <p:ext uri="{BB962C8B-B14F-4D97-AF65-F5344CB8AC3E}">
        <p14:creationId xmlns:p14="http://schemas.microsoft.com/office/powerpoint/2010/main" val="316059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23</a:t>
            </a:fld>
            <a:endParaRPr lang="en-US" dirty="0"/>
          </a:p>
        </p:txBody>
      </p:sp>
    </p:spTree>
    <p:extLst>
      <p:ext uri="{BB962C8B-B14F-4D97-AF65-F5344CB8AC3E}">
        <p14:creationId xmlns:p14="http://schemas.microsoft.com/office/powerpoint/2010/main" val="3745476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24</a:t>
            </a:fld>
            <a:endParaRPr lang="en-US" dirty="0"/>
          </a:p>
        </p:txBody>
      </p:sp>
    </p:spTree>
    <p:extLst>
      <p:ext uri="{BB962C8B-B14F-4D97-AF65-F5344CB8AC3E}">
        <p14:creationId xmlns:p14="http://schemas.microsoft.com/office/powerpoint/2010/main" val="74857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dirty="0" smtClean="0"/>
          </a:p>
          <a:p>
            <a:pPr marL="0" indent="0">
              <a:buFont typeface="Arial" panose="020B0604020202020204" pitchFamily="34" charset="0"/>
              <a:buNone/>
            </a:pPr>
            <a:endParaRPr lang="en-NZ" dirty="0" smtClean="0"/>
          </a:p>
        </p:txBody>
      </p:sp>
      <p:sp>
        <p:nvSpPr>
          <p:cNvPr id="4" name="Slide Number Placeholder 3"/>
          <p:cNvSpPr>
            <a:spLocks noGrp="1"/>
          </p:cNvSpPr>
          <p:nvPr>
            <p:ph type="sldNum" sz="quarter" idx="10"/>
          </p:nvPr>
        </p:nvSpPr>
        <p:spPr/>
        <p:txBody>
          <a:bodyPr/>
          <a:lstStyle/>
          <a:p>
            <a:fld id="{579BA6FC-3388-BA49-BA2C-EABBB79000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7411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dirty="0" smtClean="0"/>
          </a:p>
          <a:p>
            <a:pPr marL="0" indent="0">
              <a:buFont typeface="Arial" panose="020B0604020202020204" pitchFamily="34" charset="0"/>
              <a:buNone/>
            </a:pPr>
            <a:endParaRPr lang="en-NZ" dirty="0" smtClean="0"/>
          </a:p>
        </p:txBody>
      </p:sp>
      <p:sp>
        <p:nvSpPr>
          <p:cNvPr id="4" name="Slide Number Placeholder 3"/>
          <p:cNvSpPr>
            <a:spLocks noGrp="1"/>
          </p:cNvSpPr>
          <p:nvPr>
            <p:ph type="sldNum" sz="quarter" idx="10"/>
          </p:nvPr>
        </p:nvSpPr>
        <p:spPr/>
        <p:txBody>
          <a:bodyPr/>
          <a:lstStyle/>
          <a:p>
            <a:fld id="{579BA6FC-3388-BA49-BA2C-EABBB79000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7411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5</a:t>
            </a:fld>
            <a:endParaRPr lang="en-US" dirty="0"/>
          </a:p>
        </p:txBody>
      </p:sp>
    </p:spTree>
    <p:extLst>
      <p:ext uri="{BB962C8B-B14F-4D97-AF65-F5344CB8AC3E}">
        <p14:creationId xmlns:p14="http://schemas.microsoft.com/office/powerpoint/2010/main" val="324293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6</a:t>
            </a:fld>
            <a:endParaRPr lang="en-US" dirty="0"/>
          </a:p>
        </p:txBody>
      </p:sp>
    </p:spTree>
    <p:extLst>
      <p:ext uri="{BB962C8B-B14F-4D97-AF65-F5344CB8AC3E}">
        <p14:creationId xmlns:p14="http://schemas.microsoft.com/office/powerpoint/2010/main" val="3124693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Hand over to Conrad</a:t>
            </a:r>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7</a:t>
            </a:fld>
            <a:endParaRPr lang="en-US" dirty="0"/>
          </a:p>
        </p:txBody>
      </p:sp>
    </p:spTree>
    <p:extLst>
      <p:ext uri="{BB962C8B-B14F-4D97-AF65-F5344CB8AC3E}">
        <p14:creationId xmlns:p14="http://schemas.microsoft.com/office/powerpoint/2010/main" val="82206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79BA6FC-3388-BA49-BA2C-EABBB79000FE}" type="slidenum">
              <a:rPr lang="en-US" smtClean="0"/>
              <a:t>8</a:t>
            </a:fld>
            <a:endParaRPr lang="en-US" dirty="0"/>
          </a:p>
        </p:txBody>
      </p:sp>
    </p:spTree>
    <p:extLst>
      <p:ext uri="{BB962C8B-B14F-4D97-AF65-F5344CB8AC3E}">
        <p14:creationId xmlns:p14="http://schemas.microsoft.com/office/powerpoint/2010/main" val="280951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9</a:t>
            </a:fld>
            <a:endParaRPr lang="en-US" dirty="0"/>
          </a:p>
        </p:txBody>
      </p:sp>
    </p:spTree>
    <p:extLst>
      <p:ext uri="{BB962C8B-B14F-4D97-AF65-F5344CB8AC3E}">
        <p14:creationId xmlns:p14="http://schemas.microsoft.com/office/powerpoint/2010/main" val="1476607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9" name="Title 1"/>
          <p:cNvSpPr>
            <a:spLocks noGrp="1"/>
          </p:cNvSpPr>
          <p:nvPr>
            <p:ph type="ctrTitle" hasCustomPrompt="1"/>
          </p:nvPr>
        </p:nvSpPr>
        <p:spPr>
          <a:xfrm>
            <a:off x="450850" y="1150205"/>
            <a:ext cx="8229600" cy="850440"/>
          </a:xfrm>
        </p:spPr>
        <p:txBody>
          <a:bodyPr/>
          <a:lstStyle>
            <a:lvl1pPr>
              <a:defRPr b="1" i="0" baseline="0">
                <a:solidFill>
                  <a:srgbClr val="404040"/>
                </a:solidFill>
                <a:latin typeface="Arial"/>
                <a:cs typeface="Arial"/>
              </a:defRPr>
            </a:lvl1pPr>
          </a:lstStyle>
          <a:p>
            <a:r>
              <a:rPr lang="en-AU" dirty="0" smtClean="0"/>
              <a:t>CLICK TO ADD TITLE, ALL CAPS UP TO TWO LINES</a:t>
            </a:r>
            <a:endParaRPr lang="en-US" dirty="0"/>
          </a:p>
        </p:txBody>
      </p:sp>
      <p:sp>
        <p:nvSpPr>
          <p:cNvPr id="20" name="Text Placeholder 2"/>
          <p:cNvSpPr>
            <a:spLocks noGrp="1"/>
          </p:cNvSpPr>
          <p:nvPr>
            <p:ph type="body" idx="13" hasCustomPrompt="1"/>
          </p:nvPr>
        </p:nvSpPr>
        <p:spPr>
          <a:xfrm>
            <a:off x="450850" y="2000645"/>
            <a:ext cx="7732330" cy="334836"/>
          </a:xfrm>
        </p:spPr>
        <p:txBody>
          <a:bodyPr anchor="b">
            <a:noAutofit/>
          </a:bodyPr>
          <a:lstStyle>
            <a:lvl1pPr marL="0" indent="0">
              <a:buNone/>
              <a:defRPr sz="1800" b="0" i="0" baseline="0">
                <a:solidFill>
                  <a:srgbClr val="40404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Presentation subhead</a:t>
            </a:r>
          </a:p>
        </p:txBody>
      </p:sp>
      <p:sp>
        <p:nvSpPr>
          <p:cNvPr id="21" name="Text Placeholder 2"/>
          <p:cNvSpPr>
            <a:spLocks noGrp="1"/>
          </p:cNvSpPr>
          <p:nvPr>
            <p:ph type="body" idx="14" hasCustomPrompt="1"/>
          </p:nvPr>
        </p:nvSpPr>
        <p:spPr>
          <a:xfrm>
            <a:off x="450850" y="873698"/>
            <a:ext cx="7732330" cy="334836"/>
          </a:xfrm>
        </p:spPr>
        <p:txBody>
          <a:bodyPr anchor="b">
            <a:noAutofit/>
          </a:bodyPr>
          <a:lstStyle>
            <a:lvl1pPr marL="0" indent="0">
              <a:buNone/>
              <a:defRPr sz="3200" b="0" i="0" cap="none" baseline="0">
                <a:solidFill>
                  <a:srgbClr val="40404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TITLE FIRST LINE, ALL CAPS</a:t>
            </a:r>
          </a:p>
        </p:txBody>
      </p:sp>
      <p:sp>
        <p:nvSpPr>
          <p:cNvPr id="23" name="Text Placeholder 2"/>
          <p:cNvSpPr>
            <a:spLocks noGrp="1"/>
          </p:cNvSpPr>
          <p:nvPr>
            <p:ph type="body" idx="15" hasCustomPrompt="1"/>
          </p:nvPr>
        </p:nvSpPr>
        <p:spPr>
          <a:xfrm>
            <a:off x="450867" y="2471170"/>
            <a:ext cx="1844235" cy="334836"/>
          </a:xfrm>
        </p:spPr>
        <p:txBody>
          <a:bodyPr anchor="b">
            <a:noAutofit/>
          </a:bodyPr>
          <a:lstStyle>
            <a:lvl1pPr marL="0" indent="0">
              <a:buNone/>
              <a:defRPr sz="1200" b="0" i="0" baseline="0">
                <a:solidFill>
                  <a:srgbClr val="40404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XX Date 2015</a:t>
            </a:r>
          </a:p>
        </p:txBody>
      </p:sp>
    </p:spTree>
    <p:extLst>
      <p:ext uri="{BB962C8B-B14F-4D97-AF65-F5344CB8AC3E}">
        <p14:creationId xmlns:p14="http://schemas.microsoft.com/office/powerpoint/2010/main" val="34351910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wo charts (sub head)">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22"/>
            <a:ext cx="4490377" cy="2519363"/>
          </a:xfrm>
        </p:spPr>
        <p:txBody>
          <a:bodyPr/>
          <a:lstStyle/>
          <a:p>
            <a:r>
              <a:rPr lang="en-US" dirty="0" smtClean="0"/>
              <a:t>Click icon to add chart</a:t>
            </a:r>
            <a:endParaRPr lang="en-US" dirty="0"/>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smtClean="0"/>
              <a:t>Click to edit text</a:t>
            </a:r>
          </a:p>
        </p:txBody>
      </p:sp>
      <p:sp>
        <p:nvSpPr>
          <p:cNvPr id="10" name="Text Placeholder 2"/>
          <p:cNvSpPr>
            <a:spLocks noGrp="1"/>
          </p:cNvSpPr>
          <p:nvPr>
            <p:ph type="body" idx="14" hasCustomPrompt="1"/>
          </p:nvPr>
        </p:nvSpPr>
        <p:spPr>
          <a:xfrm>
            <a:off x="456921" y="723050"/>
            <a:ext cx="8214379"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add subhead</a:t>
            </a:r>
          </a:p>
        </p:txBody>
      </p:sp>
      <p:sp>
        <p:nvSpPr>
          <p:cNvPr id="14" name="Chart Placeholder 4"/>
          <p:cNvSpPr>
            <a:spLocks noGrp="1"/>
          </p:cNvSpPr>
          <p:nvPr>
            <p:ph type="chart" sz="quarter" idx="18"/>
          </p:nvPr>
        </p:nvSpPr>
        <p:spPr>
          <a:xfrm>
            <a:off x="24" y="1903822"/>
            <a:ext cx="4475415" cy="2519363"/>
          </a:xfrm>
        </p:spPr>
        <p:txBody>
          <a:bodyPr/>
          <a:lstStyle/>
          <a:p>
            <a:r>
              <a:rPr lang="en-US" dirty="0" smtClean="0"/>
              <a:t>Click icon to add chart</a:t>
            </a:r>
            <a:endParaRPr lang="en-US" dirty="0"/>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1914606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ubhead and large chart (title)">
    <p:spTree>
      <p:nvGrpSpPr>
        <p:cNvPr id="1" name=""/>
        <p:cNvGrpSpPr/>
        <p:nvPr/>
      </p:nvGrpSpPr>
      <p:grpSpPr>
        <a:xfrm>
          <a:off x="0" y="0"/>
          <a:ext cx="0" cy="0"/>
          <a:chOff x="0" y="0"/>
          <a:chExt cx="0" cy="0"/>
        </a:xfrm>
      </p:grpSpPr>
      <p:sp>
        <p:nvSpPr>
          <p:cNvPr id="14" name="Chart Placeholder 4"/>
          <p:cNvSpPr>
            <a:spLocks noGrp="1"/>
          </p:cNvSpPr>
          <p:nvPr>
            <p:ph type="chart" sz="quarter" idx="18"/>
          </p:nvPr>
        </p:nvSpPr>
        <p:spPr>
          <a:xfrm>
            <a:off x="0" y="1398863"/>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8"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21915633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63"/>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28205663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57"/>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18594769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and two charts (sub head)">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11"/>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0" name="Text Placeholder 2"/>
          <p:cNvSpPr>
            <a:spLocks noGrp="1"/>
          </p:cNvSpPr>
          <p:nvPr>
            <p:ph type="body" idx="14" hasCustomPrompt="1"/>
          </p:nvPr>
        </p:nvSpPr>
        <p:spPr>
          <a:xfrm>
            <a:off x="456900" y="723050"/>
            <a:ext cx="8214379"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1" y="1903811"/>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10440456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ubhead and large chart (title)">
    <p:spTree>
      <p:nvGrpSpPr>
        <p:cNvPr id="1" name=""/>
        <p:cNvGrpSpPr/>
        <p:nvPr/>
      </p:nvGrpSpPr>
      <p:grpSpPr>
        <a:xfrm>
          <a:off x="0" y="0"/>
          <a:ext cx="0" cy="0"/>
          <a:chOff x="0" y="0"/>
          <a:chExt cx="0" cy="0"/>
        </a:xfrm>
      </p:grpSpPr>
      <p:sp>
        <p:nvSpPr>
          <p:cNvPr id="14" name="Chart Placeholder 4"/>
          <p:cNvSpPr>
            <a:spLocks noGrp="1"/>
          </p:cNvSpPr>
          <p:nvPr>
            <p:ph type="chart" sz="quarter" idx="18"/>
          </p:nvPr>
        </p:nvSpPr>
        <p:spPr>
          <a:xfrm>
            <a:off x="0" y="1398867"/>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8"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3304588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67"/>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377271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and two charts (sub head)">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21"/>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0" name="Text Placeholder 2"/>
          <p:cNvSpPr>
            <a:spLocks noGrp="1"/>
          </p:cNvSpPr>
          <p:nvPr>
            <p:ph type="body" idx="14" hasCustomPrompt="1"/>
          </p:nvPr>
        </p:nvSpPr>
        <p:spPr>
          <a:xfrm>
            <a:off x="456921" y="723050"/>
            <a:ext cx="8214379"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23" y="1903821"/>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36587070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0" name="Text Placeholder 2"/>
          <p:cNvSpPr>
            <a:spLocks noGrp="1"/>
          </p:cNvSpPr>
          <p:nvPr>
            <p:ph type="body" idx="13" hasCustomPrompt="1"/>
          </p:nvPr>
        </p:nvSpPr>
        <p:spPr>
          <a:xfrm>
            <a:off x="450850" y="2000645"/>
            <a:ext cx="7732330" cy="334836"/>
          </a:xfrm>
        </p:spPr>
        <p:txBody>
          <a:bodyPr anchor="b">
            <a:noAutofit/>
          </a:bodyPr>
          <a:lstStyle>
            <a:lvl1pPr marL="0" indent="0">
              <a:buNone/>
              <a:defRPr sz="1800" b="1" i="0" baseline="0">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&lt;Section break&gt;</a:t>
            </a:r>
          </a:p>
        </p:txBody>
      </p:sp>
    </p:spTree>
    <p:extLst>
      <p:ext uri="{BB962C8B-B14F-4D97-AF65-F5344CB8AC3E}">
        <p14:creationId xmlns:p14="http://schemas.microsoft.com/office/powerpoint/2010/main" val="3435274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46800" y="1241450"/>
            <a:ext cx="7740000" cy="3353185"/>
          </a:xfrm>
        </p:spPr>
        <p:txBody>
          <a:bodyPr>
            <a:normAutofit/>
          </a:bodyPr>
          <a:lstStyle>
            <a:lvl1pPr>
              <a:defRPr sz="1800"/>
            </a:lvl1pPr>
            <a:lvl2pPr>
              <a:defRPr sz="1600"/>
            </a:lvl2pPr>
            <a:lvl3pPr marL="631825" indent="-228600">
              <a:defRPr sz="1600" baseline="0"/>
            </a:lvl3pPr>
            <a:lvl4pPr marL="989013" indent="-358775" defTabSz="349250">
              <a:defRPr sz="1600"/>
            </a:lvl4pPr>
            <a:lvl5pPr marL="1165225" indent="-312738">
              <a:defRPr sz="1600" baseline="0"/>
            </a:lvl5pPr>
          </a:lstStyle>
          <a:p>
            <a:pPr lvl="0"/>
            <a:r>
              <a:rPr lang="en-AU" dirty="0" smtClean="0"/>
              <a:t>Click to edit text</a:t>
            </a:r>
          </a:p>
          <a:p>
            <a:pPr lvl="1"/>
            <a:r>
              <a:rPr lang="en-AU" dirty="0" smtClean="0"/>
              <a:t>First level</a:t>
            </a:r>
          </a:p>
          <a:p>
            <a:pPr lvl="2"/>
            <a:r>
              <a:rPr lang="en-AU" dirty="0" smtClean="0"/>
              <a:t>Second level</a:t>
            </a:r>
          </a:p>
          <a:p>
            <a:pPr lvl="3"/>
            <a:r>
              <a:rPr lang="en-AU" dirty="0" smtClean="0"/>
              <a:t>Third level</a:t>
            </a:r>
          </a:p>
          <a:p>
            <a:pPr lvl="4"/>
            <a:r>
              <a:rPr lang="en-AU" dirty="0" smtClean="0"/>
              <a:t>Fourth level</a:t>
            </a:r>
            <a:endParaRPr lang="en-US" dirty="0"/>
          </a:p>
        </p:txBody>
      </p:sp>
      <p:sp>
        <p:nvSpPr>
          <p:cNvPr id="9"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7"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smtClean="0"/>
              <a:t>Click to add title</a:t>
            </a:r>
            <a:endParaRPr lang="en-US" dirty="0"/>
          </a:p>
        </p:txBody>
      </p:sp>
    </p:spTree>
    <p:extLst>
      <p:ext uri="{BB962C8B-B14F-4D97-AF65-F5344CB8AC3E}">
        <p14:creationId xmlns:p14="http://schemas.microsoft.com/office/powerpoint/2010/main" val="2674375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out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46800" y="1241450"/>
            <a:ext cx="7740000" cy="3353185"/>
          </a:xfrm>
        </p:spPr>
        <p:txBody>
          <a:bodyPr>
            <a:normAutofit/>
          </a:bodyPr>
          <a:lstStyle>
            <a:lvl1pPr marL="627063" indent="-320675">
              <a:buFont typeface="+mj-lt"/>
              <a:buAutoNum type="alphaUcPeriod"/>
              <a:defRPr sz="1800"/>
            </a:lvl1pPr>
            <a:lvl2pPr marL="990600" indent="-327025" defTabSz="531813">
              <a:buFont typeface="+mj-lt"/>
              <a:buAutoNum type="arabicPeriod"/>
              <a:defRPr sz="1600"/>
            </a:lvl2pPr>
            <a:lvl3pPr marL="1346200" indent="-320675">
              <a:buFont typeface="+mj-lt"/>
              <a:buAutoNum type="alphaLcPeriod"/>
              <a:defRPr sz="1600"/>
            </a:lvl3pPr>
          </a:lstStyle>
          <a:p>
            <a:pPr lvl="0"/>
            <a:r>
              <a:rPr lang="en-AU" dirty="0" smtClean="0"/>
              <a:t>Click to edit outline</a:t>
            </a:r>
          </a:p>
          <a:p>
            <a:pPr lvl="1"/>
            <a:r>
              <a:rPr lang="en-AU" dirty="0" smtClean="0"/>
              <a:t>Second level</a:t>
            </a:r>
          </a:p>
          <a:p>
            <a:pPr lvl="2"/>
            <a:r>
              <a:rPr lang="en-AU" dirty="0" smtClean="0"/>
              <a:t>Third level</a:t>
            </a:r>
          </a:p>
        </p:txBody>
      </p:sp>
      <p:sp>
        <p:nvSpPr>
          <p:cNvPr id="11"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7"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smtClean="0"/>
              <a:t>Click to add title</a:t>
            </a:r>
            <a:endParaRPr lang="en-US" dirty="0"/>
          </a:p>
        </p:txBody>
      </p:sp>
    </p:spTree>
    <p:extLst>
      <p:ext uri="{BB962C8B-B14F-4D97-AF65-F5344CB8AC3E}">
        <p14:creationId xmlns:p14="http://schemas.microsoft.com/office/powerpoint/2010/main" val="25198945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two blocks">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954469" y="1232408"/>
            <a:ext cx="3759200" cy="3250692"/>
          </a:xfrm>
        </p:spPr>
        <p:txBody>
          <a:bodyPr>
            <a:normAutofit/>
          </a:bodyPr>
          <a:lstStyle>
            <a:lvl1pPr>
              <a:defRPr sz="1800"/>
            </a:lvl1pPr>
            <a:lvl2pPr>
              <a:defRPr sz="1600"/>
            </a:lvl2pPr>
            <a:lvl3pPr marL="631825" indent="-228600">
              <a:defRPr sz="1600"/>
            </a:lvl3pPr>
            <a:lvl4pPr marL="989013" indent="-358775">
              <a:defRPr sz="1600"/>
            </a:lvl4pPr>
            <a:lvl5pPr marL="1168400" indent="-274638">
              <a:defRPr sz="1600"/>
            </a:lvl5pPr>
          </a:lstStyle>
          <a:p>
            <a:pPr lvl="0"/>
            <a:r>
              <a:rPr lang="en-AU" dirty="0" smtClean="0"/>
              <a:t>Click to edit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11"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smtClean="0"/>
              <a:t>Click to add title</a:t>
            </a:r>
            <a:endParaRPr lang="en-US" dirty="0"/>
          </a:p>
        </p:txBody>
      </p:sp>
      <p:sp>
        <p:nvSpPr>
          <p:cNvPr id="12" name="Text Placeholder 8"/>
          <p:cNvSpPr>
            <a:spLocks noGrp="1"/>
          </p:cNvSpPr>
          <p:nvPr>
            <p:ph type="body" sz="quarter" idx="15" hasCustomPrompt="1"/>
          </p:nvPr>
        </p:nvSpPr>
        <p:spPr>
          <a:xfrm>
            <a:off x="4927600" y="1232408"/>
            <a:ext cx="3759200" cy="3250692"/>
          </a:xfrm>
        </p:spPr>
        <p:txBody>
          <a:bodyPr>
            <a:normAutofit/>
          </a:bodyPr>
          <a:lstStyle>
            <a:lvl1pPr>
              <a:defRPr sz="1800"/>
            </a:lvl1pPr>
            <a:lvl2pPr>
              <a:defRPr sz="1600"/>
            </a:lvl2pPr>
            <a:lvl3pPr marL="631825" indent="-228600">
              <a:defRPr sz="1600"/>
            </a:lvl3pPr>
            <a:lvl4pPr marL="989013" indent="-358775">
              <a:defRPr sz="1600"/>
            </a:lvl4pPr>
            <a:lvl5pPr marL="1168400" indent="-274638">
              <a:defRPr sz="1600"/>
            </a:lvl5pPr>
          </a:lstStyle>
          <a:p>
            <a:pPr lvl="0"/>
            <a:r>
              <a:rPr lang="en-AU" dirty="0" smtClean="0"/>
              <a:t>Click to edit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637259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2"/>
          <p:cNvSpPr>
            <a:spLocks noGrp="1"/>
          </p:cNvSpPr>
          <p:nvPr>
            <p:ph idx="13"/>
          </p:nvPr>
        </p:nvSpPr>
        <p:spPr>
          <a:xfrm>
            <a:off x="946802" y="1353194"/>
            <a:ext cx="4171239" cy="3019259"/>
          </a:xfrm>
        </p:spPr>
        <p:txBody>
          <a:bodyPr>
            <a:normAutofit/>
          </a:bodyPr>
          <a:lstStyle>
            <a:lvl1pPr>
              <a:defRPr sz="1800"/>
            </a:lvl1pPr>
            <a:lvl2pPr>
              <a:defRPr sz="1600"/>
            </a:lvl2pPr>
            <a:lvl3pPr marL="631825" indent="-228600">
              <a:defRPr sz="1600" baseline="0"/>
            </a:lvl3pPr>
            <a:lvl4pPr marL="989013" indent="-363538">
              <a:defRPr sz="1600"/>
            </a:lvl4pPr>
            <a:lvl5pPr marL="1168400" indent="-266700">
              <a:defRPr sz="16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idx="1" hasCustomPrompt="1"/>
          </p:nvPr>
        </p:nvSpPr>
        <p:spPr>
          <a:xfrm>
            <a:off x="5378173" y="1353183"/>
            <a:ext cx="3801851" cy="2519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Text Placeholder 12"/>
          <p:cNvSpPr>
            <a:spLocks noGrp="1"/>
          </p:cNvSpPr>
          <p:nvPr>
            <p:ph type="body" sz="quarter" idx="15" hasCustomPrompt="1"/>
          </p:nvPr>
        </p:nvSpPr>
        <p:spPr>
          <a:xfrm>
            <a:off x="5378450" y="3919142"/>
            <a:ext cx="3308350" cy="453311"/>
          </a:xfrm>
        </p:spPr>
        <p:txBody>
          <a:bodyPr>
            <a:noAutofit/>
          </a:bodyPr>
          <a:lstStyle>
            <a:lvl1pPr>
              <a:lnSpc>
                <a:spcPts val="1200"/>
              </a:lnSpc>
              <a:defRPr sz="1000" i="1">
                <a:solidFill>
                  <a:srgbClr val="404040"/>
                </a:solidFill>
              </a:defRPr>
            </a:lvl1pPr>
            <a:lvl2pPr>
              <a:defRPr sz="1000" i="1"/>
            </a:lvl2pPr>
            <a:lvl3pPr>
              <a:defRPr sz="1000" i="1"/>
            </a:lvl3pPr>
            <a:lvl4pPr>
              <a:defRPr sz="1000" i="1"/>
            </a:lvl4pPr>
            <a:lvl5pPr>
              <a:defRPr sz="1000" i="1"/>
            </a:lvl5pPr>
          </a:lstStyle>
          <a:p>
            <a:pPr lvl="0"/>
            <a:r>
              <a:rPr lang="en-AU" dirty="0" smtClean="0"/>
              <a:t>Caption text</a:t>
            </a:r>
            <a:endParaRPr lang="en-US" dirty="0"/>
          </a:p>
        </p:txBody>
      </p:sp>
      <p:sp>
        <p:nvSpPr>
          <p:cNvPr id="15"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12"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smtClean="0"/>
              <a:t>Click to add title</a:t>
            </a:r>
            <a:endParaRPr lang="en-US" dirty="0"/>
          </a:p>
        </p:txBody>
      </p:sp>
    </p:spTree>
    <p:extLst>
      <p:ext uri="{BB962C8B-B14F-4D97-AF65-F5344CB8AC3E}">
        <p14:creationId xmlns:p14="http://schemas.microsoft.com/office/powerpoint/2010/main" val="363958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two charts (title)">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22"/>
            <a:ext cx="4490377" cy="2519363"/>
          </a:xfrm>
        </p:spPr>
        <p:txBody>
          <a:bodyPr/>
          <a:lstStyle/>
          <a:p>
            <a:r>
              <a:rPr lang="en-US" dirty="0" smtClean="0"/>
              <a:t>Click icon to add chart</a:t>
            </a:r>
            <a:endParaRPr lang="en-US" dirty="0"/>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smtClean="0"/>
              <a:t>Click to edit text</a:t>
            </a:r>
          </a:p>
        </p:txBody>
      </p:sp>
      <p:sp>
        <p:nvSpPr>
          <p:cNvPr id="14" name="Chart Placeholder 4"/>
          <p:cNvSpPr>
            <a:spLocks noGrp="1"/>
          </p:cNvSpPr>
          <p:nvPr>
            <p:ph type="chart" sz="quarter" idx="18"/>
          </p:nvPr>
        </p:nvSpPr>
        <p:spPr>
          <a:xfrm>
            <a:off x="24" y="1903822"/>
            <a:ext cx="4475415" cy="2519363"/>
          </a:xfrm>
        </p:spPr>
        <p:txBody>
          <a:bodyPr/>
          <a:lstStyle/>
          <a:p>
            <a:r>
              <a:rPr lang="en-US" dirty="0" smtClean="0"/>
              <a:t>Click icon to add chart</a:t>
            </a:r>
            <a:endParaRPr lang="en-US" dirty="0"/>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10"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smtClean="0"/>
              <a:t>Click to add title</a:t>
            </a:r>
            <a:endParaRPr lang="en-US" dirty="0"/>
          </a:p>
        </p:txBody>
      </p:sp>
    </p:spTree>
    <p:extLst>
      <p:ext uri="{BB962C8B-B14F-4D97-AF65-F5344CB8AC3E}">
        <p14:creationId xmlns:p14="http://schemas.microsoft.com/office/powerpoint/2010/main" val="2016113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large chart (title)">
    <p:spTree>
      <p:nvGrpSpPr>
        <p:cNvPr id="1" name=""/>
        <p:cNvGrpSpPr/>
        <p:nvPr/>
      </p:nvGrpSpPr>
      <p:grpSpPr>
        <a:xfrm>
          <a:off x="0" y="0"/>
          <a:ext cx="0" cy="0"/>
          <a:chOff x="0" y="0"/>
          <a:chExt cx="0" cy="0"/>
        </a:xfrm>
      </p:grpSpPr>
      <p:sp>
        <p:nvSpPr>
          <p:cNvPr id="14" name="Chart Placeholder 4"/>
          <p:cNvSpPr>
            <a:spLocks noGrp="1"/>
          </p:cNvSpPr>
          <p:nvPr>
            <p:ph type="chart" sz="quarter" idx="18"/>
          </p:nvPr>
        </p:nvSpPr>
        <p:spPr>
          <a:xfrm>
            <a:off x="0" y="1398868"/>
            <a:ext cx="9180000" cy="2887513"/>
          </a:xfrm>
        </p:spPr>
        <p:txBody>
          <a:bodyPr/>
          <a:lstStyle/>
          <a:p>
            <a:r>
              <a:rPr lang="en-US" dirty="0" smtClean="0"/>
              <a:t>Click icon to add chart</a:t>
            </a:r>
            <a:endParaRPr lang="en-US" dirty="0"/>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8"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smtClean="0"/>
              <a:t>Click to add title</a:t>
            </a:r>
            <a:endParaRPr lang="en-US" dirty="0"/>
          </a:p>
        </p:txBody>
      </p:sp>
    </p:spTree>
    <p:extLst>
      <p:ext uri="{BB962C8B-B14F-4D97-AF65-F5344CB8AC3E}">
        <p14:creationId xmlns:p14="http://schemas.microsoft.com/office/powerpoint/2010/main" val="8819452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add subhead</a:t>
            </a:r>
          </a:p>
        </p:txBody>
      </p:sp>
      <p:sp>
        <p:nvSpPr>
          <p:cNvPr id="14" name="Chart Placeholder 4"/>
          <p:cNvSpPr>
            <a:spLocks noGrp="1"/>
          </p:cNvSpPr>
          <p:nvPr>
            <p:ph type="chart" sz="quarter" idx="18"/>
          </p:nvPr>
        </p:nvSpPr>
        <p:spPr>
          <a:xfrm>
            <a:off x="0" y="1398868"/>
            <a:ext cx="9180000" cy="2887513"/>
          </a:xfrm>
        </p:spPr>
        <p:txBody>
          <a:bodyPr/>
          <a:lstStyle/>
          <a:p>
            <a:r>
              <a:rPr lang="en-US" dirty="0" smtClean="0"/>
              <a:t>Click icon to add chart</a:t>
            </a:r>
            <a:endParaRPr lang="en-US" dirty="0"/>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24041154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32342"/>
            <a:ext cx="8229600" cy="286229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First level</a:t>
            </a:r>
          </a:p>
          <a:p>
            <a:pPr lvl="2"/>
            <a:r>
              <a:rPr lang="en-AU" dirty="0" smtClean="0"/>
              <a:t>Second level</a:t>
            </a:r>
          </a:p>
          <a:p>
            <a:pPr lvl="3"/>
            <a:r>
              <a:rPr lang="en-AU" dirty="0" smtClean="0"/>
              <a:t>Third level</a:t>
            </a:r>
          </a:p>
          <a:p>
            <a:pPr lvl="4"/>
            <a:r>
              <a:rPr lang="en-AU" dirty="0" smtClean="0"/>
              <a:t>Fourth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Arial"/>
                <a:cs typeface="Arial"/>
              </a:defRPr>
            </a:lvl1pPr>
          </a:lstStyle>
          <a:p>
            <a:r>
              <a:rPr lang="en-US" dirty="0" smtClean="0"/>
              <a:t>13 May 2015</a:t>
            </a:r>
            <a:endParaRPr lang="en-US" dirty="0"/>
          </a:p>
        </p:txBody>
      </p:sp>
    </p:spTree>
    <p:extLst>
      <p:ext uri="{BB962C8B-B14F-4D97-AF65-F5344CB8AC3E}">
        <p14:creationId xmlns:p14="http://schemas.microsoft.com/office/powerpoint/2010/main" val="2648665293"/>
      </p:ext>
    </p:extLst>
  </p:cSld>
  <p:clrMap bg1="lt1" tx1="dk1" bg2="lt2" tx2="dk2" accent1="accent1" accent2="accent2" accent3="accent3" accent4="accent4" accent5="accent5" accent6="accent6" hlink="hlink" folHlink="folHlink"/>
  <p:sldLayoutIdLst>
    <p:sldLayoutId id="2147483649" r:id="rId1"/>
    <p:sldLayoutId id="2147483705" r:id="rId2"/>
    <p:sldLayoutId id="2147483650" r:id="rId3"/>
    <p:sldLayoutId id="2147483660" r:id="rId4"/>
    <p:sldLayoutId id="2147483661" r:id="rId5"/>
    <p:sldLayoutId id="2147483657" r:id="rId6"/>
    <p:sldLayoutId id="2147483662" r:id="rId7"/>
    <p:sldLayoutId id="2147483663" r:id="rId8"/>
    <p:sldLayoutId id="2147483664" r:id="rId9"/>
    <p:sldLayoutId id="2147483665" r:id="rId10"/>
    <p:sldLayoutId id="2147483681" r:id="rId11"/>
    <p:sldLayoutId id="2147483682" r:id="rId12"/>
    <p:sldLayoutId id="2147483702" r:id="rId13"/>
    <p:sldLayoutId id="2147483703" r:id="rId14"/>
    <p:sldLayoutId id="2147483743" r:id="rId15"/>
    <p:sldLayoutId id="2147483744" r:id="rId16"/>
    <p:sldLayoutId id="2147483745" r:id="rId17"/>
  </p:sldLayoutIdLst>
  <p:timing>
    <p:tnLst>
      <p:par>
        <p:cTn id="1" dur="indefinite" restart="never" nodeType="tmRoot"/>
      </p:par>
    </p:tnLst>
  </p:timing>
  <p:hf hdr="0" ftr="0" dt="0"/>
  <p:txStyles>
    <p:titleStyle>
      <a:lvl1pPr algn="l" defTabSz="457200" rtl="0" eaLnBrk="1" latinLnBrk="0" hangingPunct="1">
        <a:lnSpc>
          <a:spcPts val="4000"/>
        </a:lnSpc>
        <a:spcBef>
          <a:spcPct val="0"/>
        </a:spcBef>
        <a:buNone/>
        <a:defRPr sz="3800" b="1" kern="1200">
          <a:solidFill>
            <a:srgbClr val="CD0034"/>
          </a:solidFill>
          <a:latin typeface="Arial"/>
          <a:ea typeface="+mj-ea"/>
          <a:cs typeface="Arial"/>
        </a:defRPr>
      </a:lvl1pPr>
    </p:titleStyle>
    <p:bodyStyle>
      <a:lvl1pPr marL="0" indent="0" algn="l" defTabSz="457200" rtl="0" eaLnBrk="1" latinLnBrk="0" hangingPunct="1">
        <a:lnSpc>
          <a:spcPts val="2300"/>
        </a:lnSpc>
        <a:spcBef>
          <a:spcPts val="0"/>
        </a:spcBef>
        <a:spcAft>
          <a:spcPts val="850"/>
        </a:spcAft>
        <a:buClr>
          <a:schemeClr val="bg1">
            <a:lumMod val="50000"/>
          </a:schemeClr>
        </a:buClr>
        <a:buFontTx/>
        <a:buNone/>
        <a:defRPr sz="2000" kern="1200">
          <a:solidFill>
            <a:schemeClr val="tx1"/>
          </a:solidFill>
          <a:latin typeface="Arial"/>
          <a:ea typeface="+mn-ea"/>
          <a:cs typeface="Arial"/>
        </a:defRPr>
      </a:lvl1pPr>
      <a:lvl2pPr marL="399600" indent="-28575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2000" kern="1200">
          <a:solidFill>
            <a:schemeClr val="tx1"/>
          </a:solidFill>
          <a:latin typeface="Arial"/>
          <a:ea typeface="+mn-ea"/>
          <a:cs typeface="Arial"/>
        </a:defRPr>
      </a:lvl2pPr>
      <a:lvl3pPr marL="625475" indent="-22860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2000" b="0" i="0" kern="1200">
          <a:solidFill>
            <a:schemeClr val="tx1"/>
          </a:solidFill>
          <a:latin typeface="Arial"/>
          <a:ea typeface="+mn-ea"/>
          <a:cs typeface="Arial"/>
        </a:defRPr>
      </a:lvl3pPr>
      <a:lvl4pPr marL="895350" indent="-323850" algn="l" defTabSz="457200" rtl="0" eaLnBrk="1" latinLnBrk="0" hangingPunct="1">
        <a:lnSpc>
          <a:spcPts val="2300"/>
        </a:lnSpc>
        <a:spcBef>
          <a:spcPts val="0"/>
        </a:spcBef>
        <a:spcAft>
          <a:spcPts val="850"/>
        </a:spcAft>
        <a:buClr>
          <a:schemeClr val="bg1">
            <a:lumMod val="50000"/>
          </a:schemeClr>
        </a:buClr>
        <a:buFont typeface="Lucida Grande"/>
        <a:buChar char="・"/>
        <a:tabLst/>
        <a:defRPr sz="2000" kern="1200">
          <a:solidFill>
            <a:schemeClr val="tx1"/>
          </a:solidFill>
          <a:latin typeface="Arial"/>
          <a:ea typeface="+mn-ea"/>
          <a:cs typeface="Arial"/>
        </a:defRPr>
      </a:lvl4pPr>
      <a:lvl5pPr marL="1076325" indent="-277813" algn="l" defTabSz="457200" rtl="0" eaLnBrk="1" latinLnBrk="0" hangingPunct="1">
        <a:lnSpc>
          <a:spcPts val="2300"/>
        </a:lnSpc>
        <a:spcBef>
          <a:spcPts val="0"/>
        </a:spcBef>
        <a:spcAft>
          <a:spcPts val="850"/>
        </a:spcAft>
        <a:buClr>
          <a:schemeClr val="bg1">
            <a:lumMod val="50000"/>
          </a:schemeClr>
        </a:buClr>
        <a:buFont typeface="ARL-47-57"/>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3"/>
          </p:nvPr>
        </p:nvSpPr>
        <p:spPr>
          <a:xfrm>
            <a:off x="440832" y="1878807"/>
            <a:ext cx="7732330" cy="742950"/>
          </a:xfrm>
        </p:spPr>
        <p:txBody>
          <a:bodyPr/>
          <a:lstStyle/>
          <a:p>
            <a:endParaRPr lang="en-US" dirty="0" smtClean="0"/>
          </a:p>
          <a:p>
            <a:endParaRPr lang="en-US" dirty="0"/>
          </a:p>
          <a:p>
            <a:pPr>
              <a:lnSpc>
                <a:spcPts val="4000"/>
              </a:lnSpc>
              <a:spcBef>
                <a:spcPct val="0"/>
              </a:spcBef>
              <a:spcAft>
                <a:spcPts val="600"/>
              </a:spcAft>
            </a:pPr>
            <a:r>
              <a:rPr lang="en-US" sz="2400" b="1" dirty="0" smtClean="0">
                <a:ea typeface="+mj-ea"/>
              </a:rPr>
              <a:t>Security of supply - deriving a winter energy standard using the DOASA model</a:t>
            </a:r>
            <a:endParaRPr lang="en-US" sz="3200" b="1" dirty="0" smtClean="0">
              <a:ea typeface="+mj-ea"/>
            </a:endParaRPr>
          </a:p>
          <a:p>
            <a:r>
              <a:rPr lang="en-US" dirty="0" smtClean="0"/>
              <a:t>EPOC Winter Workshop 2018</a:t>
            </a:r>
            <a:endParaRPr lang="en-US" dirty="0">
              <a:solidFill>
                <a:srgbClr val="FF0000"/>
              </a:solidFill>
            </a:endParaRPr>
          </a:p>
        </p:txBody>
      </p:sp>
      <p:sp>
        <p:nvSpPr>
          <p:cNvPr id="19" name="Text Placeholder 18"/>
          <p:cNvSpPr>
            <a:spLocks noGrp="1"/>
          </p:cNvSpPr>
          <p:nvPr>
            <p:ph type="body" idx="15"/>
          </p:nvPr>
        </p:nvSpPr>
        <p:spPr>
          <a:xfrm>
            <a:off x="450850" y="2621757"/>
            <a:ext cx="1844235" cy="334836"/>
          </a:xfrm>
        </p:spPr>
        <p:txBody>
          <a:bodyPr/>
          <a:lstStyle/>
          <a:p>
            <a:r>
              <a:rPr lang="en-US" dirty="0" smtClean="0"/>
              <a:t>7 September 2018</a:t>
            </a:r>
            <a:endParaRPr lang="en-US" dirty="0"/>
          </a:p>
        </p:txBody>
      </p:sp>
    </p:spTree>
    <p:extLst>
      <p:ext uri="{BB962C8B-B14F-4D97-AF65-F5344CB8AC3E}">
        <p14:creationId xmlns:p14="http://schemas.microsoft.com/office/powerpoint/2010/main" val="453177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6800" y="1241450"/>
            <a:ext cx="7740000" cy="1484817"/>
          </a:xfrm>
        </p:spPr>
        <p:txBody>
          <a:bodyPr>
            <a:normAutofit/>
          </a:bodyPr>
          <a:lstStyle/>
          <a:p>
            <a:pPr marL="0" lvl="1" indent="0">
              <a:buSzTx/>
              <a:buNone/>
            </a:pPr>
            <a:r>
              <a:rPr lang="en-US" sz="1200" b="1" dirty="0" smtClean="0"/>
              <a:t>Demand</a:t>
            </a:r>
            <a:endParaRPr lang="en-NZ" sz="1200" b="1" dirty="0" smtClean="0"/>
          </a:p>
          <a:p>
            <a:pPr marL="342900" lvl="1" indent="-342900">
              <a:buSzTx/>
              <a:buFont typeface="Arial" panose="020B0604020202020204" pitchFamily="34" charset="0"/>
              <a:buChar char="•"/>
            </a:pPr>
            <a:r>
              <a:rPr lang="en-NZ" sz="1200" dirty="0" smtClean="0"/>
              <a:t>The standard is calculated based on the most recent calendar year (2017).</a:t>
            </a:r>
            <a:endParaRPr lang="en-US" sz="1200" dirty="0"/>
          </a:p>
          <a:p>
            <a:pPr marL="342900" lvl="1" indent="-342900">
              <a:buSzTx/>
              <a:buFont typeface="Arial" panose="020B0604020202020204" pitchFamily="34" charset="0"/>
              <a:buChar char="•"/>
            </a:pPr>
            <a:r>
              <a:rPr lang="en-US" sz="1200" dirty="0" smtClean="0"/>
              <a:t>Reconciled generation, which represents the current fleet, is used as the demand to be supplied</a:t>
            </a:r>
            <a:r>
              <a:rPr lang="en-US" sz="1200" dirty="0"/>
              <a:t>.</a:t>
            </a:r>
            <a:endParaRPr lang="en-US" sz="1200" dirty="0" smtClean="0"/>
          </a:p>
        </p:txBody>
      </p:sp>
      <p:sp>
        <p:nvSpPr>
          <p:cNvPr id="3" name="Slide Number Placeholder 2"/>
          <p:cNvSpPr>
            <a:spLocks noGrp="1"/>
          </p:cNvSpPr>
          <p:nvPr>
            <p:ph type="sldNum" sz="quarter" idx="4"/>
          </p:nvPr>
        </p:nvSpPr>
        <p:spPr/>
        <p:txBody>
          <a:bodyPr/>
          <a:lstStyle/>
          <a:p>
            <a:pPr algn="l"/>
            <a:fld id="{3BD45740-F50A-F448-96F6-026F0EEFDD73}" type="slidenum">
              <a:rPr lang="en-US" smtClean="0"/>
              <a:pPr algn="l"/>
              <a:t>10</a:t>
            </a:fld>
            <a:endParaRPr lang="en-US" dirty="0"/>
          </a:p>
        </p:txBody>
      </p:sp>
      <p:sp>
        <p:nvSpPr>
          <p:cNvPr id="4" name="Title 3"/>
          <p:cNvSpPr>
            <a:spLocks noGrp="1"/>
          </p:cNvSpPr>
          <p:nvPr>
            <p:ph type="title"/>
          </p:nvPr>
        </p:nvSpPr>
        <p:spPr/>
        <p:txBody>
          <a:bodyPr/>
          <a:lstStyle/>
          <a:p>
            <a:r>
              <a:rPr lang="en-NZ" dirty="0" smtClean="0"/>
              <a:t>Method – establish a supply/demand basis</a:t>
            </a:r>
            <a:endParaRPr lang="en-NZ"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1407347" y="2715106"/>
            <a:ext cx="3714986" cy="1857278"/>
          </a:xfrm>
          <a:prstGeom prst="rect">
            <a:avLst/>
          </a:prstGeom>
          <a:noFill/>
          <a:ln>
            <a:noFill/>
          </a:ln>
        </p:spPr>
      </p:pic>
      <p:sp>
        <p:nvSpPr>
          <p:cNvPr id="6" name="TextBox 5"/>
          <p:cNvSpPr txBox="1"/>
          <p:nvPr/>
        </p:nvSpPr>
        <p:spPr>
          <a:xfrm>
            <a:off x="1407347" y="2506989"/>
            <a:ext cx="1037463" cy="261610"/>
          </a:xfrm>
          <a:prstGeom prst="rect">
            <a:avLst/>
          </a:prstGeom>
          <a:noFill/>
        </p:spPr>
        <p:txBody>
          <a:bodyPr wrap="none" rtlCol="0">
            <a:spAutoFit/>
          </a:bodyPr>
          <a:lstStyle/>
          <a:p>
            <a:r>
              <a:rPr lang="en-US" sz="1100" b="1" dirty="0" smtClean="0"/>
              <a:t>Shortage costs</a:t>
            </a:r>
            <a:endParaRPr lang="en-NZ" sz="1100" b="1" dirty="0"/>
          </a:p>
        </p:txBody>
      </p:sp>
    </p:spTree>
    <p:extLst>
      <p:ext uri="{BB962C8B-B14F-4D97-AF65-F5344CB8AC3E}">
        <p14:creationId xmlns:p14="http://schemas.microsoft.com/office/powerpoint/2010/main" val="2677560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1" indent="0">
              <a:buSzTx/>
              <a:buNone/>
            </a:pPr>
            <a:r>
              <a:rPr lang="en-US" b="1" dirty="0" smtClean="0"/>
              <a:t>Supply</a:t>
            </a:r>
            <a:endParaRPr lang="en-NZ" b="1" dirty="0" smtClean="0"/>
          </a:p>
          <a:p>
            <a:pPr marL="342900" lvl="1" indent="-342900">
              <a:buSzTx/>
              <a:buFont typeface="Arial" panose="020B0604020202020204" pitchFamily="34" charset="0"/>
              <a:buChar char="•"/>
            </a:pPr>
            <a:r>
              <a:rPr lang="en-NZ" dirty="0" smtClean="0"/>
              <a:t>The supply from inflexible and intermittent generation sources is profiled in order to establish the residual demand to be supplied by the flexible generation in the DOASA model.</a:t>
            </a:r>
          </a:p>
          <a:p>
            <a:pPr marL="342900" lvl="1" indent="-342900">
              <a:buSzTx/>
              <a:buFont typeface="Arial" panose="020B0604020202020204" pitchFamily="34" charset="0"/>
              <a:buChar char="•"/>
            </a:pPr>
            <a:endParaRPr lang="en-US" dirty="0" smtClean="0"/>
          </a:p>
          <a:p>
            <a:pPr marL="342900" lvl="1" indent="-342900">
              <a:buSzTx/>
              <a:buFont typeface="Arial" panose="020B0604020202020204" pitchFamily="34" charset="0"/>
              <a:buChar char="•"/>
            </a:pPr>
            <a:r>
              <a:rPr lang="en-US" dirty="0" smtClean="0"/>
              <a:t>Additional generation is modelled as OCGT gas </a:t>
            </a:r>
            <a:r>
              <a:rPr lang="en-US" dirty="0" err="1" smtClean="0"/>
              <a:t>peaker</a:t>
            </a:r>
            <a:r>
              <a:rPr lang="en-US" dirty="0" smtClean="0"/>
              <a:t> plant with capital cost of  </a:t>
            </a:r>
            <a:r>
              <a:rPr lang="en-US" b="1" dirty="0"/>
              <a:t>$</a:t>
            </a:r>
            <a:r>
              <a:rPr lang="en-US" b="1" dirty="0" smtClean="0"/>
              <a:t>88,000/MW/year </a:t>
            </a:r>
            <a:r>
              <a:rPr lang="en-US" dirty="0" smtClean="0"/>
              <a:t>and variable generation cost of </a:t>
            </a:r>
            <a:r>
              <a:rPr lang="en-US" b="1" dirty="0" smtClean="0"/>
              <a:t>$113/MWh</a:t>
            </a:r>
            <a:r>
              <a:rPr lang="en-US" dirty="0" smtClean="0"/>
              <a:t>.</a:t>
            </a:r>
            <a:endParaRPr lang="en-US" dirty="0"/>
          </a:p>
          <a:p>
            <a:pPr marL="342900" lvl="1" indent="-342900">
              <a:buSzTx/>
              <a:buFont typeface="Arial" panose="020B0604020202020204" pitchFamily="34" charset="0"/>
              <a:buChar char="•"/>
            </a:pPr>
            <a:endParaRPr lang="en-NZ" dirty="0" smtClean="0"/>
          </a:p>
        </p:txBody>
      </p:sp>
      <p:sp>
        <p:nvSpPr>
          <p:cNvPr id="3" name="Slide Number Placeholder 2"/>
          <p:cNvSpPr>
            <a:spLocks noGrp="1"/>
          </p:cNvSpPr>
          <p:nvPr>
            <p:ph type="sldNum" sz="quarter" idx="4"/>
          </p:nvPr>
        </p:nvSpPr>
        <p:spPr/>
        <p:txBody>
          <a:bodyPr/>
          <a:lstStyle/>
          <a:p>
            <a:pPr algn="l"/>
            <a:fld id="{3BD45740-F50A-F448-96F6-026F0EEFDD73}" type="slidenum">
              <a:rPr lang="en-US" smtClean="0"/>
              <a:pPr algn="l"/>
              <a:t>11</a:t>
            </a:fld>
            <a:endParaRPr lang="en-US" dirty="0"/>
          </a:p>
        </p:txBody>
      </p:sp>
      <p:sp>
        <p:nvSpPr>
          <p:cNvPr id="4" name="Title 3"/>
          <p:cNvSpPr>
            <a:spLocks noGrp="1"/>
          </p:cNvSpPr>
          <p:nvPr>
            <p:ph type="title"/>
          </p:nvPr>
        </p:nvSpPr>
        <p:spPr/>
        <p:txBody>
          <a:bodyPr/>
          <a:lstStyle/>
          <a:p>
            <a:r>
              <a:rPr lang="en-NZ" dirty="0" smtClean="0"/>
              <a:t>Method – establish a supply/demand basis</a:t>
            </a:r>
            <a:endParaRPr lang="en-NZ" dirty="0"/>
          </a:p>
        </p:txBody>
      </p:sp>
    </p:spTree>
    <p:extLst>
      <p:ext uri="{BB962C8B-B14F-4D97-AF65-F5344CB8AC3E}">
        <p14:creationId xmlns:p14="http://schemas.microsoft.com/office/powerpoint/2010/main" val="724863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342900" indent="-342900">
              <a:buFont typeface="Arial" panose="020B0604020202020204" pitchFamily="34" charset="0"/>
              <a:buChar char="•"/>
            </a:pPr>
            <a:r>
              <a:rPr lang="en-NZ" sz="1600" dirty="0" smtClean="0"/>
              <a:t>Firstly, remove some existing thermal plant from the original fleet in order to establish shortage. </a:t>
            </a:r>
          </a:p>
          <a:p>
            <a:pPr marL="974725" lvl="2" indent="-342900">
              <a:buFont typeface="Courier New" panose="02070309020205020404" pitchFamily="49" charset="0"/>
              <a:buChar char="o"/>
            </a:pPr>
            <a:r>
              <a:rPr lang="en-US" sz="1100" dirty="0" smtClean="0"/>
              <a:t>McKee gas OCGT – 100 MW</a:t>
            </a:r>
          </a:p>
          <a:p>
            <a:pPr marL="974725" lvl="2" indent="-342900">
              <a:buFont typeface="Courier New" panose="02070309020205020404" pitchFamily="49" charset="0"/>
              <a:buChar char="o"/>
            </a:pPr>
            <a:r>
              <a:rPr lang="en-US" sz="1100" dirty="0" err="1" smtClean="0"/>
              <a:t>Whirinaki</a:t>
            </a:r>
            <a:r>
              <a:rPr lang="en-US" sz="1100" dirty="0" smtClean="0"/>
              <a:t> diesel OCGT </a:t>
            </a:r>
            <a:r>
              <a:rPr lang="en-US" sz="1100" dirty="0"/>
              <a:t>– </a:t>
            </a:r>
            <a:r>
              <a:rPr lang="en-US" sz="1100" dirty="0" smtClean="0"/>
              <a:t>155 MW</a:t>
            </a:r>
          </a:p>
          <a:p>
            <a:pPr marL="974725" lvl="2" indent="-342900">
              <a:buFont typeface="Courier New" panose="02070309020205020404" pitchFamily="49" charset="0"/>
              <a:buChar char="o"/>
            </a:pPr>
            <a:r>
              <a:rPr lang="en-US" sz="1100" dirty="0" smtClean="0"/>
              <a:t>Huntly Units 1 and 2 coal steam turbines – 2 x 240 MW = 480 MW</a:t>
            </a:r>
          </a:p>
          <a:p>
            <a:pPr marL="974725" lvl="2" indent="-342900">
              <a:buFont typeface="Courier New" panose="02070309020205020404" pitchFamily="49" charset="0"/>
              <a:buChar char="o"/>
            </a:pPr>
            <a:r>
              <a:rPr lang="en-US" sz="1100" dirty="0" smtClean="0"/>
              <a:t>Stratford gas OCGT – 200 MW</a:t>
            </a:r>
          </a:p>
          <a:p>
            <a:endParaRPr lang="en-NZ" sz="1400" dirty="0" smtClean="0"/>
          </a:p>
          <a:p>
            <a:pPr marL="342900" indent="-342900">
              <a:buFont typeface="Arial" panose="020B0604020202020204" pitchFamily="34" charset="0"/>
              <a:buChar char="•"/>
            </a:pPr>
            <a:r>
              <a:rPr lang="en-NZ" sz="1600" dirty="0" smtClean="0"/>
              <a:t>Add generation (modelled as thermal OCGT) to the fleet in increments of 50 MW to establish a set of model runs.</a:t>
            </a:r>
          </a:p>
          <a:p>
            <a:pPr marL="342900" indent="-34290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NZ" sz="1600" dirty="0"/>
          </a:p>
        </p:txBody>
      </p:sp>
      <p:sp>
        <p:nvSpPr>
          <p:cNvPr id="3" name="Slide Number Placeholder 2"/>
          <p:cNvSpPr>
            <a:spLocks noGrp="1"/>
          </p:cNvSpPr>
          <p:nvPr>
            <p:ph type="sldNum" sz="quarter" idx="4"/>
          </p:nvPr>
        </p:nvSpPr>
        <p:spPr/>
        <p:txBody>
          <a:bodyPr/>
          <a:lstStyle/>
          <a:p>
            <a:pPr algn="l"/>
            <a:fld id="{3BD45740-F50A-F448-96F6-026F0EEFDD73}" type="slidenum">
              <a:rPr lang="en-US" smtClean="0"/>
              <a:pPr algn="l"/>
              <a:t>12</a:t>
            </a:fld>
            <a:endParaRPr lang="en-US" dirty="0"/>
          </a:p>
        </p:txBody>
      </p:sp>
      <p:sp>
        <p:nvSpPr>
          <p:cNvPr id="4" name="Title 3"/>
          <p:cNvSpPr>
            <a:spLocks noGrp="1"/>
          </p:cNvSpPr>
          <p:nvPr>
            <p:ph type="title"/>
          </p:nvPr>
        </p:nvSpPr>
        <p:spPr/>
        <p:txBody>
          <a:bodyPr/>
          <a:lstStyle/>
          <a:p>
            <a:r>
              <a:rPr lang="en-NZ" dirty="0" smtClean="0"/>
              <a:t>Method – establish a set of model runs</a:t>
            </a:r>
            <a:endParaRPr lang="en-NZ" dirty="0"/>
          </a:p>
        </p:txBody>
      </p:sp>
    </p:spTree>
    <p:extLst>
      <p:ext uri="{BB962C8B-B14F-4D97-AF65-F5344CB8AC3E}">
        <p14:creationId xmlns:p14="http://schemas.microsoft.com/office/powerpoint/2010/main" val="2030238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SzTx/>
              <a:buFont typeface="Arial" panose="020B0604020202020204" pitchFamily="34" charset="0"/>
              <a:buChar char="•"/>
            </a:pPr>
            <a:r>
              <a:rPr lang="en-NZ" dirty="0"/>
              <a:t>For each model run, use DOASA to establish an optimal hydro release policy </a:t>
            </a:r>
            <a:r>
              <a:rPr lang="en-NZ" dirty="0" smtClean="0"/>
              <a:t>based on:</a:t>
            </a:r>
          </a:p>
          <a:p>
            <a:pPr marL="932313" lvl="3" indent="-342900">
              <a:buFont typeface="Courier New" panose="02070309020205020404" pitchFamily="49" charset="0"/>
              <a:buChar char="o"/>
            </a:pPr>
            <a:r>
              <a:rPr lang="en-NZ" dirty="0" smtClean="0"/>
              <a:t>hydro inflows,</a:t>
            </a:r>
          </a:p>
          <a:p>
            <a:pPr marL="932313" lvl="3" indent="-342900">
              <a:buFont typeface="Courier New" panose="02070309020205020404" pitchFamily="49" charset="0"/>
              <a:buChar char="o"/>
            </a:pPr>
            <a:r>
              <a:rPr lang="en-NZ" dirty="0" smtClean="0"/>
              <a:t>the </a:t>
            </a:r>
            <a:r>
              <a:rPr lang="en-NZ" dirty="0"/>
              <a:t>thermal fleet available to the model in the run, and </a:t>
            </a:r>
            <a:endParaRPr lang="en-NZ" dirty="0" smtClean="0"/>
          </a:p>
          <a:p>
            <a:pPr marL="932313" lvl="3" indent="-342900">
              <a:buFont typeface="Courier New" panose="02070309020205020404" pitchFamily="49" charset="0"/>
              <a:buChar char="o"/>
            </a:pPr>
            <a:r>
              <a:rPr lang="en-NZ" dirty="0" smtClean="0"/>
              <a:t>the </a:t>
            </a:r>
            <a:r>
              <a:rPr lang="en-NZ" dirty="0"/>
              <a:t>demand to be served by load block and week.</a:t>
            </a:r>
          </a:p>
          <a:p>
            <a:pPr marL="342900" lvl="1" indent="-342900">
              <a:buSzTx/>
              <a:buFont typeface="Arial" panose="020B0604020202020204" pitchFamily="34" charset="0"/>
              <a:buChar char="•"/>
            </a:pPr>
            <a:endParaRPr lang="en-NZ" dirty="0" smtClean="0"/>
          </a:p>
          <a:p>
            <a:pPr marL="342900" lvl="1" indent="-342900">
              <a:buSzTx/>
              <a:buFont typeface="Arial" panose="020B0604020202020204" pitchFamily="34" charset="0"/>
              <a:buChar char="•"/>
            </a:pPr>
            <a:r>
              <a:rPr lang="en-NZ" dirty="0" smtClean="0"/>
              <a:t>Use </a:t>
            </a:r>
            <a:r>
              <a:rPr lang="en-NZ" dirty="0"/>
              <a:t>this release policy </a:t>
            </a:r>
            <a:r>
              <a:rPr lang="en-NZ" dirty="0" smtClean="0"/>
              <a:t>to simulate </a:t>
            </a:r>
            <a:r>
              <a:rPr lang="en-NZ" dirty="0"/>
              <a:t>the market dispatch of generation resources for the 84 inflow sequences we have available (1933 to 2016</a:t>
            </a:r>
            <a:r>
              <a:rPr lang="en-NZ" dirty="0" smtClean="0"/>
              <a:t>).</a:t>
            </a:r>
          </a:p>
          <a:p>
            <a:pPr marL="342900" lvl="1" indent="-342900">
              <a:buSzTx/>
              <a:buFont typeface="Arial" panose="020B0604020202020204" pitchFamily="34" charset="0"/>
              <a:buChar char="•"/>
            </a:pPr>
            <a:endParaRPr lang="en-NZ" sz="1600" dirty="0"/>
          </a:p>
        </p:txBody>
      </p:sp>
      <p:sp>
        <p:nvSpPr>
          <p:cNvPr id="3" name="Slide Number Placeholder 2"/>
          <p:cNvSpPr>
            <a:spLocks noGrp="1"/>
          </p:cNvSpPr>
          <p:nvPr>
            <p:ph type="sldNum" sz="quarter" idx="4"/>
          </p:nvPr>
        </p:nvSpPr>
        <p:spPr/>
        <p:txBody>
          <a:bodyPr/>
          <a:lstStyle/>
          <a:p>
            <a:pPr marL="171450" indent="-171450" algn="l">
              <a:buFont typeface="Arial" panose="020B0604020202020204" pitchFamily="34" charset="0"/>
              <a:buChar char="•"/>
            </a:pPr>
            <a:fld id="{3BD45740-F50A-F448-96F6-026F0EEFDD73}" type="slidenum">
              <a:rPr lang="en-US" smtClean="0"/>
              <a:pPr marL="171450" indent="-171450" algn="l">
                <a:buFont typeface="Arial" panose="020B0604020202020204" pitchFamily="34" charset="0"/>
                <a:buChar char="•"/>
              </a:pPr>
              <a:t>13</a:t>
            </a:fld>
            <a:endParaRPr lang="en-US" dirty="0"/>
          </a:p>
        </p:txBody>
      </p:sp>
      <p:sp>
        <p:nvSpPr>
          <p:cNvPr id="4" name="Title 3"/>
          <p:cNvSpPr>
            <a:spLocks noGrp="1"/>
          </p:cNvSpPr>
          <p:nvPr>
            <p:ph type="title"/>
          </p:nvPr>
        </p:nvSpPr>
        <p:spPr/>
        <p:txBody>
          <a:bodyPr/>
          <a:lstStyle/>
          <a:p>
            <a:r>
              <a:rPr lang="en-US" dirty="0" smtClean="0"/>
              <a:t>Method – iterate </a:t>
            </a:r>
            <a:r>
              <a:rPr lang="en-NZ" dirty="0" smtClean="0"/>
              <a:t>hydro-thermal modelling</a:t>
            </a:r>
            <a:endParaRPr lang="en-NZ" dirty="0"/>
          </a:p>
        </p:txBody>
      </p:sp>
    </p:spTree>
    <p:extLst>
      <p:ext uri="{BB962C8B-B14F-4D97-AF65-F5344CB8AC3E}">
        <p14:creationId xmlns:p14="http://schemas.microsoft.com/office/powerpoint/2010/main" val="692055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SzTx/>
              <a:buFont typeface="Arial" panose="020B0604020202020204" pitchFamily="34" charset="0"/>
              <a:buChar char="•"/>
            </a:pPr>
            <a:r>
              <a:rPr lang="en-NZ" dirty="0" smtClean="0"/>
              <a:t>For </a:t>
            </a:r>
            <a:r>
              <a:rPr lang="en-NZ" dirty="0"/>
              <a:t>each model </a:t>
            </a:r>
            <a:r>
              <a:rPr lang="en-NZ" dirty="0" smtClean="0"/>
              <a:t>run, calculate:</a:t>
            </a:r>
          </a:p>
          <a:p>
            <a:pPr marL="875163" lvl="3" indent="-285750">
              <a:buFont typeface="Courier New" panose="02070309020205020404" pitchFamily="49" charset="0"/>
              <a:buChar char="o"/>
            </a:pPr>
            <a:r>
              <a:rPr lang="en-NZ" dirty="0" smtClean="0"/>
              <a:t>the </a:t>
            </a:r>
            <a:r>
              <a:rPr lang="en-NZ" dirty="0"/>
              <a:t>capital cost of the </a:t>
            </a:r>
            <a:r>
              <a:rPr lang="en-NZ" dirty="0" smtClean="0"/>
              <a:t>additional (thermal) generation,</a:t>
            </a:r>
          </a:p>
          <a:p>
            <a:pPr marL="875163" lvl="3" indent="-285750">
              <a:buFont typeface="Courier New" panose="02070309020205020404" pitchFamily="49" charset="0"/>
              <a:buChar char="o"/>
            </a:pPr>
            <a:r>
              <a:rPr lang="en-NZ" dirty="0" smtClean="0"/>
              <a:t>the expected </a:t>
            </a:r>
            <a:r>
              <a:rPr lang="en-NZ" dirty="0"/>
              <a:t>thermal variable generation cost, and </a:t>
            </a:r>
            <a:endParaRPr lang="en-NZ" dirty="0" smtClean="0"/>
          </a:p>
          <a:p>
            <a:pPr marL="875163" lvl="3" indent="-285750">
              <a:buFont typeface="Courier New" panose="02070309020205020404" pitchFamily="49" charset="0"/>
              <a:buChar char="o"/>
            </a:pPr>
            <a:r>
              <a:rPr lang="en-NZ" dirty="0" smtClean="0"/>
              <a:t>the </a:t>
            </a:r>
            <a:r>
              <a:rPr lang="en-NZ" dirty="0"/>
              <a:t>expected cost of unserved load. </a:t>
            </a:r>
            <a:endParaRPr lang="en-NZ" dirty="0" smtClean="0"/>
          </a:p>
          <a:p>
            <a:pPr marL="342900" lvl="1" indent="-342900">
              <a:buSzTx/>
              <a:buFont typeface="Arial" panose="020B0604020202020204" pitchFamily="34" charset="0"/>
              <a:buChar char="•"/>
            </a:pPr>
            <a:endParaRPr lang="en-US" dirty="0"/>
          </a:p>
          <a:p>
            <a:pPr marL="342900" lvl="1" indent="-342900">
              <a:buSzTx/>
              <a:buFont typeface="Arial" panose="020B0604020202020204" pitchFamily="34" charset="0"/>
              <a:buChar char="•"/>
            </a:pPr>
            <a:r>
              <a:rPr lang="en-NZ" dirty="0" smtClean="0"/>
              <a:t>Fit a </a:t>
            </a:r>
            <a:r>
              <a:rPr lang="en-NZ" dirty="0"/>
              <a:t>combined </a:t>
            </a:r>
            <a:r>
              <a:rPr lang="en-NZ" dirty="0" smtClean="0"/>
              <a:t>system cost curve for </a:t>
            </a:r>
            <a:r>
              <a:rPr lang="en-NZ" dirty="0"/>
              <a:t>the set of model runs </a:t>
            </a:r>
            <a:r>
              <a:rPr lang="en-NZ" dirty="0" smtClean="0"/>
              <a:t>to </a:t>
            </a:r>
            <a:r>
              <a:rPr lang="en-NZ" dirty="0"/>
              <a:t>establish the minimum system cost which defines an optimal </a:t>
            </a:r>
            <a:r>
              <a:rPr lang="en-NZ" dirty="0" smtClean="0"/>
              <a:t>margin.</a:t>
            </a:r>
            <a:endParaRPr lang="en-NZ" sz="1600" dirty="0"/>
          </a:p>
        </p:txBody>
      </p:sp>
      <p:sp>
        <p:nvSpPr>
          <p:cNvPr id="3" name="Slide Number Placeholder 2"/>
          <p:cNvSpPr>
            <a:spLocks noGrp="1"/>
          </p:cNvSpPr>
          <p:nvPr>
            <p:ph type="sldNum" sz="quarter" idx="4"/>
          </p:nvPr>
        </p:nvSpPr>
        <p:spPr/>
        <p:txBody>
          <a:bodyPr/>
          <a:lstStyle/>
          <a:p>
            <a:pPr marL="171450" indent="-171450" algn="l">
              <a:buFont typeface="Arial" panose="020B0604020202020204" pitchFamily="34" charset="0"/>
              <a:buChar char="•"/>
            </a:pPr>
            <a:fld id="{3BD45740-F50A-F448-96F6-026F0EEFDD73}" type="slidenum">
              <a:rPr lang="en-US" smtClean="0"/>
              <a:pPr marL="171450" indent="-171450" algn="l">
                <a:buFont typeface="Arial" panose="020B0604020202020204" pitchFamily="34" charset="0"/>
                <a:buChar char="•"/>
              </a:pPr>
              <a:t>14</a:t>
            </a:fld>
            <a:endParaRPr lang="en-US" dirty="0"/>
          </a:p>
        </p:txBody>
      </p:sp>
      <p:sp>
        <p:nvSpPr>
          <p:cNvPr id="4" name="Title 3"/>
          <p:cNvSpPr>
            <a:spLocks noGrp="1"/>
          </p:cNvSpPr>
          <p:nvPr>
            <p:ph type="title"/>
          </p:nvPr>
        </p:nvSpPr>
        <p:spPr/>
        <p:txBody>
          <a:bodyPr/>
          <a:lstStyle/>
          <a:p>
            <a:r>
              <a:rPr lang="en-US" dirty="0" smtClean="0"/>
              <a:t>Method – establish an optimal margin</a:t>
            </a:r>
            <a:endParaRPr lang="en-NZ" dirty="0"/>
          </a:p>
        </p:txBody>
      </p:sp>
    </p:spTree>
    <p:extLst>
      <p:ext uri="{BB962C8B-B14F-4D97-AF65-F5344CB8AC3E}">
        <p14:creationId xmlns:p14="http://schemas.microsoft.com/office/powerpoint/2010/main" val="3259117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SzTx/>
              <a:buFont typeface="Arial" panose="020B0604020202020204" pitchFamily="34" charset="0"/>
              <a:buChar char="•"/>
            </a:pPr>
            <a:r>
              <a:rPr lang="en-NZ" dirty="0" smtClean="0"/>
              <a:t>Test the sensitivity of the result using a range of different starting assumptions.</a:t>
            </a:r>
          </a:p>
          <a:p>
            <a:pPr marL="342900" lvl="1" indent="-342900">
              <a:buSzTx/>
              <a:buFont typeface="Arial" panose="020B0604020202020204" pitchFamily="34" charset="0"/>
              <a:buChar char="•"/>
            </a:pPr>
            <a:endParaRPr lang="en-US" sz="1600" dirty="0"/>
          </a:p>
          <a:p>
            <a:pPr marL="342900" lvl="1" indent="-342900">
              <a:buSzTx/>
              <a:buFont typeface="Arial" panose="020B0604020202020204" pitchFamily="34" charset="0"/>
              <a:buChar char="•"/>
            </a:pPr>
            <a:r>
              <a:rPr lang="en-NZ" dirty="0" smtClean="0"/>
              <a:t>Determine </a:t>
            </a:r>
            <a:r>
              <a:rPr lang="en-NZ" dirty="0"/>
              <a:t>the efficient margin and appropriate range after considering the shape of the cost curve, variability in system cost, and </a:t>
            </a:r>
            <a:r>
              <a:rPr lang="en-NZ" dirty="0" smtClean="0"/>
              <a:t>the sensitivity analyses</a:t>
            </a:r>
            <a:r>
              <a:rPr lang="en-NZ" dirty="0"/>
              <a:t>. </a:t>
            </a:r>
            <a:endParaRPr lang="en-NZ" sz="1600" dirty="0"/>
          </a:p>
        </p:txBody>
      </p:sp>
      <p:sp>
        <p:nvSpPr>
          <p:cNvPr id="3" name="Slide Number Placeholder 2"/>
          <p:cNvSpPr>
            <a:spLocks noGrp="1"/>
          </p:cNvSpPr>
          <p:nvPr>
            <p:ph type="sldNum" sz="quarter" idx="4"/>
          </p:nvPr>
        </p:nvSpPr>
        <p:spPr/>
        <p:txBody>
          <a:bodyPr/>
          <a:lstStyle/>
          <a:p>
            <a:pPr algn="l"/>
            <a:fld id="{3BD45740-F50A-F448-96F6-026F0EEFDD73}" type="slidenum">
              <a:rPr lang="en-US" smtClean="0"/>
              <a:pPr algn="l"/>
              <a:t>15</a:t>
            </a:fld>
            <a:endParaRPr lang="en-US" dirty="0"/>
          </a:p>
        </p:txBody>
      </p:sp>
      <p:sp>
        <p:nvSpPr>
          <p:cNvPr id="4" name="Title 3"/>
          <p:cNvSpPr>
            <a:spLocks noGrp="1"/>
          </p:cNvSpPr>
          <p:nvPr>
            <p:ph type="title"/>
          </p:nvPr>
        </p:nvSpPr>
        <p:spPr/>
        <p:txBody>
          <a:bodyPr/>
          <a:lstStyle/>
          <a:p>
            <a:r>
              <a:rPr lang="en-US" dirty="0" smtClean="0"/>
              <a:t>Method – establish an appropriate range</a:t>
            </a:r>
            <a:endParaRPr lang="en-NZ" dirty="0"/>
          </a:p>
        </p:txBody>
      </p:sp>
    </p:spTree>
    <p:extLst>
      <p:ext uri="{BB962C8B-B14F-4D97-AF65-F5344CB8AC3E}">
        <p14:creationId xmlns:p14="http://schemas.microsoft.com/office/powerpoint/2010/main" val="85086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16</a:t>
            </a:fld>
            <a:endParaRPr lang="en-US" dirty="0"/>
          </a:p>
        </p:txBody>
      </p:sp>
      <p:sp>
        <p:nvSpPr>
          <p:cNvPr id="4" name="Title 3"/>
          <p:cNvSpPr>
            <a:spLocks noGrp="1"/>
          </p:cNvSpPr>
          <p:nvPr>
            <p:ph type="title"/>
          </p:nvPr>
        </p:nvSpPr>
        <p:spPr/>
        <p:txBody>
          <a:bodyPr/>
          <a:lstStyle/>
          <a:p>
            <a:r>
              <a:rPr lang="en-US" dirty="0" smtClean="0"/>
              <a:t>NZ-WEM base case result</a:t>
            </a:r>
            <a:endParaRPr lang="en-NZ"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473" y="1063069"/>
            <a:ext cx="5988328" cy="3398292"/>
          </a:xfrm>
          <a:prstGeom prst="rect">
            <a:avLst/>
          </a:prstGeom>
        </p:spPr>
      </p:pic>
    </p:spTree>
    <p:extLst>
      <p:ext uri="{BB962C8B-B14F-4D97-AF65-F5344CB8AC3E}">
        <p14:creationId xmlns:p14="http://schemas.microsoft.com/office/powerpoint/2010/main" val="2348839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17</a:t>
            </a:fld>
            <a:endParaRPr lang="en-US" dirty="0"/>
          </a:p>
        </p:txBody>
      </p:sp>
      <p:sp>
        <p:nvSpPr>
          <p:cNvPr id="4" name="Title 3"/>
          <p:cNvSpPr>
            <a:spLocks noGrp="1"/>
          </p:cNvSpPr>
          <p:nvPr>
            <p:ph type="title"/>
          </p:nvPr>
        </p:nvSpPr>
        <p:spPr/>
        <p:txBody>
          <a:bodyPr/>
          <a:lstStyle/>
          <a:p>
            <a:r>
              <a:rPr lang="en-US" dirty="0" smtClean="0"/>
              <a:t>Sensitivities</a:t>
            </a:r>
            <a:endParaRPr lang="en-NZ" dirty="0"/>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2884" y="1034257"/>
            <a:ext cx="7740650" cy="3225270"/>
          </a:xfrm>
        </p:spPr>
      </p:pic>
    </p:spTree>
    <p:extLst>
      <p:ext uri="{BB962C8B-B14F-4D97-AF65-F5344CB8AC3E}">
        <p14:creationId xmlns:p14="http://schemas.microsoft.com/office/powerpoint/2010/main" val="760644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smtClean="0"/>
              <a:t>An (extreme) experiment where all additional generation is modelled as wind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NZ" dirty="0" smtClean="0"/>
              <a:t>Showed </a:t>
            </a:r>
            <a:r>
              <a:rPr lang="en-NZ" dirty="0"/>
              <a:t>materially higher system costs than the base case along with a much lower optimal </a:t>
            </a:r>
            <a:r>
              <a:rPr lang="en-NZ" dirty="0" smtClean="0"/>
              <a:t>margin (~11%)</a:t>
            </a:r>
            <a:endParaRPr lang="en-NZ" dirty="0"/>
          </a:p>
        </p:txBody>
      </p:sp>
      <p:sp>
        <p:nvSpPr>
          <p:cNvPr id="3" name="Slide Number Placeholder 2"/>
          <p:cNvSpPr>
            <a:spLocks noGrp="1"/>
          </p:cNvSpPr>
          <p:nvPr>
            <p:ph type="sldNum" sz="quarter" idx="4"/>
          </p:nvPr>
        </p:nvSpPr>
        <p:spPr/>
        <p:txBody>
          <a:bodyPr/>
          <a:lstStyle/>
          <a:p>
            <a:pPr algn="l"/>
            <a:fld id="{3BD45740-F50A-F448-96F6-026F0EEFDD73}" type="slidenum">
              <a:rPr lang="en-US" smtClean="0"/>
              <a:pPr algn="l"/>
              <a:t>18</a:t>
            </a:fld>
            <a:endParaRPr lang="en-US" dirty="0"/>
          </a:p>
        </p:txBody>
      </p:sp>
      <p:sp>
        <p:nvSpPr>
          <p:cNvPr id="4" name="Title 3"/>
          <p:cNvSpPr>
            <a:spLocks noGrp="1"/>
          </p:cNvSpPr>
          <p:nvPr>
            <p:ph type="title"/>
          </p:nvPr>
        </p:nvSpPr>
        <p:spPr/>
        <p:txBody>
          <a:bodyPr/>
          <a:lstStyle/>
          <a:p>
            <a:r>
              <a:rPr lang="en-US" dirty="0" smtClean="0"/>
              <a:t>Sensitivities – wind-only</a:t>
            </a:r>
            <a:endParaRPr lang="en-NZ" dirty="0"/>
          </a:p>
        </p:txBody>
      </p:sp>
    </p:spTree>
    <p:extLst>
      <p:ext uri="{BB962C8B-B14F-4D97-AF65-F5344CB8AC3E}">
        <p14:creationId xmlns:p14="http://schemas.microsoft.com/office/powerpoint/2010/main" val="1890334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19</a:t>
            </a:fld>
            <a:endParaRPr lang="en-US" dirty="0"/>
          </a:p>
        </p:txBody>
      </p:sp>
      <p:sp>
        <p:nvSpPr>
          <p:cNvPr id="4" name="Title 3"/>
          <p:cNvSpPr>
            <a:spLocks noGrp="1"/>
          </p:cNvSpPr>
          <p:nvPr>
            <p:ph type="title"/>
          </p:nvPr>
        </p:nvSpPr>
        <p:spPr>
          <a:xfrm>
            <a:off x="1427355" y="1248951"/>
            <a:ext cx="5999357" cy="758254"/>
          </a:xfrm>
        </p:spPr>
        <p:txBody>
          <a:bodyPr/>
          <a:lstStyle/>
          <a:p>
            <a:pPr algn="ctr">
              <a:lnSpc>
                <a:spcPts val="3000"/>
              </a:lnSpc>
            </a:pPr>
            <a:r>
              <a:rPr lang="en-US" sz="1800" dirty="0" smtClean="0"/>
              <a:t>What's the economically efficient level of supply to have in the electricity system?</a:t>
            </a:r>
            <a:endParaRPr lang="en-NZ" sz="1800" dirty="0"/>
          </a:p>
        </p:txBody>
      </p:sp>
      <p:sp>
        <p:nvSpPr>
          <p:cNvPr id="5" name="Title 3"/>
          <p:cNvSpPr txBox="1">
            <a:spLocks/>
          </p:cNvSpPr>
          <p:nvPr/>
        </p:nvSpPr>
        <p:spPr>
          <a:xfrm>
            <a:off x="434898" y="2754781"/>
            <a:ext cx="8229600" cy="824733"/>
          </a:xfrm>
          <a:prstGeom prst="rect">
            <a:avLst/>
          </a:prstGeom>
        </p:spPr>
        <p:txBody>
          <a:bodyPr vert="horz" lIns="91440" tIns="45720" rIns="91440" bIns="45720" rtlCol="0" anchor="ctr">
            <a:noAutofit/>
          </a:bodyPr>
          <a:lstStyle>
            <a:lvl1pPr algn="l" defTabSz="457200" rtl="0" eaLnBrk="1" latinLnBrk="0" hangingPunct="1">
              <a:lnSpc>
                <a:spcPts val="4000"/>
              </a:lnSpc>
              <a:spcBef>
                <a:spcPct val="0"/>
              </a:spcBef>
              <a:buNone/>
              <a:defRPr sz="2400" b="1" kern="1200" cap="none" baseline="0">
                <a:solidFill>
                  <a:srgbClr val="CD0034"/>
                </a:solidFill>
                <a:latin typeface="Arial"/>
                <a:ea typeface="+mj-ea"/>
                <a:cs typeface="Arial"/>
              </a:defRPr>
            </a:lvl1pPr>
          </a:lstStyle>
          <a:p>
            <a:pPr algn="ctr"/>
            <a:r>
              <a:rPr lang="en-US" dirty="0" smtClean="0"/>
              <a:t>Concluding remarks and future work</a:t>
            </a:r>
            <a:endParaRPr lang="en-NZ" dirty="0"/>
          </a:p>
        </p:txBody>
      </p:sp>
    </p:spTree>
    <p:extLst>
      <p:ext uri="{BB962C8B-B14F-4D97-AF65-F5344CB8AC3E}">
        <p14:creationId xmlns:p14="http://schemas.microsoft.com/office/powerpoint/2010/main" val="585028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2</a:t>
            </a:fld>
            <a:endParaRPr lang="en-US" dirty="0"/>
          </a:p>
        </p:txBody>
      </p:sp>
      <p:sp>
        <p:nvSpPr>
          <p:cNvPr id="4" name="Title 3"/>
          <p:cNvSpPr>
            <a:spLocks noGrp="1"/>
          </p:cNvSpPr>
          <p:nvPr>
            <p:ph type="title"/>
          </p:nvPr>
        </p:nvSpPr>
        <p:spPr>
          <a:xfrm>
            <a:off x="468351" y="1873833"/>
            <a:ext cx="8229600" cy="824733"/>
          </a:xfrm>
        </p:spPr>
        <p:txBody>
          <a:bodyPr/>
          <a:lstStyle/>
          <a:p>
            <a:pPr algn="ctr"/>
            <a:r>
              <a:rPr lang="en-US" dirty="0" smtClean="0"/>
              <a:t>What's the economically efficient level of supply to have in the electricity system?</a:t>
            </a:r>
            <a:endParaRPr lang="en-NZ" dirty="0"/>
          </a:p>
        </p:txBody>
      </p:sp>
    </p:spTree>
    <p:extLst>
      <p:ext uri="{BB962C8B-B14F-4D97-AF65-F5344CB8AC3E}">
        <p14:creationId xmlns:p14="http://schemas.microsoft.com/office/powerpoint/2010/main" val="3011091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NZ" dirty="0" smtClean="0"/>
              <a:t>DOASA enhancements:</a:t>
            </a:r>
          </a:p>
          <a:p>
            <a:pPr marL="285750" indent="-285750">
              <a:buFontTx/>
              <a:buChar char="-"/>
            </a:pPr>
            <a:r>
              <a:rPr lang="en-NZ" dirty="0" smtClean="0"/>
              <a:t>Improved modelling of contingent storage</a:t>
            </a:r>
          </a:p>
          <a:p>
            <a:pPr marL="285750" indent="-285750">
              <a:buFontTx/>
              <a:buChar char="-"/>
            </a:pPr>
            <a:r>
              <a:rPr lang="en-NZ" dirty="0" smtClean="0"/>
              <a:t>Including transmission losses in the model</a:t>
            </a:r>
          </a:p>
          <a:p>
            <a:pPr marL="285750" indent="-285750">
              <a:buFontTx/>
              <a:buChar char="-"/>
            </a:pPr>
            <a:r>
              <a:rPr lang="en-NZ" dirty="0" smtClean="0"/>
              <a:t>More flexibility to represent hydrological constraints and seed data</a:t>
            </a:r>
            <a:endParaRPr lang="en-NZ" dirty="0" smtClean="0"/>
          </a:p>
          <a:p>
            <a:r>
              <a:rPr lang="en-NZ" dirty="0" smtClean="0"/>
              <a:t>Method enhancements:</a:t>
            </a:r>
          </a:p>
          <a:p>
            <a:pPr marL="285750" indent="-285750">
              <a:buFontTx/>
              <a:buChar char="-"/>
            </a:pPr>
            <a:r>
              <a:rPr lang="en-NZ" dirty="0" smtClean="0"/>
              <a:t>Establishing </a:t>
            </a:r>
            <a:r>
              <a:rPr lang="en-NZ" dirty="0"/>
              <a:t>equilibrium start storage levels for </a:t>
            </a:r>
            <a:r>
              <a:rPr lang="en-NZ" dirty="0" smtClean="0"/>
              <a:t>each generating </a:t>
            </a:r>
            <a:r>
              <a:rPr lang="en-NZ" dirty="0"/>
              <a:t>fleet </a:t>
            </a:r>
            <a:r>
              <a:rPr lang="en-NZ" dirty="0" smtClean="0"/>
              <a:t>/ model run in </a:t>
            </a:r>
            <a:r>
              <a:rPr lang="en-NZ" dirty="0"/>
              <a:t>the </a:t>
            </a:r>
            <a:r>
              <a:rPr lang="en-NZ" dirty="0" smtClean="0"/>
              <a:t>analysis</a:t>
            </a:r>
            <a:endParaRPr lang="en-NZ" dirty="0"/>
          </a:p>
        </p:txBody>
      </p:sp>
      <p:sp>
        <p:nvSpPr>
          <p:cNvPr id="3" name="Slide Number Placeholder 2"/>
          <p:cNvSpPr>
            <a:spLocks noGrp="1"/>
          </p:cNvSpPr>
          <p:nvPr>
            <p:ph type="sldNum" sz="quarter" idx="4"/>
          </p:nvPr>
        </p:nvSpPr>
        <p:spPr/>
        <p:txBody>
          <a:bodyPr/>
          <a:lstStyle/>
          <a:p>
            <a:pPr algn="l"/>
            <a:fld id="{3BD45740-F50A-F448-96F6-026F0EEFDD73}" type="slidenum">
              <a:rPr lang="en-US" smtClean="0"/>
              <a:pPr algn="l"/>
              <a:t>20</a:t>
            </a:fld>
            <a:endParaRPr lang="en-US" dirty="0"/>
          </a:p>
        </p:txBody>
      </p:sp>
      <p:sp>
        <p:nvSpPr>
          <p:cNvPr id="4" name="Title 3"/>
          <p:cNvSpPr>
            <a:spLocks noGrp="1"/>
          </p:cNvSpPr>
          <p:nvPr>
            <p:ph type="title"/>
          </p:nvPr>
        </p:nvSpPr>
        <p:spPr/>
        <p:txBody>
          <a:bodyPr/>
          <a:lstStyle/>
          <a:p>
            <a:r>
              <a:rPr lang="en-NZ" dirty="0" smtClean="0"/>
              <a:t>Future </a:t>
            </a:r>
            <a:r>
              <a:rPr lang="en-NZ" dirty="0" smtClean="0"/>
              <a:t>modelling enhancements</a:t>
            </a:r>
            <a:endParaRPr lang="en-NZ" dirty="0"/>
          </a:p>
        </p:txBody>
      </p:sp>
    </p:spTree>
    <p:extLst>
      <p:ext uri="{BB962C8B-B14F-4D97-AF65-F5344CB8AC3E}">
        <p14:creationId xmlns:p14="http://schemas.microsoft.com/office/powerpoint/2010/main" val="2795087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a:t>	</a:t>
            </a:r>
            <a:endParaRPr lang="en-NZ" dirty="0"/>
          </a:p>
        </p:txBody>
      </p:sp>
      <p:sp>
        <p:nvSpPr>
          <p:cNvPr id="3" name="Slide Number Placeholder 2"/>
          <p:cNvSpPr>
            <a:spLocks noGrp="1"/>
          </p:cNvSpPr>
          <p:nvPr>
            <p:ph type="sldNum" sz="quarter" idx="4"/>
          </p:nvPr>
        </p:nvSpPr>
        <p:spPr/>
        <p:txBody>
          <a:bodyPr/>
          <a:lstStyle/>
          <a:p>
            <a:pPr algn="l"/>
            <a:fld id="{3BD45740-F50A-F448-96F6-026F0EEFDD73}" type="slidenum">
              <a:rPr lang="en-US" smtClean="0"/>
              <a:pPr algn="l"/>
              <a:t>21</a:t>
            </a:fld>
            <a:endParaRPr lang="en-US" dirty="0"/>
          </a:p>
        </p:txBody>
      </p:sp>
      <p:sp>
        <p:nvSpPr>
          <p:cNvPr id="4" name="Title 3"/>
          <p:cNvSpPr>
            <a:spLocks noGrp="1"/>
          </p:cNvSpPr>
          <p:nvPr>
            <p:ph type="title"/>
          </p:nvPr>
        </p:nvSpPr>
        <p:spPr/>
        <p:txBody>
          <a:bodyPr/>
          <a:lstStyle/>
          <a:p>
            <a:r>
              <a:rPr lang="en-NZ" dirty="0" smtClean="0"/>
              <a:t>Future </a:t>
            </a:r>
            <a:r>
              <a:rPr lang="en-NZ" dirty="0" smtClean="0"/>
              <a:t>challenges – </a:t>
            </a:r>
            <a:r>
              <a:rPr lang="en-NZ" dirty="0" smtClean="0"/>
              <a:t>an increasingly dynamic market</a:t>
            </a:r>
            <a:endParaRPr lang="en-NZ" dirty="0"/>
          </a:p>
        </p:txBody>
      </p:sp>
      <p:sp>
        <p:nvSpPr>
          <p:cNvPr id="5" name="Content Placeholder 1"/>
          <p:cNvSpPr txBox="1">
            <a:spLocks/>
          </p:cNvSpPr>
          <p:nvPr/>
        </p:nvSpPr>
        <p:spPr>
          <a:xfrm>
            <a:off x="946800" y="1241450"/>
            <a:ext cx="6870205" cy="3353185"/>
          </a:xfrm>
          <a:prstGeom prst="rect">
            <a:avLst/>
          </a:prstGeom>
        </p:spPr>
        <p:txBody>
          <a:bodyPr vert="horz" lIns="91440" tIns="45720" rIns="91440" bIns="45720" rtlCol="0">
            <a:normAutofit/>
          </a:bodyPr>
          <a:lstStyle>
            <a:lvl1pPr marL="0" indent="0" algn="l" defTabSz="457200" rtl="0" eaLnBrk="1" latinLnBrk="0" hangingPunct="1">
              <a:lnSpc>
                <a:spcPts val="2300"/>
              </a:lnSpc>
              <a:spcBef>
                <a:spcPts val="0"/>
              </a:spcBef>
              <a:spcAft>
                <a:spcPts val="850"/>
              </a:spcAft>
              <a:buClr>
                <a:schemeClr val="bg1">
                  <a:lumMod val="50000"/>
                </a:schemeClr>
              </a:buClr>
              <a:buFontTx/>
              <a:buNone/>
              <a:defRPr sz="1800" kern="1200">
                <a:solidFill>
                  <a:schemeClr val="tx1"/>
                </a:solidFill>
                <a:latin typeface="Arial"/>
                <a:ea typeface="+mn-ea"/>
                <a:cs typeface="Arial"/>
              </a:defRPr>
            </a:lvl1pPr>
            <a:lvl2pPr marL="399600" indent="-28575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1600" kern="1200">
                <a:solidFill>
                  <a:schemeClr val="tx1"/>
                </a:solidFill>
                <a:latin typeface="Arial"/>
                <a:ea typeface="+mn-ea"/>
                <a:cs typeface="Arial"/>
              </a:defRPr>
            </a:lvl2pPr>
            <a:lvl3pPr marL="631825" indent="-22860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1600" b="0" i="0" kern="1200" baseline="0">
                <a:solidFill>
                  <a:schemeClr val="tx1"/>
                </a:solidFill>
                <a:latin typeface="Arial"/>
                <a:ea typeface="+mn-ea"/>
                <a:cs typeface="Arial"/>
              </a:defRPr>
            </a:lvl3pPr>
            <a:lvl4pPr marL="989013" indent="-358775" algn="l" defTabSz="349250" rtl="0" eaLnBrk="1" latinLnBrk="0" hangingPunct="1">
              <a:lnSpc>
                <a:spcPts val="2300"/>
              </a:lnSpc>
              <a:spcBef>
                <a:spcPts val="0"/>
              </a:spcBef>
              <a:spcAft>
                <a:spcPts val="850"/>
              </a:spcAft>
              <a:buClr>
                <a:schemeClr val="bg1">
                  <a:lumMod val="50000"/>
                </a:schemeClr>
              </a:buClr>
              <a:buFont typeface="Lucida Grande"/>
              <a:buChar char="・"/>
              <a:tabLst/>
              <a:defRPr sz="1600" kern="1200">
                <a:solidFill>
                  <a:schemeClr val="tx1"/>
                </a:solidFill>
                <a:latin typeface="Arial"/>
                <a:ea typeface="+mn-ea"/>
                <a:cs typeface="Arial"/>
              </a:defRPr>
            </a:lvl4pPr>
            <a:lvl5pPr marL="1165225" indent="-312738" algn="l" defTabSz="457200" rtl="0" eaLnBrk="1" latinLnBrk="0" hangingPunct="1">
              <a:lnSpc>
                <a:spcPts val="2300"/>
              </a:lnSpc>
              <a:spcBef>
                <a:spcPts val="0"/>
              </a:spcBef>
              <a:spcAft>
                <a:spcPts val="850"/>
              </a:spcAft>
              <a:buClr>
                <a:schemeClr val="bg1">
                  <a:lumMod val="50000"/>
                </a:schemeClr>
              </a:buClr>
              <a:buFont typeface="ARL-47-57"/>
              <a:buChar char="‑"/>
              <a:defRPr sz="160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dirty="0" smtClean="0"/>
              <a:t>More change and more uncertainty</a:t>
            </a:r>
          </a:p>
          <a:p>
            <a:r>
              <a:rPr lang="en-NZ" dirty="0" smtClean="0"/>
              <a:t>The existing standards and processes may need to evolve too </a:t>
            </a:r>
          </a:p>
          <a:p>
            <a:r>
              <a:rPr lang="en-NZ" dirty="0" smtClean="0"/>
              <a:t>How might this best be done?</a:t>
            </a:r>
          </a:p>
          <a:p>
            <a:endParaRPr lang="en-NZ" dirty="0"/>
          </a:p>
          <a:p>
            <a:endParaRPr lang="en-NZ" dirty="0" smtClean="0"/>
          </a:p>
        </p:txBody>
      </p:sp>
    </p:spTree>
    <p:extLst>
      <p:ext uri="{BB962C8B-B14F-4D97-AF65-F5344CB8AC3E}">
        <p14:creationId xmlns:p14="http://schemas.microsoft.com/office/powerpoint/2010/main" val="3550897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22</a:t>
            </a:fld>
            <a:endParaRPr lang="en-US" dirty="0"/>
          </a:p>
        </p:txBody>
      </p:sp>
      <p:sp>
        <p:nvSpPr>
          <p:cNvPr id="4" name="Title 3"/>
          <p:cNvSpPr>
            <a:spLocks noGrp="1"/>
          </p:cNvSpPr>
          <p:nvPr>
            <p:ph type="title"/>
          </p:nvPr>
        </p:nvSpPr>
        <p:spPr>
          <a:xfrm>
            <a:off x="457200" y="312665"/>
            <a:ext cx="2040673" cy="824733"/>
          </a:xfrm>
        </p:spPr>
        <p:txBody>
          <a:bodyPr/>
          <a:lstStyle/>
          <a:p>
            <a:r>
              <a:rPr lang="en-NZ" dirty="0" smtClean="0"/>
              <a:t>Questions…</a:t>
            </a:r>
            <a:endParaRPr lang="en-NZ" dirty="0"/>
          </a:p>
        </p:txBody>
      </p:sp>
    </p:spTree>
    <p:extLst>
      <p:ext uri="{BB962C8B-B14F-4D97-AF65-F5344CB8AC3E}">
        <p14:creationId xmlns:p14="http://schemas.microsoft.com/office/powerpoint/2010/main" val="1295639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23</a:t>
            </a:fld>
            <a:endParaRPr lang="en-US" dirty="0"/>
          </a:p>
        </p:txBody>
      </p:sp>
      <p:sp>
        <p:nvSpPr>
          <p:cNvPr id="4" name="Title 3"/>
          <p:cNvSpPr>
            <a:spLocks noGrp="1"/>
          </p:cNvSpPr>
          <p:nvPr>
            <p:ph type="title"/>
          </p:nvPr>
        </p:nvSpPr>
        <p:spPr/>
        <p:txBody>
          <a:bodyPr/>
          <a:lstStyle/>
          <a:p>
            <a:r>
              <a:rPr lang="en-NZ" dirty="0" smtClean="0"/>
              <a:t>The winter energy standard serves as a reference</a:t>
            </a:r>
            <a:endParaRPr lang="en-N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8843" y="1037037"/>
            <a:ext cx="528780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a:xfrm>
            <a:off x="457201" y="1241424"/>
            <a:ext cx="2841642" cy="3326833"/>
          </a:xfrm>
          <a:prstGeom prst="rect">
            <a:avLst/>
          </a:prstGeom>
        </p:spPr>
        <p:txBody>
          <a:bodyPr vert="horz" lIns="91440" tIns="45720" rIns="91440" bIns="45720" rtlCol="0">
            <a:normAutofit/>
          </a:bodyPr>
          <a:lstStyle>
            <a:lvl1pPr marL="0" indent="0" algn="l" defTabSz="457200" rtl="0" eaLnBrk="1" latinLnBrk="0" hangingPunct="1">
              <a:lnSpc>
                <a:spcPts val="2300"/>
              </a:lnSpc>
              <a:spcBef>
                <a:spcPts val="0"/>
              </a:spcBef>
              <a:spcAft>
                <a:spcPts val="850"/>
              </a:spcAft>
              <a:buClr>
                <a:schemeClr val="bg1">
                  <a:lumMod val="50000"/>
                </a:schemeClr>
              </a:buClr>
              <a:buFontTx/>
              <a:buNone/>
              <a:defRPr sz="1800" kern="1200">
                <a:solidFill>
                  <a:schemeClr val="tx1"/>
                </a:solidFill>
                <a:latin typeface="Arial"/>
                <a:ea typeface="+mn-ea"/>
                <a:cs typeface="Arial"/>
              </a:defRPr>
            </a:lvl1pPr>
            <a:lvl2pPr marL="399600" indent="-28575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1600" kern="1200">
                <a:solidFill>
                  <a:schemeClr val="tx1"/>
                </a:solidFill>
                <a:latin typeface="Arial"/>
                <a:ea typeface="+mn-ea"/>
                <a:cs typeface="Arial"/>
              </a:defRPr>
            </a:lvl2pPr>
            <a:lvl3pPr marL="631825" indent="-22860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1600" b="0" i="0" kern="1200" baseline="0">
                <a:solidFill>
                  <a:schemeClr val="tx1"/>
                </a:solidFill>
                <a:latin typeface="Arial"/>
                <a:ea typeface="+mn-ea"/>
                <a:cs typeface="Arial"/>
              </a:defRPr>
            </a:lvl3pPr>
            <a:lvl4pPr marL="989013" indent="-358775" algn="l" defTabSz="349250" rtl="0" eaLnBrk="1" latinLnBrk="0" hangingPunct="1">
              <a:lnSpc>
                <a:spcPts val="2300"/>
              </a:lnSpc>
              <a:spcBef>
                <a:spcPts val="0"/>
              </a:spcBef>
              <a:spcAft>
                <a:spcPts val="850"/>
              </a:spcAft>
              <a:buClr>
                <a:schemeClr val="bg1">
                  <a:lumMod val="50000"/>
                </a:schemeClr>
              </a:buClr>
              <a:buFont typeface="Lucida Grande"/>
              <a:buChar char="・"/>
              <a:tabLst/>
              <a:defRPr sz="1600" kern="1200">
                <a:solidFill>
                  <a:schemeClr val="tx1"/>
                </a:solidFill>
                <a:latin typeface="Arial"/>
                <a:ea typeface="+mn-ea"/>
                <a:cs typeface="Arial"/>
              </a:defRPr>
            </a:lvl4pPr>
            <a:lvl5pPr marL="1165225" indent="-312738" algn="l" defTabSz="457200" rtl="0" eaLnBrk="1" latinLnBrk="0" hangingPunct="1">
              <a:lnSpc>
                <a:spcPts val="2300"/>
              </a:lnSpc>
              <a:spcBef>
                <a:spcPts val="0"/>
              </a:spcBef>
              <a:spcAft>
                <a:spcPts val="850"/>
              </a:spcAft>
              <a:buClr>
                <a:schemeClr val="bg1">
                  <a:lumMod val="50000"/>
                </a:schemeClr>
              </a:buClr>
              <a:buFont typeface="ARL-47-57"/>
              <a:buChar char="‑"/>
              <a:defRPr sz="160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SzTx/>
              <a:buFont typeface="Lucida Grande"/>
              <a:buNone/>
            </a:pPr>
            <a:r>
              <a:rPr lang="en-NZ" b="1" dirty="0" smtClean="0"/>
              <a:t>Medium-long term security of supply monitoring</a:t>
            </a:r>
          </a:p>
          <a:p>
            <a:pPr marL="0" lvl="1" indent="0">
              <a:buSzTx/>
              <a:buFont typeface="Lucida Grande"/>
              <a:buNone/>
            </a:pPr>
            <a:endParaRPr lang="en-NZ" b="1" dirty="0" smtClean="0"/>
          </a:p>
          <a:p>
            <a:pPr marL="0" lvl="1" indent="0" algn="ctr">
              <a:buSzTx/>
              <a:buFont typeface="Lucida Grande"/>
              <a:buNone/>
            </a:pPr>
            <a:r>
              <a:rPr lang="en-NZ" b="1" dirty="0" smtClean="0"/>
              <a:t>The system operator forecasts ability of the power system to meet</a:t>
            </a:r>
            <a:br>
              <a:rPr lang="en-NZ" b="1" dirty="0" smtClean="0"/>
            </a:br>
            <a:r>
              <a:rPr lang="en-NZ" b="1" dirty="0" smtClean="0"/>
              <a:t> the standard </a:t>
            </a:r>
          </a:p>
          <a:p>
            <a:pPr marL="0" lvl="1" indent="0">
              <a:buSzTx/>
              <a:buNone/>
            </a:pPr>
            <a:endParaRPr lang="en-NZ" dirty="0" smtClean="0"/>
          </a:p>
        </p:txBody>
      </p:sp>
    </p:spTree>
    <p:extLst>
      <p:ext uri="{BB962C8B-B14F-4D97-AF65-F5344CB8AC3E}">
        <p14:creationId xmlns:p14="http://schemas.microsoft.com/office/powerpoint/2010/main" val="4056942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24</a:t>
            </a:fld>
            <a:endParaRPr lang="en-US" dirty="0"/>
          </a:p>
        </p:txBody>
      </p:sp>
      <p:sp>
        <p:nvSpPr>
          <p:cNvPr id="4" name="Title 3"/>
          <p:cNvSpPr>
            <a:spLocks noGrp="1"/>
          </p:cNvSpPr>
          <p:nvPr>
            <p:ph type="title"/>
          </p:nvPr>
        </p:nvSpPr>
        <p:spPr/>
        <p:txBody>
          <a:bodyPr/>
          <a:lstStyle/>
          <a:p>
            <a:r>
              <a:rPr lang="en-US" dirty="0" smtClean="0"/>
              <a:t>Appendix – wind generation</a:t>
            </a:r>
            <a:endParaRPr lang="en-NZ" dirty="0"/>
          </a:p>
        </p:txBody>
      </p:sp>
      <p:graphicFrame>
        <p:nvGraphicFramePr>
          <p:cNvPr id="5" name="Chart 4"/>
          <p:cNvGraphicFramePr>
            <a:graphicFrameLocks/>
          </p:cNvGraphicFramePr>
          <p:nvPr>
            <p:extLst>
              <p:ext uri="{D42A27DB-BD31-4B8C-83A1-F6EECF244321}">
                <p14:modId xmlns:p14="http://schemas.microsoft.com/office/powerpoint/2010/main" val="1751973701"/>
              </p:ext>
            </p:extLst>
          </p:nvPr>
        </p:nvGraphicFramePr>
        <p:xfrm>
          <a:off x="558799" y="1270000"/>
          <a:ext cx="4104000"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563421714"/>
              </p:ext>
            </p:extLst>
          </p:nvPr>
        </p:nvGraphicFramePr>
        <p:xfrm>
          <a:off x="4718461" y="1269999"/>
          <a:ext cx="4213872" cy="30564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6455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6800" y="1241450"/>
            <a:ext cx="7740000" cy="3902051"/>
          </a:xfrm>
        </p:spPr>
        <p:txBody>
          <a:bodyPr>
            <a:normAutofit/>
          </a:bodyPr>
          <a:lstStyle/>
          <a:p>
            <a:pPr marL="285750" indent="-285750">
              <a:buFont typeface="Arial" panose="020B0604020202020204" pitchFamily="34" charset="0"/>
              <a:buChar char="•"/>
            </a:pPr>
            <a:r>
              <a:rPr lang="en-NZ" dirty="0" smtClean="0"/>
              <a:t>What are the winter energy and capacity standards?</a:t>
            </a:r>
          </a:p>
          <a:p>
            <a:pPr marL="285750" indent="-285750">
              <a:buFont typeface="Arial" panose="020B0604020202020204" pitchFamily="34" charset="0"/>
              <a:buChar char="•"/>
            </a:pPr>
            <a:r>
              <a:rPr lang="en-US" dirty="0" smtClean="0"/>
              <a:t>International context</a:t>
            </a:r>
            <a:endParaRPr lang="en-NZ" dirty="0"/>
          </a:p>
          <a:p>
            <a:pPr lvl="0"/>
            <a:endParaRPr lang="en-NZ" dirty="0">
              <a:solidFill>
                <a:schemeClr val="accent3"/>
              </a:solidFill>
            </a:endParaRPr>
          </a:p>
        </p:txBody>
      </p:sp>
      <p:sp>
        <p:nvSpPr>
          <p:cNvPr id="3" name="Slide Number Placeholder 2"/>
          <p:cNvSpPr>
            <a:spLocks noGrp="1"/>
          </p:cNvSpPr>
          <p:nvPr>
            <p:ph type="sldNum" sz="quarter" idx="4"/>
          </p:nvPr>
        </p:nvSpPr>
        <p:spPr/>
        <p:txBody>
          <a:bodyPr/>
          <a:lstStyle/>
          <a:p>
            <a:pPr algn="l"/>
            <a:fld id="{3BD45740-F50A-F448-96F6-026F0EEFDD73}" type="slidenum">
              <a:rPr lang="en-US" smtClean="0"/>
              <a:pPr algn="l"/>
              <a:t>3</a:t>
            </a:fld>
            <a:endParaRPr lang="en-US" dirty="0"/>
          </a:p>
        </p:txBody>
      </p:sp>
      <p:sp>
        <p:nvSpPr>
          <p:cNvPr id="4" name="Title 3"/>
          <p:cNvSpPr>
            <a:spLocks noGrp="1"/>
          </p:cNvSpPr>
          <p:nvPr>
            <p:ph type="title"/>
          </p:nvPr>
        </p:nvSpPr>
        <p:spPr>
          <a:xfrm>
            <a:off x="457200" y="312665"/>
            <a:ext cx="8229600" cy="572481"/>
          </a:xfrm>
          <a:noFill/>
        </p:spPr>
        <p:txBody>
          <a:bodyPr/>
          <a:lstStyle/>
          <a:p>
            <a:r>
              <a:rPr lang="en-NZ" dirty="0" smtClean="0"/>
              <a:t>Energy is important in the New Zealand system</a:t>
            </a:r>
            <a:endParaRPr lang="en-NZ"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85146"/>
            <a:ext cx="8073484" cy="358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612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4</a:t>
            </a:fld>
            <a:endParaRPr lang="en-US" dirty="0"/>
          </a:p>
        </p:txBody>
      </p:sp>
      <p:sp>
        <p:nvSpPr>
          <p:cNvPr id="4" name="Title 3"/>
          <p:cNvSpPr>
            <a:spLocks noGrp="1"/>
          </p:cNvSpPr>
          <p:nvPr>
            <p:ph type="title"/>
          </p:nvPr>
        </p:nvSpPr>
        <p:spPr>
          <a:noFill/>
        </p:spPr>
        <p:txBody>
          <a:bodyPr/>
          <a:lstStyle/>
          <a:p>
            <a:r>
              <a:rPr lang="en-US" dirty="0" smtClean="0"/>
              <a:t>Winter energy and capacity standards</a:t>
            </a:r>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06" y="1929121"/>
            <a:ext cx="7348264" cy="1214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457199" y="1227065"/>
            <a:ext cx="8106937" cy="824733"/>
          </a:xfrm>
          <a:prstGeom prst="rect">
            <a:avLst/>
          </a:prstGeom>
          <a:noFill/>
        </p:spPr>
        <p:txBody>
          <a:bodyPr vert="horz" lIns="91440" tIns="45720" rIns="91440" bIns="45720" rtlCol="0" anchor="ctr">
            <a:noAutofit/>
          </a:bodyPr>
          <a:lstStyle>
            <a:lvl1pPr algn="l" defTabSz="457200" rtl="0" eaLnBrk="1" latinLnBrk="0" hangingPunct="1">
              <a:lnSpc>
                <a:spcPts val="4000"/>
              </a:lnSpc>
              <a:spcBef>
                <a:spcPct val="0"/>
              </a:spcBef>
              <a:buNone/>
              <a:defRPr sz="2400" b="1" kern="1200" cap="none" baseline="0">
                <a:solidFill>
                  <a:srgbClr val="CD0034"/>
                </a:solidFill>
                <a:latin typeface="Arial"/>
                <a:ea typeface="+mj-ea"/>
                <a:cs typeface="Arial"/>
              </a:defRPr>
            </a:lvl1pPr>
          </a:lstStyle>
          <a:p>
            <a:r>
              <a:rPr lang="en-US" sz="1400" dirty="0" smtClean="0"/>
              <a:t>Part 7 of the Electricity Industry Participation Code</a:t>
            </a:r>
            <a:endParaRPr lang="en-NZ" sz="1400" dirty="0"/>
          </a:p>
        </p:txBody>
      </p:sp>
    </p:spTree>
    <p:extLst>
      <p:ext uri="{BB962C8B-B14F-4D97-AF65-F5344CB8AC3E}">
        <p14:creationId xmlns:p14="http://schemas.microsoft.com/office/powerpoint/2010/main" val="2226389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5</a:t>
            </a:fld>
            <a:endParaRPr lang="en-US" dirty="0"/>
          </a:p>
        </p:txBody>
      </p:sp>
      <p:sp>
        <p:nvSpPr>
          <p:cNvPr id="4" name="Title 3"/>
          <p:cNvSpPr>
            <a:spLocks noGrp="1"/>
          </p:cNvSpPr>
          <p:nvPr>
            <p:ph type="title"/>
          </p:nvPr>
        </p:nvSpPr>
        <p:spPr/>
        <p:txBody>
          <a:bodyPr/>
          <a:lstStyle/>
          <a:p>
            <a:r>
              <a:rPr lang="en-NZ" dirty="0" smtClean="0"/>
              <a:t>The winter energy margin</a:t>
            </a:r>
            <a:endParaRPr lang="en-NZ"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1602" y="1014762"/>
            <a:ext cx="5658942" cy="3546010"/>
          </a:xfrm>
        </p:spPr>
      </p:pic>
    </p:spTree>
    <p:extLst>
      <p:ext uri="{BB962C8B-B14F-4D97-AF65-F5344CB8AC3E}">
        <p14:creationId xmlns:p14="http://schemas.microsoft.com/office/powerpoint/2010/main" val="63862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6</a:t>
            </a:fld>
            <a:endParaRPr lang="en-US" dirty="0"/>
          </a:p>
        </p:txBody>
      </p:sp>
      <p:sp>
        <p:nvSpPr>
          <p:cNvPr id="4" name="Title 3"/>
          <p:cNvSpPr>
            <a:spLocks noGrp="1"/>
          </p:cNvSpPr>
          <p:nvPr>
            <p:ph type="title"/>
          </p:nvPr>
        </p:nvSpPr>
        <p:spPr/>
        <p:txBody>
          <a:bodyPr/>
          <a:lstStyle/>
          <a:p>
            <a:r>
              <a:rPr lang="en-NZ" dirty="0" smtClean="0"/>
              <a:t>The winter energy standard serves as a reference</a:t>
            </a:r>
            <a:endParaRPr lang="en-N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8843" y="1037037"/>
            <a:ext cx="528780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a:xfrm>
            <a:off x="457201" y="1241424"/>
            <a:ext cx="2841642" cy="3326833"/>
          </a:xfrm>
          <a:prstGeom prst="rect">
            <a:avLst/>
          </a:prstGeom>
        </p:spPr>
        <p:txBody>
          <a:bodyPr vert="horz" lIns="91440" tIns="45720" rIns="91440" bIns="45720" rtlCol="0">
            <a:normAutofit/>
          </a:bodyPr>
          <a:lstStyle>
            <a:lvl1pPr marL="0" indent="0" algn="l" defTabSz="457200" rtl="0" eaLnBrk="1" latinLnBrk="0" hangingPunct="1">
              <a:lnSpc>
                <a:spcPts val="2300"/>
              </a:lnSpc>
              <a:spcBef>
                <a:spcPts val="0"/>
              </a:spcBef>
              <a:spcAft>
                <a:spcPts val="850"/>
              </a:spcAft>
              <a:buClr>
                <a:schemeClr val="bg1">
                  <a:lumMod val="50000"/>
                </a:schemeClr>
              </a:buClr>
              <a:buFontTx/>
              <a:buNone/>
              <a:defRPr sz="1800" kern="1200">
                <a:solidFill>
                  <a:schemeClr val="tx1"/>
                </a:solidFill>
                <a:latin typeface="Arial"/>
                <a:ea typeface="+mn-ea"/>
                <a:cs typeface="Arial"/>
              </a:defRPr>
            </a:lvl1pPr>
            <a:lvl2pPr marL="399600" indent="-28575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1600" kern="1200">
                <a:solidFill>
                  <a:schemeClr val="tx1"/>
                </a:solidFill>
                <a:latin typeface="Arial"/>
                <a:ea typeface="+mn-ea"/>
                <a:cs typeface="Arial"/>
              </a:defRPr>
            </a:lvl2pPr>
            <a:lvl3pPr marL="631825" indent="-22860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1600" b="0" i="0" kern="1200" baseline="0">
                <a:solidFill>
                  <a:schemeClr val="tx1"/>
                </a:solidFill>
                <a:latin typeface="Arial"/>
                <a:ea typeface="+mn-ea"/>
                <a:cs typeface="Arial"/>
              </a:defRPr>
            </a:lvl3pPr>
            <a:lvl4pPr marL="989013" indent="-358775" algn="l" defTabSz="349250" rtl="0" eaLnBrk="1" latinLnBrk="0" hangingPunct="1">
              <a:lnSpc>
                <a:spcPts val="2300"/>
              </a:lnSpc>
              <a:spcBef>
                <a:spcPts val="0"/>
              </a:spcBef>
              <a:spcAft>
                <a:spcPts val="850"/>
              </a:spcAft>
              <a:buClr>
                <a:schemeClr val="bg1">
                  <a:lumMod val="50000"/>
                </a:schemeClr>
              </a:buClr>
              <a:buFont typeface="Lucida Grande"/>
              <a:buChar char="・"/>
              <a:tabLst/>
              <a:defRPr sz="1600" kern="1200">
                <a:solidFill>
                  <a:schemeClr val="tx1"/>
                </a:solidFill>
                <a:latin typeface="Arial"/>
                <a:ea typeface="+mn-ea"/>
                <a:cs typeface="Arial"/>
              </a:defRPr>
            </a:lvl4pPr>
            <a:lvl5pPr marL="1165225" indent="-312738" algn="l" defTabSz="457200" rtl="0" eaLnBrk="1" latinLnBrk="0" hangingPunct="1">
              <a:lnSpc>
                <a:spcPts val="2300"/>
              </a:lnSpc>
              <a:spcBef>
                <a:spcPts val="0"/>
              </a:spcBef>
              <a:spcAft>
                <a:spcPts val="850"/>
              </a:spcAft>
              <a:buClr>
                <a:schemeClr val="bg1">
                  <a:lumMod val="50000"/>
                </a:schemeClr>
              </a:buClr>
              <a:buFont typeface="ARL-47-57"/>
              <a:buChar char="‑"/>
              <a:defRPr sz="160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SzTx/>
              <a:buFont typeface="Lucida Grande"/>
              <a:buNone/>
            </a:pPr>
            <a:r>
              <a:rPr lang="en-NZ" b="1" dirty="0" smtClean="0"/>
              <a:t>Medium-long term security of supply monitoring</a:t>
            </a:r>
          </a:p>
          <a:p>
            <a:pPr marL="0" lvl="1" indent="0">
              <a:buSzTx/>
              <a:buFont typeface="Lucida Grande"/>
              <a:buNone/>
            </a:pPr>
            <a:endParaRPr lang="en-NZ" b="1" dirty="0" smtClean="0"/>
          </a:p>
          <a:p>
            <a:pPr marL="0" lvl="1" indent="0" algn="ctr">
              <a:buSzTx/>
              <a:buFont typeface="Lucida Grande"/>
              <a:buNone/>
            </a:pPr>
            <a:r>
              <a:rPr lang="en-NZ" b="1" dirty="0" smtClean="0"/>
              <a:t>The system operator forecasts ability of the power system to meet</a:t>
            </a:r>
            <a:br>
              <a:rPr lang="en-NZ" b="1" dirty="0" smtClean="0"/>
            </a:br>
            <a:r>
              <a:rPr lang="en-NZ" b="1" dirty="0" smtClean="0"/>
              <a:t> the standard </a:t>
            </a:r>
          </a:p>
          <a:p>
            <a:pPr marL="0" lvl="1" indent="0">
              <a:buSzTx/>
              <a:buNone/>
            </a:pPr>
            <a:endParaRPr lang="en-NZ" dirty="0" smtClean="0"/>
          </a:p>
        </p:txBody>
      </p:sp>
    </p:spTree>
    <p:extLst>
      <p:ext uri="{BB962C8B-B14F-4D97-AF65-F5344CB8AC3E}">
        <p14:creationId xmlns:p14="http://schemas.microsoft.com/office/powerpoint/2010/main" val="2809846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7</a:t>
            </a:fld>
            <a:endParaRPr lang="en-US" dirty="0"/>
          </a:p>
        </p:txBody>
      </p:sp>
      <p:sp>
        <p:nvSpPr>
          <p:cNvPr id="4" name="Title 3"/>
          <p:cNvSpPr>
            <a:spLocks noGrp="1"/>
          </p:cNvSpPr>
          <p:nvPr>
            <p:ph type="title"/>
          </p:nvPr>
        </p:nvSpPr>
        <p:spPr>
          <a:xfrm>
            <a:off x="1427355" y="1248951"/>
            <a:ext cx="5999357" cy="758254"/>
          </a:xfrm>
        </p:spPr>
        <p:txBody>
          <a:bodyPr/>
          <a:lstStyle/>
          <a:p>
            <a:pPr algn="ctr">
              <a:lnSpc>
                <a:spcPts val="3000"/>
              </a:lnSpc>
            </a:pPr>
            <a:r>
              <a:rPr lang="en-US" sz="1800" dirty="0" smtClean="0"/>
              <a:t>What's the economically efficient level of supply to have in the electricity system?</a:t>
            </a:r>
            <a:endParaRPr lang="en-NZ" sz="1800" dirty="0"/>
          </a:p>
        </p:txBody>
      </p:sp>
      <p:sp>
        <p:nvSpPr>
          <p:cNvPr id="5" name="Title 3"/>
          <p:cNvSpPr txBox="1">
            <a:spLocks/>
          </p:cNvSpPr>
          <p:nvPr/>
        </p:nvSpPr>
        <p:spPr>
          <a:xfrm>
            <a:off x="434898" y="2799385"/>
            <a:ext cx="8229600" cy="824733"/>
          </a:xfrm>
          <a:prstGeom prst="rect">
            <a:avLst/>
          </a:prstGeom>
        </p:spPr>
        <p:txBody>
          <a:bodyPr vert="horz" lIns="91440" tIns="45720" rIns="91440" bIns="45720" rtlCol="0" anchor="ctr">
            <a:noAutofit/>
          </a:bodyPr>
          <a:lstStyle>
            <a:lvl1pPr algn="l" defTabSz="457200" rtl="0" eaLnBrk="1" latinLnBrk="0" hangingPunct="1">
              <a:lnSpc>
                <a:spcPts val="4000"/>
              </a:lnSpc>
              <a:spcBef>
                <a:spcPct val="0"/>
              </a:spcBef>
              <a:buNone/>
              <a:defRPr sz="2400" b="1" kern="1200" cap="none" baseline="0">
                <a:solidFill>
                  <a:srgbClr val="CD0034"/>
                </a:solidFill>
                <a:latin typeface="Arial"/>
                <a:ea typeface="+mj-ea"/>
                <a:cs typeface="Arial"/>
              </a:defRPr>
            </a:lvl1pPr>
          </a:lstStyle>
          <a:p>
            <a:pPr algn="ctr"/>
            <a:r>
              <a:rPr lang="en-US" dirty="0" smtClean="0"/>
              <a:t>Deriving the winter energy standard</a:t>
            </a:r>
            <a:endParaRPr lang="en-NZ" dirty="0"/>
          </a:p>
        </p:txBody>
      </p:sp>
    </p:spTree>
    <p:extLst>
      <p:ext uri="{BB962C8B-B14F-4D97-AF65-F5344CB8AC3E}">
        <p14:creationId xmlns:p14="http://schemas.microsoft.com/office/powerpoint/2010/main" val="3111917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8</a:t>
            </a:fld>
            <a:endParaRPr lang="en-US" dirty="0"/>
          </a:p>
        </p:txBody>
      </p:sp>
      <p:sp>
        <p:nvSpPr>
          <p:cNvPr id="4" name="Title 3"/>
          <p:cNvSpPr>
            <a:spLocks noGrp="1"/>
          </p:cNvSpPr>
          <p:nvPr>
            <p:ph type="title"/>
          </p:nvPr>
        </p:nvSpPr>
        <p:spPr/>
        <p:txBody>
          <a:bodyPr/>
          <a:lstStyle/>
          <a:p>
            <a:r>
              <a:rPr lang="en-NZ" sz="2000" dirty="0" smtClean="0"/>
              <a:t>The economic trade-off</a:t>
            </a:r>
            <a:endParaRPr lang="en-NZ"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2" y="913342"/>
            <a:ext cx="6392332" cy="3595686"/>
          </a:xfrm>
          <a:prstGeom prst="rect">
            <a:avLst/>
          </a:prstGeom>
        </p:spPr>
      </p:pic>
    </p:spTree>
    <p:extLst>
      <p:ext uri="{BB962C8B-B14F-4D97-AF65-F5344CB8AC3E}">
        <p14:creationId xmlns:p14="http://schemas.microsoft.com/office/powerpoint/2010/main" val="778375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l"/>
            <a:fld id="{3BD45740-F50A-F448-96F6-026F0EEFDD73}" type="slidenum">
              <a:rPr lang="en-US" smtClean="0"/>
              <a:pPr algn="l"/>
              <a:t>9</a:t>
            </a:fld>
            <a:endParaRPr lang="en-US" dirty="0"/>
          </a:p>
        </p:txBody>
      </p:sp>
      <p:sp>
        <p:nvSpPr>
          <p:cNvPr id="4" name="Title 3"/>
          <p:cNvSpPr>
            <a:spLocks noGrp="1"/>
          </p:cNvSpPr>
          <p:nvPr>
            <p:ph type="title"/>
          </p:nvPr>
        </p:nvSpPr>
        <p:spPr/>
        <p:txBody>
          <a:bodyPr/>
          <a:lstStyle/>
          <a:p>
            <a:r>
              <a:rPr lang="en-US" dirty="0" smtClean="0"/>
              <a:t>Modelling process diagram</a:t>
            </a:r>
            <a:endParaRPr lang="en-NZ" dirty="0"/>
          </a:p>
        </p:txBody>
      </p:sp>
      <p:grpSp>
        <p:nvGrpSpPr>
          <p:cNvPr id="2073" name="Group 2072"/>
          <p:cNvGrpSpPr/>
          <p:nvPr/>
        </p:nvGrpSpPr>
        <p:grpSpPr>
          <a:xfrm>
            <a:off x="679003" y="1074099"/>
            <a:ext cx="1744427" cy="2010168"/>
            <a:chOff x="630189" y="1110883"/>
            <a:chExt cx="1980516" cy="2282222"/>
          </a:xfrm>
        </p:grpSpPr>
        <p:sp>
          <p:nvSpPr>
            <p:cNvPr id="5" name="Rectangle 4"/>
            <p:cNvSpPr/>
            <p:nvPr/>
          </p:nvSpPr>
          <p:spPr>
            <a:xfrm>
              <a:off x="680133" y="1110883"/>
              <a:ext cx="1876155" cy="22822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NZ" dirty="0"/>
            </a:p>
          </p:txBody>
        </p:sp>
        <p:sp>
          <p:nvSpPr>
            <p:cNvPr id="6" name="Rectangle 5"/>
            <p:cNvSpPr/>
            <p:nvPr/>
          </p:nvSpPr>
          <p:spPr>
            <a:xfrm>
              <a:off x="846383" y="1348929"/>
              <a:ext cx="226711" cy="13980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cxnSp>
          <p:nvCxnSpPr>
            <p:cNvPr id="9" name="Straight Arrow Connector 8"/>
            <p:cNvCxnSpPr/>
            <p:nvPr/>
          </p:nvCxnSpPr>
          <p:spPr>
            <a:xfrm>
              <a:off x="1156225" y="2138639"/>
              <a:ext cx="86850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19496" y="3016216"/>
              <a:ext cx="813044" cy="369331"/>
            </a:xfrm>
            <a:prstGeom prst="rect">
              <a:avLst/>
            </a:prstGeom>
            <a:noFill/>
          </p:spPr>
          <p:txBody>
            <a:bodyPr wrap="none" rtlCol="0">
              <a:spAutoFit/>
            </a:bodyPr>
            <a:lstStyle/>
            <a:p>
              <a:r>
                <a:rPr lang="en-US" dirty="0" smtClean="0"/>
                <a:t>Supply</a:t>
              </a:r>
              <a:endParaRPr lang="en-NZ" dirty="0"/>
            </a:p>
          </p:txBody>
        </p:sp>
        <p:sp>
          <p:nvSpPr>
            <p:cNvPr id="15" name="TextBox 14"/>
            <p:cNvSpPr txBox="1"/>
            <p:nvPr/>
          </p:nvSpPr>
          <p:spPr>
            <a:xfrm>
              <a:off x="630189" y="2785384"/>
              <a:ext cx="742905" cy="227130"/>
            </a:xfrm>
            <a:prstGeom prst="rect">
              <a:avLst/>
            </a:prstGeom>
            <a:noFill/>
          </p:spPr>
          <p:txBody>
            <a:bodyPr wrap="none" rtlCol="0">
              <a:spAutoFit/>
            </a:bodyPr>
            <a:lstStyle/>
            <a:p>
              <a:r>
                <a:rPr lang="en-US" sz="700" dirty="0" smtClean="0"/>
                <a:t>Current fleet</a:t>
              </a:r>
              <a:endParaRPr lang="en-NZ" sz="700" dirty="0"/>
            </a:p>
          </p:txBody>
        </p:sp>
        <p:sp>
          <p:nvSpPr>
            <p:cNvPr id="16" name="TextBox 15"/>
            <p:cNvSpPr txBox="1"/>
            <p:nvPr/>
          </p:nvSpPr>
          <p:spPr>
            <a:xfrm>
              <a:off x="1075399" y="2206308"/>
              <a:ext cx="901240" cy="227130"/>
            </a:xfrm>
            <a:prstGeom prst="rect">
              <a:avLst/>
            </a:prstGeom>
            <a:noFill/>
          </p:spPr>
          <p:txBody>
            <a:bodyPr wrap="none" rtlCol="0">
              <a:spAutoFit/>
            </a:bodyPr>
            <a:lstStyle/>
            <a:p>
              <a:r>
                <a:rPr lang="en-US" sz="700" dirty="0" smtClean="0"/>
                <a:t>Remove thermal</a:t>
              </a:r>
              <a:endParaRPr lang="en-NZ" sz="700" dirty="0"/>
            </a:p>
          </p:txBody>
        </p:sp>
        <p:grpSp>
          <p:nvGrpSpPr>
            <p:cNvPr id="19" name="Group 18"/>
            <p:cNvGrpSpPr/>
            <p:nvPr/>
          </p:nvGrpSpPr>
          <p:grpSpPr>
            <a:xfrm>
              <a:off x="2120993" y="1348928"/>
              <a:ext cx="226711" cy="1392383"/>
              <a:chOff x="1884213" y="1507625"/>
              <a:chExt cx="226711" cy="1392383"/>
            </a:xfrm>
          </p:grpSpPr>
          <p:sp>
            <p:nvSpPr>
              <p:cNvPr id="17" name="Rectangle 16"/>
              <p:cNvSpPr/>
              <p:nvPr/>
            </p:nvSpPr>
            <p:spPr>
              <a:xfrm>
                <a:off x="1884213" y="1507625"/>
                <a:ext cx="226710" cy="406191"/>
              </a:xfrm>
              <a:prstGeom prst="rect">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NZ"/>
              </a:p>
            </p:txBody>
          </p:sp>
          <p:sp>
            <p:nvSpPr>
              <p:cNvPr id="7" name="Rectangle 6"/>
              <p:cNvSpPr/>
              <p:nvPr/>
            </p:nvSpPr>
            <p:spPr>
              <a:xfrm>
                <a:off x="1884213" y="1906260"/>
                <a:ext cx="226711" cy="9937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sp>
          <p:nvSpPr>
            <p:cNvPr id="18" name="TextBox 17"/>
            <p:cNvSpPr txBox="1"/>
            <p:nvPr/>
          </p:nvSpPr>
          <p:spPr>
            <a:xfrm>
              <a:off x="1427372" y="2785384"/>
              <a:ext cx="1183333" cy="227130"/>
            </a:xfrm>
            <a:prstGeom prst="rect">
              <a:avLst/>
            </a:prstGeom>
            <a:noFill/>
          </p:spPr>
          <p:txBody>
            <a:bodyPr wrap="none" rtlCol="0">
              <a:spAutoFit/>
            </a:bodyPr>
            <a:lstStyle/>
            <a:p>
              <a:r>
                <a:rPr lang="en-US" sz="700" dirty="0" smtClean="0"/>
                <a:t>Starting fleet for model</a:t>
              </a:r>
              <a:endParaRPr lang="en-NZ" sz="700" dirty="0"/>
            </a:p>
          </p:txBody>
        </p:sp>
      </p:grpSp>
      <p:sp>
        <p:nvSpPr>
          <p:cNvPr id="22" name="TextBox 21"/>
          <p:cNvSpPr txBox="1"/>
          <p:nvPr/>
        </p:nvSpPr>
        <p:spPr>
          <a:xfrm>
            <a:off x="2686797" y="1110883"/>
            <a:ext cx="1723768" cy="276999"/>
          </a:xfrm>
          <a:prstGeom prst="rect">
            <a:avLst/>
          </a:prstGeom>
          <a:noFill/>
        </p:spPr>
        <p:txBody>
          <a:bodyPr wrap="square" rtlCol="0">
            <a:spAutoFit/>
          </a:bodyPr>
          <a:lstStyle/>
          <a:p>
            <a:r>
              <a:rPr lang="en-US" sz="1200" dirty="0" smtClean="0"/>
              <a:t>For each model run…</a:t>
            </a:r>
            <a:endParaRPr lang="en-NZ" sz="1200" dirty="0"/>
          </a:p>
        </p:txBody>
      </p:sp>
      <p:cxnSp>
        <p:nvCxnSpPr>
          <p:cNvPr id="24" name="Straight Arrow Connector 23"/>
          <p:cNvCxnSpPr/>
          <p:nvPr/>
        </p:nvCxnSpPr>
        <p:spPr>
          <a:xfrm>
            <a:off x="2686797" y="2138639"/>
            <a:ext cx="4342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686796" y="1436607"/>
            <a:ext cx="1721741" cy="230832"/>
          </a:xfrm>
          <a:prstGeom prst="rect">
            <a:avLst/>
          </a:prstGeom>
          <a:noFill/>
        </p:spPr>
        <p:txBody>
          <a:bodyPr wrap="square" rtlCol="0">
            <a:spAutoFit/>
          </a:bodyPr>
          <a:lstStyle/>
          <a:p>
            <a:r>
              <a:rPr lang="en-US" sz="900" dirty="0" smtClean="0"/>
              <a:t>Add </a:t>
            </a:r>
            <a:r>
              <a:rPr lang="en-US" sz="900" b="1" dirty="0" smtClean="0"/>
              <a:t>50 MW </a:t>
            </a:r>
            <a:r>
              <a:rPr lang="en-US" sz="900" dirty="0" smtClean="0"/>
              <a:t>of OCGT generation</a:t>
            </a:r>
            <a:endParaRPr lang="en-NZ" sz="900" dirty="0"/>
          </a:p>
        </p:txBody>
      </p:sp>
      <p:sp>
        <p:nvSpPr>
          <p:cNvPr id="26" name="Lightning Bolt 25"/>
          <p:cNvSpPr/>
          <p:nvPr/>
        </p:nvSpPr>
        <p:spPr>
          <a:xfrm>
            <a:off x="3491066" y="1716060"/>
            <a:ext cx="823715" cy="845153"/>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7" name="Plus 26"/>
          <p:cNvSpPr/>
          <p:nvPr/>
        </p:nvSpPr>
        <p:spPr>
          <a:xfrm>
            <a:off x="3201877" y="1983255"/>
            <a:ext cx="480145" cy="45395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cxnSp>
        <p:nvCxnSpPr>
          <p:cNvPr id="29" name="Straight Arrow Connector 28"/>
          <p:cNvCxnSpPr/>
          <p:nvPr/>
        </p:nvCxnSpPr>
        <p:spPr>
          <a:xfrm>
            <a:off x="4282096" y="2138636"/>
            <a:ext cx="4342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539528" y="1436607"/>
            <a:ext cx="1721741" cy="230832"/>
          </a:xfrm>
          <a:prstGeom prst="rect">
            <a:avLst/>
          </a:prstGeom>
          <a:noFill/>
        </p:spPr>
        <p:txBody>
          <a:bodyPr wrap="square" rtlCol="0">
            <a:spAutoFit/>
          </a:bodyPr>
          <a:lstStyle/>
          <a:p>
            <a:r>
              <a:rPr lang="en-US" sz="900" dirty="0" smtClean="0"/>
              <a:t>Create a new </a:t>
            </a:r>
            <a:r>
              <a:rPr lang="en-US" sz="900" b="1" dirty="0" smtClean="0"/>
              <a:t>DOASA policy</a:t>
            </a:r>
            <a:endParaRPr lang="en-NZ" sz="900" dirty="0"/>
          </a:p>
        </p:txBody>
      </p:sp>
      <p:sp>
        <p:nvSpPr>
          <p:cNvPr id="31" name="Vertical Scroll 30"/>
          <p:cNvSpPr/>
          <p:nvPr/>
        </p:nvSpPr>
        <p:spPr>
          <a:xfrm>
            <a:off x="4927180" y="1723003"/>
            <a:ext cx="702803" cy="831272"/>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cxnSp>
        <p:nvCxnSpPr>
          <p:cNvPr id="32" name="Straight Arrow Connector 31"/>
          <p:cNvCxnSpPr/>
          <p:nvPr/>
        </p:nvCxnSpPr>
        <p:spPr>
          <a:xfrm>
            <a:off x="5827016" y="2138636"/>
            <a:ext cx="4342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467827" y="1436607"/>
            <a:ext cx="1721741" cy="230832"/>
          </a:xfrm>
          <a:prstGeom prst="rect">
            <a:avLst/>
          </a:prstGeom>
          <a:noFill/>
        </p:spPr>
        <p:txBody>
          <a:bodyPr wrap="square" rtlCol="0">
            <a:spAutoFit/>
          </a:bodyPr>
          <a:lstStyle/>
          <a:p>
            <a:r>
              <a:rPr lang="en-US" sz="900" dirty="0" smtClean="0"/>
              <a:t>Run </a:t>
            </a:r>
            <a:r>
              <a:rPr lang="en-US" sz="900" b="1" dirty="0" smtClean="0"/>
              <a:t>DOASA simulation</a:t>
            </a:r>
            <a:endParaRPr lang="en-NZ" sz="900" dirty="0"/>
          </a:p>
        </p:txBody>
      </p:sp>
      <p:sp>
        <p:nvSpPr>
          <p:cNvPr id="42" name="Teardrop 41"/>
          <p:cNvSpPr/>
          <p:nvPr/>
        </p:nvSpPr>
        <p:spPr>
          <a:xfrm rot="20789982">
            <a:off x="6743571" y="2268247"/>
            <a:ext cx="283669" cy="279611"/>
          </a:xfrm>
          <a:prstGeom prst="teardrop">
            <a:avLst>
              <a:gd name="adj" fmla="val 1088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7" name="Teardrop 46"/>
          <p:cNvSpPr/>
          <p:nvPr/>
        </p:nvSpPr>
        <p:spPr>
          <a:xfrm rot="20789982">
            <a:off x="7117588" y="1991471"/>
            <a:ext cx="283669" cy="279611"/>
          </a:xfrm>
          <a:prstGeom prst="teardrop">
            <a:avLst>
              <a:gd name="adj" fmla="val 1088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8" name="Teardrop 47"/>
          <p:cNvSpPr/>
          <p:nvPr/>
        </p:nvSpPr>
        <p:spPr>
          <a:xfrm rot="20789982">
            <a:off x="6697342" y="1822418"/>
            <a:ext cx="283669" cy="279611"/>
          </a:xfrm>
          <a:prstGeom prst="teardrop">
            <a:avLst>
              <a:gd name="adj" fmla="val 1088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cxnSp>
        <p:nvCxnSpPr>
          <p:cNvPr id="63" name="Straight Arrow Connector 62"/>
          <p:cNvCxnSpPr/>
          <p:nvPr/>
        </p:nvCxnSpPr>
        <p:spPr>
          <a:xfrm>
            <a:off x="7009730" y="2746978"/>
            <a:ext cx="0" cy="43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6261268" y="3277689"/>
            <a:ext cx="2425531" cy="230832"/>
          </a:xfrm>
          <a:prstGeom prst="rect">
            <a:avLst/>
          </a:prstGeom>
          <a:noFill/>
        </p:spPr>
        <p:txBody>
          <a:bodyPr wrap="square" rtlCol="0">
            <a:spAutoFit/>
          </a:bodyPr>
          <a:lstStyle/>
          <a:p>
            <a:r>
              <a:rPr lang="en-US" sz="900" b="1" dirty="0" smtClean="0"/>
              <a:t>Calculate costs </a:t>
            </a:r>
            <a:r>
              <a:rPr lang="en-US" sz="900" dirty="0" smtClean="0"/>
              <a:t>(capital, operating and lost load)</a:t>
            </a:r>
            <a:endParaRPr lang="en-NZ" sz="900" dirty="0"/>
          </a:p>
        </p:txBody>
      </p:sp>
      <p:sp>
        <p:nvSpPr>
          <p:cNvPr id="62" name="Rectangle 61"/>
          <p:cNvSpPr/>
          <p:nvPr/>
        </p:nvSpPr>
        <p:spPr>
          <a:xfrm>
            <a:off x="6668623" y="3431231"/>
            <a:ext cx="1040670" cy="769441"/>
          </a:xfrm>
          <a:prstGeom prst="rect">
            <a:avLst/>
          </a:prstGeom>
          <a:noFill/>
        </p:spPr>
        <p:txBody>
          <a:bodyPr wrap="none" lIns="91440" tIns="45720" rIns="91440" bIns="45720">
            <a:spAutoFit/>
          </a:bodyPr>
          <a:lstStyle/>
          <a:p>
            <a:pPr algn="ctr"/>
            <a:r>
              <a:rPr lang="en-US" sz="4400" b="0" cap="none" spc="0" dirty="0" smtClean="0">
                <a:ln w="10160">
                  <a:noFill/>
                  <a:prstDash val="solid"/>
                </a:ln>
                <a:gradFill>
                  <a:gsLst>
                    <a:gs pos="0">
                      <a:schemeClr val="accent1"/>
                    </a:gs>
                    <a:gs pos="50000">
                      <a:schemeClr val="accent1">
                        <a:tint val="44500"/>
                        <a:satMod val="160000"/>
                      </a:schemeClr>
                    </a:gs>
                    <a:gs pos="100000">
                      <a:schemeClr val="accent1">
                        <a:tint val="23500"/>
                        <a:satMod val="160000"/>
                      </a:schemeClr>
                    </a:gs>
                  </a:gsLst>
                  <a:lin ang="5400000" scaled="0"/>
                </a:gradFill>
                <a:effectLst>
                  <a:outerShdw blurRad="38100" dist="32000" dir="5400000" algn="tl">
                    <a:srgbClr val="000000">
                      <a:alpha val="30000"/>
                    </a:srgbClr>
                  </a:outerShdw>
                </a:effectLst>
              </a:rPr>
              <a:t>$$$</a:t>
            </a:r>
            <a:endParaRPr lang="en-US" sz="4400" b="0" cap="none" spc="0" dirty="0">
              <a:ln w="10160">
                <a:noFill/>
                <a:prstDash val="solid"/>
              </a:ln>
              <a:gradFill>
                <a:gsLst>
                  <a:gs pos="0">
                    <a:schemeClr val="accent1"/>
                  </a:gs>
                  <a:gs pos="50000">
                    <a:schemeClr val="accent1">
                      <a:tint val="44500"/>
                      <a:satMod val="160000"/>
                    </a:schemeClr>
                  </a:gs>
                  <a:gs pos="100000">
                    <a:schemeClr val="accent1">
                      <a:tint val="23500"/>
                      <a:satMod val="160000"/>
                    </a:schemeClr>
                  </a:gs>
                </a:gsLst>
                <a:lin ang="5400000" scaled="0"/>
              </a:gradFill>
              <a:effectLst>
                <a:outerShdw blurRad="38100" dist="32000" dir="5400000" algn="tl">
                  <a:srgbClr val="000000">
                    <a:alpha val="30000"/>
                  </a:srgbClr>
                </a:outerShdw>
              </a:effectLst>
            </a:endParaRPr>
          </a:p>
        </p:txBody>
      </p:sp>
      <p:sp>
        <p:nvSpPr>
          <p:cNvPr id="2070" name="Bent-Up Arrow 2069"/>
          <p:cNvSpPr/>
          <p:nvPr/>
        </p:nvSpPr>
        <p:spPr>
          <a:xfrm flipH="1">
            <a:off x="3454188" y="2851198"/>
            <a:ext cx="3063716" cy="1083813"/>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071" name="Left Arrow 2070"/>
          <p:cNvSpPr/>
          <p:nvPr/>
        </p:nvSpPr>
        <p:spPr>
          <a:xfrm>
            <a:off x="2476836" y="3547678"/>
            <a:ext cx="854173" cy="53654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0" name="TextBox 89"/>
          <p:cNvSpPr txBox="1"/>
          <p:nvPr/>
        </p:nvSpPr>
        <p:spPr>
          <a:xfrm>
            <a:off x="4716349" y="3277689"/>
            <a:ext cx="758933" cy="230832"/>
          </a:xfrm>
          <a:prstGeom prst="rect">
            <a:avLst/>
          </a:prstGeom>
          <a:noFill/>
        </p:spPr>
        <p:txBody>
          <a:bodyPr wrap="square" rtlCol="0">
            <a:spAutoFit/>
          </a:bodyPr>
          <a:lstStyle/>
          <a:p>
            <a:r>
              <a:rPr lang="en-US" sz="900" b="1" dirty="0" smtClean="0"/>
              <a:t>Repeat…</a:t>
            </a:r>
            <a:endParaRPr lang="en-NZ" sz="900" dirty="0"/>
          </a:p>
        </p:txBody>
      </p:sp>
      <p:graphicFrame>
        <p:nvGraphicFramePr>
          <p:cNvPr id="92" name="Chart 91"/>
          <p:cNvGraphicFramePr>
            <a:graphicFrameLocks/>
          </p:cNvGraphicFramePr>
          <p:nvPr>
            <p:extLst>
              <p:ext uri="{D42A27DB-BD31-4B8C-83A1-F6EECF244321}">
                <p14:modId xmlns:p14="http://schemas.microsoft.com/office/powerpoint/2010/main" val="906507988"/>
              </p:ext>
            </p:extLst>
          </p:nvPr>
        </p:nvGraphicFramePr>
        <p:xfrm>
          <a:off x="759014" y="3321184"/>
          <a:ext cx="1531609" cy="1254240"/>
        </p:xfrm>
        <a:graphic>
          <a:graphicData uri="http://schemas.openxmlformats.org/drawingml/2006/chart">
            <c:chart xmlns:c="http://schemas.openxmlformats.org/drawingml/2006/chart" xmlns:r="http://schemas.openxmlformats.org/officeDocument/2006/relationships" r:id="rId3"/>
          </a:graphicData>
        </a:graphic>
      </p:graphicFrame>
      <p:sp>
        <p:nvSpPr>
          <p:cNvPr id="93" name="TextBox 92"/>
          <p:cNvSpPr txBox="1"/>
          <p:nvPr/>
        </p:nvSpPr>
        <p:spPr>
          <a:xfrm>
            <a:off x="1233162" y="3197870"/>
            <a:ext cx="758933" cy="230832"/>
          </a:xfrm>
          <a:prstGeom prst="rect">
            <a:avLst/>
          </a:prstGeom>
          <a:noFill/>
        </p:spPr>
        <p:txBody>
          <a:bodyPr wrap="square" rtlCol="0">
            <a:spAutoFit/>
          </a:bodyPr>
          <a:lstStyle/>
          <a:p>
            <a:r>
              <a:rPr lang="en-US" sz="900" b="1" dirty="0" smtClean="0"/>
              <a:t>Fit curve…</a:t>
            </a:r>
            <a:endParaRPr lang="en-NZ" sz="900" dirty="0"/>
          </a:p>
        </p:txBody>
      </p:sp>
    </p:spTree>
    <p:extLst>
      <p:ext uri="{BB962C8B-B14F-4D97-AF65-F5344CB8AC3E}">
        <p14:creationId xmlns:p14="http://schemas.microsoft.com/office/powerpoint/2010/main" val="12851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xternal presentation (on a projector) Oct15">
  <a:themeElements>
    <a:clrScheme name="Electricity Authority">
      <a:dk1>
        <a:sysClr val="windowText" lastClr="000000"/>
      </a:dk1>
      <a:lt1>
        <a:sysClr val="window" lastClr="FFFFFF"/>
      </a:lt1>
      <a:dk2>
        <a:srgbClr val="1F497D"/>
      </a:dk2>
      <a:lt2>
        <a:srgbClr val="EEECE1"/>
      </a:lt2>
      <a:accent1>
        <a:srgbClr val="63C5F0"/>
      </a:accent1>
      <a:accent2>
        <a:srgbClr val="EB9D19"/>
      </a:accent2>
      <a:accent3>
        <a:srgbClr val="CE1E2A"/>
      </a:accent3>
      <a:accent4>
        <a:srgbClr val="540000"/>
      </a:accent4>
      <a:accent5>
        <a:srgbClr val="D2D2D2"/>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12671</TotalTime>
  <Words>1594</Words>
  <Application>Microsoft Office PowerPoint</Application>
  <PresentationFormat>On-screen Show (16:9)</PresentationFormat>
  <Paragraphs>183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External presentation (on a projector) Oct15</vt:lpstr>
      <vt:lpstr>PowerPoint Presentation</vt:lpstr>
      <vt:lpstr>What's the economically efficient level of supply to have in the electricity system?</vt:lpstr>
      <vt:lpstr>Energy is important in the New Zealand system</vt:lpstr>
      <vt:lpstr>Winter energy and capacity standards</vt:lpstr>
      <vt:lpstr>The winter energy margin</vt:lpstr>
      <vt:lpstr>The winter energy standard serves as a reference</vt:lpstr>
      <vt:lpstr>What's the economically efficient level of supply to have in the electricity system?</vt:lpstr>
      <vt:lpstr>The economic trade-off</vt:lpstr>
      <vt:lpstr>Modelling process diagram</vt:lpstr>
      <vt:lpstr>Method – establish a supply/demand basis</vt:lpstr>
      <vt:lpstr>Method – establish a supply/demand basis</vt:lpstr>
      <vt:lpstr>Method – establish a set of model runs</vt:lpstr>
      <vt:lpstr>Method – iterate hydro-thermal modelling</vt:lpstr>
      <vt:lpstr>Method – establish an optimal margin</vt:lpstr>
      <vt:lpstr>Method – establish an appropriate range</vt:lpstr>
      <vt:lpstr>NZ-WEM base case result</vt:lpstr>
      <vt:lpstr>Sensitivities</vt:lpstr>
      <vt:lpstr>Sensitivities – wind-only</vt:lpstr>
      <vt:lpstr>What's the economically efficient level of supply to have in the electricity system?</vt:lpstr>
      <vt:lpstr>Future modelling enhancements</vt:lpstr>
      <vt:lpstr>Future challenges – an increasingly dynamic market</vt:lpstr>
      <vt:lpstr>Questions…</vt:lpstr>
      <vt:lpstr>The winter energy standard serves as a reference</vt:lpstr>
      <vt:lpstr>Appendix – wind generation</vt:lpstr>
    </vt:vector>
  </TitlesOfParts>
  <Company>Electricity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Wood</dc:creator>
  <cp:lastModifiedBy>Matthew Keir</cp:lastModifiedBy>
  <cp:revision>396</cp:revision>
  <cp:lastPrinted>2018-09-06T07:11:57Z</cp:lastPrinted>
  <dcterms:created xsi:type="dcterms:W3CDTF">2017-08-08T21:43:08Z</dcterms:created>
  <dcterms:modified xsi:type="dcterms:W3CDTF">2018-09-06T07:12:49Z</dcterms:modified>
</cp:coreProperties>
</file>