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443" r:id="rId3"/>
    <p:sldId id="404" r:id="rId4"/>
    <p:sldId id="405" r:id="rId5"/>
    <p:sldId id="406" r:id="rId6"/>
    <p:sldId id="412" r:id="rId7"/>
    <p:sldId id="444" r:id="rId8"/>
    <p:sldId id="407" r:id="rId9"/>
    <p:sldId id="409" r:id="rId10"/>
    <p:sldId id="410" r:id="rId11"/>
    <p:sldId id="411" r:id="rId12"/>
    <p:sldId id="413" r:id="rId13"/>
    <p:sldId id="408" r:id="rId14"/>
    <p:sldId id="422" r:id="rId15"/>
    <p:sldId id="415" r:id="rId16"/>
    <p:sldId id="416" r:id="rId17"/>
    <p:sldId id="417" r:id="rId18"/>
    <p:sldId id="418" r:id="rId19"/>
    <p:sldId id="419" r:id="rId20"/>
    <p:sldId id="420" r:id="rId21"/>
    <p:sldId id="423" r:id="rId22"/>
    <p:sldId id="429" r:id="rId23"/>
    <p:sldId id="425" r:id="rId24"/>
    <p:sldId id="426" r:id="rId25"/>
    <p:sldId id="427" r:id="rId26"/>
    <p:sldId id="428" r:id="rId27"/>
    <p:sldId id="430" r:id="rId28"/>
    <p:sldId id="431" r:id="rId29"/>
    <p:sldId id="432" r:id="rId30"/>
    <p:sldId id="433" r:id="rId31"/>
    <p:sldId id="437" r:id="rId32"/>
    <p:sldId id="435" r:id="rId33"/>
    <p:sldId id="436" r:id="rId34"/>
    <p:sldId id="439" r:id="rId35"/>
    <p:sldId id="440" r:id="rId36"/>
    <p:sldId id="441" r:id="rId37"/>
    <p:sldId id="442" r:id="rId38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404040"/>
    <a:srgbClr val="CD0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81140" autoAdjust="0"/>
  </p:normalViewPr>
  <p:slideViewPr>
    <p:cSldViewPr snapToGrid="0" snapToObjects="1">
      <p:cViewPr>
        <p:scale>
          <a:sx n="100" d="100"/>
          <a:sy n="100" d="100"/>
        </p:scale>
        <p:origin x="-114" y="-26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C048E-F5B9-2F47-835E-EA17E5C0FA87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C8463-6322-954C-BA59-4C6BC079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450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A64DD-EA32-8E48-A2B9-BBB9DE3FA9CB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BA6FC-3388-BA49-BA2C-EABBB7900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32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50850" y="1150205"/>
            <a:ext cx="8229600" cy="850440"/>
          </a:xfrm>
        </p:spPr>
        <p:txBody>
          <a:bodyPr/>
          <a:lstStyle>
            <a:lvl1pPr>
              <a:defRPr b="1" i="0" baseline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ADD TITLE, ALL CAPS UP TO TWO LINES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0850" y="2000645"/>
            <a:ext cx="7732330" cy="334836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 baseline="0">
                <a:solidFill>
                  <a:srgbClr val="40404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Presentation subhead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0850" y="873698"/>
            <a:ext cx="7732330" cy="334836"/>
          </a:xfrm>
        </p:spPr>
        <p:txBody>
          <a:bodyPr anchor="b">
            <a:noAutofit/>
          </a:bodyPr>
          <a:lstStyle>
            <a:lvl1pPr marL="0" indent="0">
              <a:buNone/>
              <a:defRPr sz="3200" b="0" i="0" cap="none" baseline="0">
                <a:solidFill>
                  <a:srgbClr val="40404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TITLE FIRST LINE, ALL CAPS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50867" y="2471170"/>
            <a:ext cx="1844235" cy="334836"/>
          </a:xfrm>
        </p:spPr>
        <p:txBody>
          <a:bodyPr anchor="b">
            <a:noAutofit/>
          </a:bodyPr>
          <a:lstStyle>
            <a:lvl1pPr marL="0" indent="0">
              <a:buNone/>
              <a:defRPr sz="1200" b="0" i="0" baseline="0">
                <a:solidFill>
                  <a:srgbClr val="40404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XX Date 2015</a:t>
            </a:r>
          </a:p>
        </p:txBody>
      </p:sp>
    </p:spTree>
    <p:extLst>
      <p:ext uri="{BB962C8B-B14F-4D97-AF65-F5344CB8AC3E}">
        <p14:creationId xmlns:p14="http://schemas.microsoft.com/office/powerpoint/2010/main" val="343519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 (sub 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689624" y="1903822"/>
            <a:ext cx="4490377" cy="2519363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6899" y="1182052"/>
            <a:ext cx="8214378" cy="636930"/>
          </a:xfrm>
        </p:spPr>
        <p:txBody>
          <a:bodyPr>
            <a:normAutofit/>
          </a:bodyPr>
          <a:lstStyle>
            <a:lvl1pPr>
              <a:defRPr sz="1800"/>
            </a:lvl1pPr>
            <a:lvl3pPr>
              <a:defRPr baseline="0"/>
            </a:lvl3pPr>
            <a:lvl5pPr>
              <a:defRPr baseline="0"/>
            </a:lvl5pPr>
          </a:lstStyle>
          <a:p>
            <a:pPr lvl="0"/>
            <a:r>
              <a:rPr lang="en-AU" dirty="0" smtClean="0"/>
              <a:t>Click to edit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6921" y="723050"/>
            <a:ext cx="8214379" cy="332763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add subhead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24" y="1903822"/>
            <a:ext cx="4475415" cy="2519363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0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 and large chart (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0" y="1398863"/>
            <a:ext cx="9180000" cy="2887513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665"/>
            <a:ext cx="8229600" cy="824733"/>
          </a:xfrm>
        </p:spPr>
        <p:txBody>
          <a:bodyPr/>
          <a:lstStyle>
            <a:lvl1pPr>
              <a:defRPr sz="2400" cap="none" baseline="0"/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6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 and large chart (sub 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6899" y="723050"/>
            <a:ext cx="8221434" cy="332763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add subhead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0" y="1398863"/>
            <a:ext cx="9180000" cy="2887513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6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head and large chart (sub 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6899" y="723050"/>
            <a:ext cx="8221434" cy="332763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add subhead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0" y="1398857"/>
            <a:ext cx="9180000" cy="2887513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7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two charts (sub 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689624" y="1903811"/>
            <a:ext cx="4490377" cy="2519363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6899" y="1182052"/>
            <a:ext cx="8214378" cy="636930"/>
          </a:xfrm>
        </p:spPr>
        <p:txBody>
          <a:bodyPr>
            <a:normAutofit/>
          </a:bodyPr>
          <a:lstStyle>
            <a:lvl1pPr>
              <a:defRPr sz="1800"/>
            </a:lvl1pPr>
            <a:lvl3pPr>
              <a:defRPr baseline="0"/>
            </a:lvl3pPr>
            <a:lvl5pPr>
              <a:defRPr baseline="0"/>
            </a:lvl5pPr>
          </a:lstStyle>
          <a:p>
            <a:pPr lvl="0"/>
            <a:r>
              <a:rPr lang="en-AU" dirty="0"/>
              <a:t>Click to edit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6900" y="723050"/>
            <a:ext cx="8214379" cy="332763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add subhead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1" y="1903811"/>
            <a:ext cx="4475415" cy="2519363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4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bhead and large chart (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0" y="1398867"/>
            <a:ext cx="9180000" cy="2887513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665"/>
            <a:ext cx="8229600" cy="824733"/>
          </a:xfrm>
        </p:spPr>
        <p:txBody>
          <a:bodyPr/>
          <a:lstStyle>
            <a:lvl1pPr>
              <a:defRPr sz="2400" cap="none" baseline="0"/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ubhead and large chart (sub 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6899" y="723050"/>
            <a:ext cx="8221434" cy="332763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add subhead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0" y="1398867"/>
            <a:ext cx="9180000" cy="2887513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15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and two charts (sub 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689624" y="1903821"/>
            <a:ext cx="4490377" cy="2519363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6899" y="1182052"/>
            <a:ext cx="8214378" cy="636930"/>
          </a:xfrm>
        </p:spPr>
        <p:txBody>
          <a:bodyPr>
            <a:normAutofit/>
          </a:bodyPr>
          <a:lstStyle>
            <a:lvl1pPr>
              <a:defRPr sz="1800"/>
            </a:lvl1pPr>
            <a:lvl3pPr>
              <a:defRPr baseline="0"/>
            </a:lvl3pPr>
            <a:lvl5pPr>
              <a:defRPr baseline="0"/>
            </a:lvl5pPr>
          </a:lstStyle>
          <a:p>
            <a:pPr lvl="0"/>
            <a:r>
              <a:rPr lang="en-AU" dirty="0"/>
              <a:t>Click to edit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6921" y="723050"/>
            <a:ext cx="8214379" cy="332763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add subhead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23" y="1903821"/>
            <a:ext cx="4475415" cy="2519363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0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0850" y="2000645"/>
            <a:ext cx="7732330" cy="334836"/>
          </a:xfrm>
        </p:spPr>
        <p:txBody>
          <a:bodyPr anchor="b">
            <a:noAutofit/>
          </a:bodyPr>
          <a:lstStyle>
            <a:lvl1pPr marL="0" indent="0"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&lt;Section break&gt;</a:t>
            </a:r>
          </a:p>
        </p:txBody>
      </p:sp>
    </p:spTree>
    <p:extLst>
      <p:ext uri="{BB962C8B-B14F-4D97-AF65-F5344CB8AC3E}">
        <p14:creationId xmlns:p14="http://schemas.microsoft.com/office/powerpoint/2010/main" val="343527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6800" y="1241450"/>
            <a:ext cx="7740000" cy="335318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 marL="631825" indent="-228600">
              <a:defRPr sz="1600" baseline="0"/>
            </a:lvl3pPr>
            <a:lvl4pPr marL="989013" indent="-358775" defTabSz="349250">
              <a:defRPr sz="1600"/>
            </a:lvl4pPr>
            <a:lvl5pPr marL="1165225" indent="-312738">
              <a:defRPr sz="1600" baseline="0"/>
            </a:lvl5pPr>
          </a:lstStyle>
          <a:p>
            <a:pPr lvl="0"/>
            <a:r>
              <a:rPr lang="en-AU" dirty="0" smtClean="0"/>
              <a:t>Click to edit text</a:t>
            </a:r>
          </a:p>
          <a:p>
            <a:pPr lvl="1"/>
            <a:r>
              <a:rPr lang="en-AU" dirty="0" smtClean="0"/>
              <a:t>First level</a:t>
            </a:r>
          </a:p>
          <a:p>
            <a:pPr lvl="2"/>
            <a:r>
              <a:rPr lang="en-AU" dirty="0" smtClean="0"/>
              <a:t>Second level</a:t>
            </a:r>
          </a:p>
          <a:p>
            <a:pPr lvl="3"/>
            <a:r>
              <a:rPr lang="en-AU" dirty="0" smtClean="0"/>
              <a:t>Third level</a:t>
            </a:r>
          </a:p>
          <a:p>
            <a:pPr lvl="4"/>
            <a:r>
              <a:rPr lang="en-AU" dirty="0" smtClean="0"/>
              <a:t>Fourth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665"/>
            <a:ext cx="8229600" cy="824733"/>
          </a:xfrm>
        </p:spPr>
        <p:txBody>
          <a:bodyPr/>
          <a:lstStyle>
            <a:lvl1pPr>
              <a:defRPr sz="2400" cap="none" baseline="0"/>
            </a:lvl1pPr>
          </a:lstStyle>
          <a:p>
            <a:r>
              <a:rPr lang="en-AU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7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6800" y="1241450"/>
            <a:ext cx="7740000" cy="3353185"/>
          </a:xfrm>
        </p:spPr>
        <p:txBody>
          <a:bodyPr>
            <a:normAutofit/>
          </a:bodyPr>
          <a:lstStyle>
            <a:lvl1pPr marL="627063" indent="-320675">
              <a:buFont typeface="+mj-lt"/>
              <a:buAutoNum type="alphaUcPeriod"/>
              <a:defRPr sz="1800"/>
            </a:lvl1pPr>
            <a:lvl2pPr marL="990600" indent="-327025" defTabSz="531813">
              <a:buFont typeface="+mj-lt"/>
              <a:buAutoNum type="arabicPeriod"/>
              <a:defRPr sz="1600"/>
            </a:lvl2pPr>
            <a:lvl3pPr marL="1346200" indent="-320675">
              <a:buFont typeface="+mj-lt"/>
              <a:buAutoNum type="alphaLcPeriod"/>
              <a:defRPr sz="1600"/>
            </a:lvl3pPr>
          </a:lstStyle>
          <a:p>
            <a:pPr lvl="0"/>
            <a:r>
              <a:rPr lang="en-AU" dirty="0" smtClean="0"/>
              <a:t>Click to edit outline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665"/>
            <a:ext cx="8229600" cy="824733"/>
          </a:xfrm>
        </p:spPr>
        <p:txBody>
          <a:bodyPr/>
          <a:lstStyle>
            <a:lvl1pPr>
              <a:defRPr sz="2400" cap="none" baseline="0"/>
            </a:lvl1pPr>
          </a:lstStyle>
          <a:p>
            <a:r>
              <a:rPr lang="en-AU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9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two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54469" y="1232408"/>
            <a:ext cx="3759200" cy="32506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 marL="631825" indent="-228600">
              <a:defRPr sz="1600"/>
            </a:lvl3pPr>
            <a:lvl4pPr marL="989013" indent="-358775">
              <a:defRPr sz="1600"/>
            </a:lvl4pPr>
            <a:lvl5pPr marL="1168400" indent="-274638">
              <a:defRPr sz="1600"/>
            </a:lvl5pPr>
          </a:lstStyle>
          <a:p>
            <a:pPr lvl="0"/>
            <a:r>
              <a:rPr lang="en-AU" dirty="0" smtClean="0"/>
              <a:t>Click to edit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665"/>
            <a:ext cx="8229600" cy="824733"/>
          </a:xfrm>
        </p:spPr>
        <p:txBody>
          <a:bodyPr/>
          <a:lstStyle>
            <a:lvl1pPr>
              <a:defRPr sz="2400" cap="none" baseline="0"/>
            </a:lvl1pPr>
          </a:lstStyle>
          <a:p>
            <a:r>
              <a:rPr lang="en-AU" dirty="0" smtClean="0"/>
              <a:t>Click to add title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27600" y="1232408"/>
            <a:ext cx="3759200" cy="32506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 marL="631825" indent="-228600">
              <a:defRPr sz="1600"/>
            </a:lvl3pPr>
            <a:lvl4pPr marL="989013" indent="-358775">
              <a:defRPr sz="1600"/>
            </a:lvl4pPr>
            <a:lvl5pPr marL="1168400" indent="-274638">
              <a:defRPr sz="1600"/>
            </a:lvl5pPr>
          </a:lstStyle>
          <a:p>
            <a:pPr lvl="0"/>
            <a:r>
              <a:rPr lang="en-AU" dirty="0" smtClean="0"/>
              <a:t>Click to edit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59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946802" y="1353194"/>
            <a:ext cx="4171239" cy="30192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 marL="631825" indent="-228600">
              <a:defRPr sz="1600" baseline="0"/>
            </a:lvl3pPr>
            <a:lvl4pPr marL="989013" indent="-363538">
              <a:defRPr sz="1600"/>
            </a:lvl4pPr>
            <a:lvl5pPr marL="1168400" indent="-266700">
              <a:defRPr sz="16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78173" y="1353183"/>
            <a:ext cx="3801851" cy="25190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378450" y="3919142"/>
            <a:ext cx="3308350" cy="453311"/>
          </a:xfrm>
        </p:spPr>
        <p:txBody>
          <a:bodyPr>
            <a:noAutofit/>
          </a:bodyPr>
          <a:lstStyle>
            <a:lvl1pPr>
              <a:lnSpc>
                <a:spcPts val="1200"/>
              </a:lnSpc>
              <a:defRPr sz="1000" i="1">
                <a:solidFill>
                  <a:srgbClr val="404040"/>
                </a:solidFill>
              </a:defRPr>
            </a:lvl1pPr>
            <a:lvl2pPr>
              <a:defRPr sz="1000" i="1"/>
            </a:lvl2pPr>
            <a:lvl3pPr>
              <a:defRPr sz="1000" i="1"/>
            </a:lvl3pPr>
            <a:lvl4pPr>
              <a:defRPr sz="1000" i="1"/>
            </a:lvl4pPr>
            <a:lvl5pPr>
              <a:defRPr sz="1000" i="1"/>
            </a:lvl5pPr>
          </a:lstStyle>
          <a:p>
            <a:pPr lvl="0"/>
            <a:r>
              <a:rPr lang="en-AU" dirty="0" smtClean="0"/>
              <a:t>Caption text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665"/>
            <a:ext cx="8229600" cy="824733"/>
          </a:xfrm>
        </p:spPr>
        <p:txBody>
          <a:bodyPr/>
          <a:lstStyle>
            <a:lvl1pPr>
              <a:defRPr sz="2400" cap="none" baseline="0"/>
            </a:lvl1pPr>
          </a:lstStyle>
          <a:p>
            <a:r>
              <a:rPr lang="en-AU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 (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689624" y="1903822"/>
            <a:ext cx="4490377" cy="2519363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6899" y="1182052"/>
            <a:ext cx="8214378" cy="636930"/>
          </a:xfrm>
        </p:spPr>
        <p:txBody>
          <a:bodyPr>
            <a:normAutofit/>
          </a:bodyPr>
          <a:lstStyle>
            <a:lvl1pPr>
              <a:defRPr sz="1800"/>
            </a:lvl1pPr>
            <a:lvl3pPr>
              <a:defRPr baseline="0"/>
            </a:lvl3pPr>
            <a:lvl5pPr>
              <a:defRPr baseline="0"/>
            </a:lvl5pPr>
          </a:lstStyle>
          <a:p>
            <a:pPr lvl="0"/>
            <a:r>
              <a:rPr lang="en-AU" dirty="0" smtClean="0"/>
              <a:t>Click to edit text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24" y="1903822"/>
            <a:ext cx="4475415" cy="2519363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665"/>
            <a:ext cx="8229600" cy="824733"/>
          </a:xfrm>
        </p:spPr>
        <p:txBody>
          <a:bodyPr/>
          <a:lstStyle>
            <a:lvl1pPr>
              <a:defRPr sz="2400" cap="none" baseline="0"/>
            </a:lvl1pPr>
          </a:lstStyle>
          <a:p>
            <a:r>
              <a:rPr lang="en-AU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1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large chart (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0" y="1398868"/>
            <a:ext cx="9180000" cy="2887513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665"/>
            <a:ext cx="8229600" cy="824733"/>
          </a:xfrm>
        </p:spPr>
        <p:txBody>
          <a:bodyPr/>
          <a:lstStyle>
            <a:lvl1pPr>
              <a:defRPr sz="2400" cap="none" baseline="0"/>
            </a:lvl1pPr>
          </a:lstStyle>
          <a:p>
            <a:r>
              <a:rPr lang="en-AU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45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large chart (sub 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6899" y="723050"/>
            <a:ext cx="8221434" cy="332763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add subhead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0" y="1398868"/>
            <a:ext cx="9180000" cy="2887513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15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2342"/>
            <a:ext cx="8229600" cy="2862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First level</a:t>
            </a:r>
          </a:p>
          <a:p>
            <a:pPr lvl="2"/>
            <a:r>
              <a:rPr lang="en-AU" dirty="0" smtClean="0"/>
              <a:t>Second level</a:t>
            </a:r>
          </a:p>
          <a:p>
            <a:pPr lvl="3"/>
            <a:r>
              <a:rPr lang="en-AU" dirty="0" smtClean="0"/>
              <a:t>Third level</a:t>
            </a:r>
          </a:p>
          <a:p>
            <a:pPr lvl="4"/>
            <a:r>
              <a:rPr lang="en-AU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13 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6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5" r:id="rId2"/>
    <p:sldLayoutId id="2147483650" r:id="rId3"/>
    <p:sldLayoutId id="2147483660" r:id="rId4"/>
    <p:sldLayoutId id="2147483661" r:id="rId5"/>
    <p:sldLayoutId id="2147483657" r:id="rId6"/>
    <p:sldLayoutId id="2147483662" r:id="rId7"/>
    <p:sldLayoutId id="2147483663" r:id="rId8"/>
    <p:sldLayoutId id="2147483664" r:id="rId9"/>
    <p:sldLayoutId id="2147483665" r:id="rId10"/>
    <p:sldLayoutId id="2147483681" r:id="rId11"/>
    <p:sldLayoutId id="2147483682" r:id="rId12"/>
    <p:sldLayoutId id="2147483702" r:id="rId13"/>
    <p:sldLayoutId id="2147483703" r:id="rId14"/>
    <p:sldLayoutId id="2147483743" r:id="rId15"/>
    <p:sldLayoutId id="2147483744" r:id="rId16"/>
    <p:sldLayoutId id="2147483745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3800" b="1" kern="1200">
          <a:solidFill>
            <a:srgbClr val="CD0034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300"/>
        </a:lnSpc>
        <a:spcBef>
          <a:spcPts val="0"/>
        </a:spcBef>
        <a:spcAft>
          <a:spcPts val="850"/>
        </a:spcAft>
        <a:buClr>
          <a:schemeClr val="bg1">
            <a:lumMod val="50000"/>
          </a:schemeClr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399600" indent="-285750" algn="l" defTabSz="457200" rtl="0" eaLnBrk="1" latinLnBrk="0" hangingPunct="1">
        <a:lnSpc>
          <a:spcPts val="2300"/>
        </a:lnSpc>
        <a:spcBef>
          <a:spcPts val="0"/>
        </a:spcBef>
        <a:spcAft>
          <a:spcPts val="850"/>
        </a:spcAft>
        <a:buClr>
          <a:schemeClr val="bg1">
            <a:lumMod val="50000"/>
          </a:schemeClr>
        </a:buClr>
        <a:buSzPct val="80000"/>
        <a:buFont typeface="Lucida Grande"/>
        <a:buChar char="●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25475" indent="-228600" algn="l" defTabSz="457200" rtl="0" eaLnBrk="1" latinLnBrk="0" hangingPunct="1">
        <a:lnSpc>
          <a:spcPts val="2300"/>
        </a:lnSpc>
        <a:spcBef>
          <a:spcPts val="0"/>
        </a:spcBef>
        <a:spcAft>
          <a:spcPts val="850"/>
        </a:spcAft>
        <a:buClr>
          <a:schemeClr val="bg1">
            <a:lumMod val="50000"/>
          </a:schemeClr>
        </a:buClr>
        <a:buSzPct val="80000"/>
        <a:buFont typeface="Lucida Grande"/>
        <a:buChar char="￮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895350" indent="-323850" algn="l" defTabSz="457200" rtl="0" eaLnBrk="1" latinLnBrk="0" hangingPunct="1">
        <a:lnSpc>
          <a:spcPts val="2300"/>
        </a:lnSpc>
        <a:spcBef>
          <a:spcPts val="0"/>
        </a:spcBef>
        <a:spcAft>
          <a:spcPts val="850"/>
        </a:spcAft>
        <a:buClr>
          <a:schemeClr val="bg1">
            <a:lumMod val="50000"/>
          </a:schemeClr>
        </a:buClr>
        <a:buFont typeface="Lucida Grande"/>
        <a:buChar char="・"/>
        <a:tabLst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076325" indent="-277813" algn="l" defTabSz="457200" rtl="0" eaLnBrk="1" latinLnBrk="0" hangingPunct="1">
        <a:lnSpc>
          <a:spcPts val="2300"/>
        </a:lnSpc>
        <a:spcBef>
          <a:spcPts val="0"/>
        </a:spcBef>
        <a:spcAft>
          <a:spcPts val="850"/>
        </a:spcAft>
        <a:buClr>
          <a:schemeClr val="bg1">
            <a:lumMod val="50000"/>
          </a:schemeClr>
        </a:buClr>
        <a:buFont typeface="ARL-47-57"/>
        <a:buChar char="‑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idx="13"/>
          </p:nvPr>
        </p:nvSpPr>
        <p:spPr>
          <a:xfrm>
            <a:off x="228600" y="1243043"/>
            <a:ext cx="8810625" cy="742950"/>
          </a:xfrm>
        </p:spPr>
        <p:txBody>
          <a:bodyPr/>
          <a:lstStyle/>
          <a:p>
            <a:r>
              <a:rPr lang="en-NZ" sz="4000" dirty="0" smtClean="0"/>
              <a:t>Modelling </a:t>
            </a:r>
            <a:r>
              <a:rPr lang="en-NZ" sz="4000" dirty="0"/>
              <a:t>reserve scarcity under </a:t>
            </a:r>
            <a:r>
              <a:rPr lang="en-NZ" sz="4000" dirty="0" smtClean="0"/>
              <a:t>RTP</a:t>
            </a:r>
            <a:endParaRPr lang="en-US" sz="40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5"/>
          </p:nvPr>
        </p:nvSpPr>
        <p:spPr>
          <a:xfrm>
            <a:off x="393700" y="2488407"/>
            <a:ext cx="1844235" cy="334836"/>
          </a:xfrm>
        </p:spPr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September 2018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3850" y="215265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 </a:t>
            </a:r>
            <a:r>
              <a:rPr lang="en-NZ" dirty="0"/>
              <a:t>EPOC Winter Workshop 2018</a:t>
            </a:r>
          </a:p>
        </p:txBody>
      </p:sp>
    </p:spTree>
    <p:extLst>
      <p:ext uri="{BB962C8B-B14F-4D97-AF65-F5344CB8AC3E}">
        <p14:creationId xmlns:p14="http://schemas.microsoft.com/office/powerpoint/2010/main" val="4531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Simplified risk/reserve modelling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946799" y="1241450"/>
                <a:ext cx="8073375" cy="3353185"/>
              </a:xfrm>
            </p:spPr>
            <p:txBody>
              <a:bodyPr>
                <a:normAutofit/>
              </a:bodyPr>
              <a:lstStyle/>
              <a:p>
                <a:r>
                  <a:rPr lang="en-NZ" dirty="0" smtClean="0"/>
                  <a:t>Objective function: 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NZ" b="0" i="1" smtClean="0">
                          <a:latin typeface="Cambria Math"/>
                        </a:rPr>
                        <m:t>𝑁𝑒𝑡</m:t>
                      </m:r>
                      <m:r>
                        <a:rPr lang="en-NZ" b="0" i="1" smtClean="0">
                          <a:latin typeface="Cambria Math"/>
                        </a:rPr>
                        <m:t> </m:t>
                      </m:r>
                      <m:r>
                        <a:rPr lang="en-NZ" b="0" i="1" smtClean="0">
                          <a:latin typeface="Cambria Math"/>
                        </a:rPr>
                        <m:t>𝐵𝑒𝑛𝑒𝑓𝑖𝑡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𝐷𝑒𝑚𝑎𝑛𝑑𝐵𝑒𝑛𝑒𝑓𝑖𝑡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𝐺𝑒𝑛𝑒𝑟𝑎𝑡𝑖𝑜𝑛𝐶𝑜𝑠𝑡𝑠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𝑅𝑒𝑠𝑒𝑟𝑣𝑒𝐶𝑜𝑠𝑡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𝐸𝑛𝑒𝑟𝑔𝑦𝑆h𝑜𝑟𝑡𝑎𝑔𝑒𝐶𝑜𝑠𝑡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𝑅𝑒𝑠𝑒𝑟𝑣𝑒𝐷𝑒𝑓𝑖𝑐𝑖𝑡𝐶𝑜𝑠𝑡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𝑂𝑡h𝑒𝑟𝑉𝑖𝑜𝑙𝑎𝑡𝑖𝑜𝑛𝐶𝑜𝑠𝑡</m:t>
                      </m:r>
                    </m:oMath>
                  </m:oMathPara>
                </a14:m>
                <a:endParaRPr lang="en-NZ" b="0" dirty="0" smtClean="0">
                  <a:ea typeface="Cambria Math"/>
                </a:endParaRPr>
              </a:p>
              <a:p>
                <a:pPr>
                  <a:spcBef>
                    <a:spcPts val="600"/>
                  </a:spcBef>
                </a:pPr>
                <a:endParaRPr lang="en-NZ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6799" y="1241450"/>
                <a:ext cx="8073375" cy="3353185"/>
              </a:xfrm>
              <a:blipFill rotWithShape="1">
                <a:blip r:embed="rId2"/>
                <a:stretch>
                  <a:fillRect l="-604" t="-909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8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Simplified risk/reserve modelling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946799" y="1241450"/>
                <a:ext cx="8073375" cy="3353185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endParaRPr lang="en-NZ" b="0" i="1" dirty="0" smtClean="0">
                  <a:latin typeface="Cambria Math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NZ" b="0" i="1" smtClean="0">
                          <a:latin typeface="Cambria Math"/>
                        </a:rPr>
                        <m:t>𝐸𝑛𝑒𝑟𝑔𝑦𝑆h𝑜𝑟𝑡𝑎𝑔𝑒𝐶𝑜𝑠𝑡</m:t>
                      </m:r>
                      <m:r>
                        <a:rPr lang="en-NZ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NZ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NZ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NZ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NZ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NZ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𝐸𝑛𝑒𝑟𝑔𝑦𝑆h𝑜𝑟𝑡𝑎𝑔𝑒</m:t>
                              </m:r>
                            </m:e>
                            <m:sub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NZ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NZ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𝐸𝑛𝑒𝑟𝑔𝑦𝐶𝑉𝑃</m:t>
                              </m:r>
                            </m:e>
                            <m:sub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NZ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NZ" i="1" dirty="0" smtClean="0">
                  <a:latin typeface="Cambria Math"/>
                  <a:ea typeface="Cambria Math"/>
                </a:endParaRPr>
              </a:p>
              <a:p>
                <a:pPr>
                  <a:spcBef>
                    <a:spcPts val="600"/>
                  </a:spcBef>
                </a:pPr>
                <a:endParaRPr lang="en-NZ" i="1" dirty="0" smtClean="0">
                  <a:latin typeface="Cambria Math"/>
                  <a:ea typeface="Cambria Math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NZ" b="0" i="1" smtClean="0">
                          <a:latin typeface="Cambria Math"/>
                        </a:rPr>
                        <m:t>𝑅𝑒𝑠𝑒𝑟𝑣𝑒𝐷𝑒𝑓𝑖𝑐𝑖𝑡</m:t>
                      </m:r>
                      <m:r>
                        <a:rPr lang="en-NZ" i="1">
                          <a:latin typeface="Cambria Math"/>
                        </a:rPr>
                        <m:t>𝐶𝑜𝑠𝑡</m:t>
                      </m:r>
                      <m:r>
                        <a:rPr lang="en-NZ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NZ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NZ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NZ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NZ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NZ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𝑅𝑒𝑠𝑒𝑟𝑣𝑒𝐷𝑒𝑓𝑖𝑐𝑖𝑡</m:t>
                              </m:r>
                            </m:e>
                            <m:sub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NZ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𝑅𝑒𝑠𝑒𝑟𝑣𝑒</m:t>
                              </m:r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𝐶𝑉𝑃</m:t>
                              </m:r>
                            </m:e>
                            <m:sub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NZ" i="1" dirty="0" smtClean="0">
                  <a:latin typeface="Cambria Math"/>
                  <a:ea typeface="Cambria Math"/>
                </a:endParaRPr>
              </a:p>
              <a:p>
                <a:endParaRPr lang="en-NZ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NZ" i="1">
                          <a:latin typeface="Cambria Math"/>
                        </a:rPr>
                        <m:t>∀</m:t>
                      </m:r>
                      <m:r>
                        <a:rPr lang="en-NZ" b="0" i="1" smtClean="0">
                          <a:latin typeface="Cambria Math"/>
                        </a:rPr>
                        <m:t>𝑛</m:t>
                      </m:r>
                      <m:r>
                        <a:rPr lang="en-NZ" i="1">
                          <a:latin typeface="Cambria Math"/>
                        </a:rPr>
                        <m:t> ∈ </m:t>
                      </m:r>
                      <m:r>
                        <a:rPr lang="en-NZ" b="0" i="1" smtClean="0">
                          <a:latin typeface="Cambria Math"/>
                        </a:rPr>
                        <m:t>𝑁𝑂𝐷𝐸𝑆</m:t>
                      </m:r>
                      <m:r>
                        <m:rPr>
                          <m:nor/>
                        </m:rPr>
                        <a:rPr lang="en-NZ" b="0" i="0" smtClean="0"/>
                        <m:t>  </m:t>
                      </m:r>
                      <m:r>
                        <m:rPr>
                          <m:nor/>
                        </m:rPr>
                        <a:rPr lang="en-NZ"/>
                        <m:t>∀</m:t>
                      </m:r>
                      <m:r>
                        <m:rPr>
                          <m:nor/>
                        </m:rPr>
                        <a:rPr lang="en-NZ"/>
                        <m:t>𝑖</m:t>
                      </m:r>
                      <m:r>
                        <m:rPr>
                          <m:nor/>
                        </m:rPr>
                        <a:rPr lang="en-NZ"/>
                        <m:t> ∈ </m:t>
                      </m:r>
                      <m:r>
                        <m:rPr>
                          <m:nor/>
                        </m:rPr>
                        <a:rPr lang="en-NZ"/>
                        <m:t>𝐼𝑆𝐿𝐴𝑁𝐷𝑆</m:t>
                      </m:r>
                      <m:r>
                        <m:rPr>
                          <m:nor/>
                        </m:rPr>
                        <a:rPr lang="en-NZ"/>
                        <m:t>  </m:t>
                      </m:r>
                    </m:oMath>
                  </m:oMathPara>
                </a14:m>
                <a:endParaRPr lang="en-NZ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NZ"/>
                      <m:t>∀</m:t>
                    </m:r>
                    <m:r>
                      <a:rPr lang="en-NZ" i="1">
                        <a:latin typeface="Cambria Math"/>
                      </a:rPr>
                      <m:t>𝑗</m:t>
                    </m:r>
                    <m:r>
                      <m:rPr>
                        <m:nor/>
                      </m:rPr>
                      <a:rPr lang="en-NZ"/>
                      <m:t> ∈ </m:t>
                    </m:r>
                    <m:r>
                      <a:rPr lang="en-NZ" i="1">
                        <a:latin typeface="Cambria Math"/>
                      </a:rPr>
                      <m:t>𝐸𝑁𝐸𝑅𝐺𝑌𝑆𝐻𝑂𝑅𝑇𝐴𝐺𝐸𝐵𝐿𝑂𝐶𝐾</m:t>
                    </m:r>
                    <m:r>
                      <a:rPr lang="en-NZ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NZ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NZ"/>
                      <m:t>∀</m:t>
                    </m:r>
                    <m:r>
                      <m:rPr>
                        <m:nor/>
                      </m:rPr>
                      <a:rPr lang="en-NZ"/>
                      <m:t>𝑐</m:t>
                    </m:r>
                    <m:r>
                      <m:rPr>
                        <m:nor/>
                      </m:rPr>
                      <a:rPr lang="en-NZ"/>
                      <m:t> ∈ </m:t>
                    </m:r>
                    <m:r>
                      <m:rPr>
                        <m:nor/>
                      </m:rPr>
                      <a:rPr lang="en-NZ"/>
                      <m:t>𝑅𝐸𝑆𝐸𝑅𝑉𝐸𝐶𝐿𝐴𝑆</m:t>
                    </m:r>
                    <m:r>
                      <a:rPr lang="en-NZ" b="0" i="1" smtClean="0">
                        <a:latin typeface="Cambria Math"/>
                      </a:rPr>
                      <m:t>𝑆𝐸𝑆</m:t>
                    </m:r>
                  </m:oMath>
                </a14:m>
                <a:r>
                  <a:rPr lang="en-NZ" dirty="0" smtClean="0">
                    <a:ea typeface="Cambria Math"/>
                  </a:rPr>
                  <a:t> </a:t>
                </a:r>
                <a:endParaRPr lang="en-NZ" dirty="0">
                  <a:ea typeface="Cambria Math"/>
                </a:endParaRPr>
              </a:p>
              <a:p>
                <a:endParaRPr lang="en-NZ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6799" y="1241450"/>
                <a:ext cx="8073375" cy="3353185"/>
              </a:xfrm>
              <a:blipFill rotWithShape="1">
                <a:blip r:embed="rId2"/>
                <a:stretch>
                  <a:fillRect l="-151" t="-24000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31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dirty="0"/>
              <a:t>Energy price: the </a:t>
            </a:r>
            <a:r>
              <a:rPr lang="en-NZ" dirty="0" smtClean="0"/>
              <a:t>marginal cost to </a:t>
            </a:r>
            <a:r>
              <a:rPr lang="en-NZ" dirty="0"/>
              <a:t>supply the next 1 MW of </a:t>
            </a:r>
            <a:r>
              <a:rPr lang="en-NZ" dirty="0" smtClean="0"/>
              <a:t>demand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dirty="0"/>
              <a:t>Reserve price: the benefit of 1 MW of </a:t>
            </a:r>
            <a:r>
              <a:rPr lang="en-NZ" dirty="0" smtClean="0"/>
              <a:t>‘free’ reserve in the system.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dirty="0" smtClean="0"/>
              <a:t>Under a normal </a:t>
            </a:r>
            <a:r>
              <a:rPr lang="en-NZ" dirty="0"/>
              <a:t>situation, the definition of energy and reserve price is </a:t>
            </a:r>
            <a:r>
              <a:rPr lang="en-NZ" dirty="0" smtClean="0"/>
              <a:t>straight-forward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dirty="0"/>
              <a:t>Under </a:t>
            </a:r>
            <a:r>
              <a:rPr lang="en-NZ" dirty="0" smtClean="0"/>
              <a:t>a tight </a:t>
            </a:r>
            <a:r>
              <a:rPr lang="en-NZ" dirty="0"/>
              <a:t>supply situation, the energy cost may impact </a:t>
            </a:r>
            <a:r>
              <a:rPr lang="en-NZ" dirty="0" smtClean="0"/>
              <a:t>the reserve </a:t>
            </a:r>
            <a:r>
              <a:rPr lang="en-NZ" dirty="0"/>
              <a:t>price and the reserve cost may impact </a:t>
            </a:r>
            <a:r>
              <a:rPr lang="en-NZ" dirty="0" smtClean="0"/>
              <a:t>the energy price</a:t>
            </a: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SPD: Energy </a:t>
            </a:r>
            <a:r>
              <a:rPr lang="en-NZ" dirty="0"/>
              <a:t>and </a:t>
            </a:r>
            <a:r>
              <a:rPr lang="en-NZ" dirty="0" smtClean="0"/>
              <a:t>reserve price basics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328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4525" y="312665"/>
            <a:ext cx="5314950" cy="2411485"/>
          </a:xfrm>
        </p:spPr>
        <p:txBody>
          <a:bodyPr/>
          <a:lstStyle/>
          <a:p>
            <a:r>
              <a:rPr lang="en-NZ" dirty="0" smtClean="0"/>
              <a:t>Potential issues with current reserve scarcity modelling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499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NZ" dirty="0" smtClean="0"/>
                  <a:t>One risk setter and both reserve classes are constrained</a:t>
                </a:r>
              </a:p>
              <a:p>
                <a:pPr marL="285750" indent="-285750">
                  <a:buFontTx/>
                  <a:buChar char="-"/>
                </a:pPr>
                <a:r>
                  <a:rPr lang="en-NZ" dirty="0" smtClean="0"/>
                  <a:t>The </a:t>
                </a:r>
                <a:r>
                  <a:rPr lang="en-NZ" dirty="0"/>
                  <a:t>next 1 MW of demand </a:t>
                </a:r>
                <a:r>
                  <a:rPr lang="en-NZ" dirty="0" smtClean="0"/>
                  <a:t>is supplied by </a:t>
                </a:r>
                <a:r>
                  <a:rPr lang="en-NZ" dirty="0"/>
                  <a:t>a risk setting plant (or HVDC)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i="1">
                              <a:latin typeface="Cambria Math"/>
                            </a:rPr>
                            <m:t>𝑃𝑟𝑖𝑐𝑒</m:t>
                          </m:r>
                        </m:e>
                        <m:sub>
                          <m:r>
                            <a:rPr lang="en-NZ" b="0" i="1" smtClean="0">
                              <a:latin typeface="Cambria Math"/>
                            </a:rPr>
                            <m:t>𝑒𝑛𝑒𝑟𝑔𝑦</m:t>
                          </m:r>
                        </m:sub>
                      </m:sSub>
                      <m:r>
                        <a:rPr lang="en-NZ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i="1">
                              <a:latin typeface="Cambria Math"/>
                            </a:rPr>
                            <m:t>𝐶𝑜𝑠𝑡</m:t>
                          </m:r>
                        </m:e>
                        <m:sub>
                          <m:r>
                            <a:rPr lang="en-NZ" b="0" i="1" smtClean="0">
                              <a:latin typeface="Cambria Math"/>
                            </a:rPr>
                            <m:t>𝑒𝑛𝑒𝑟𝑔𝑦</m:t>
                          </m:r>
                        </m:sub>
                      </m:sSub>
                      <m:r>
                        <a:rPr lang="en-N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N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i="1">
                              <a:latin typeface="Cambria Math"/>
                            </a:rPr>
                            <m:t>𝐶𝑜𝑠𝑡</m:t>
                          </m:r>
                        </m:e>
                        <m:sub>
                          <m:r>
                            <a:rPr lang="en-NZ" b="0" i="1" smtClean="0">
                              <a:latin typeface="Cambria Math"/>
                            </a:rPr>
                            <m:t>𝐹𝐼𝑅</m:t>
                          </m:r>
                        </m:sub>
                      </m:sSub>
                      <m:r>
                        <a:rPr lang="en-NZ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N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i="1">
                              <a:latin typeface="Cambria Math"/>
                            </a:rPr>
                            <m:t>𝐶𝑜𝑠𝑡</m:t>
                          </m:r>
                        </m:e>
                        <m:sub>
                          <m:r>
                            <a:rPr lang="en-NZ" b="0" i="1" smtClean="0">
                              <a:latin typeface="Cambria Math"/>
                            </a:rPr>
                            <m:t>𝑆𝐼𝑅</m:t>
                          </m:r>
                        </m:sub>
                      </m:sSub>
                    </m:oMath>
                  </m:oMathPara>
                </a14:m>
                <a:endParaRPr lang="en-NZ" dirty="0" smtClean="0"/>
              </a:p>
              <a:p>
                <a:pPr marL="285750" indent="-285750">
                  <a:buFontTx/>
                  <a:buChar char="-"/>
                </a:pPr>
                <a:r>
                  <a:rPr lang="en-NZ" dirty="0"/>
                  <a:t>If scarcity occurs in both reserve </a:t>
                </a:r>
                <a:r>
                  <a:rPr lang="en-NZ" dirty="0" smtClean="0"/>
                  <a:t>markets, the virtual </a:t>
                </a:r>
                <a:r>
                  <a:rPr lang="en-NZ" dirty="0"/>
                  <a:t>marginal cost of </a:t>
                </a:r>
                <a:r>
                  <a:rPr lang="en-NZ" dirty="0" smtClean="0"/>
                  <a:t>FIR </a:t>
                </a:r>
                <a:r>
                  <a:rPr lang="en-NZ" dirty="0"/>
                  <a:t>and </a:t>
                </a:r>
                <a:r>
                  <a:rPr lang="en-NZ" dirty="0" smtClean="0"/>
                  <a:t>SIR </a:t>
                </a:r>
                <a:r>
                  <a:rPr lang="en-NZ" dirty="0"/>
                  <a:t>is </a:t>
                </a:r>
                <a:r>
                  <a:rPr lang="en-NZ" dirty="0" smtClean="0"/>
                  <a:t>the reserve CVP</a:t>
                </a:r>
                <a:r>
                  <a:rPr lang="en-NZ" dirty="0"/>
                  <a:t>:</a:t>
                </a:r>
                <a:endParaRPr lang="en-N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i="1">
                              <a:latin typeface="Cambria Math"/>
                            </a:rPr>
                            <m:t>𝑃𝑟𝑖𝑐𝑒</m:t>
                          </m:r>
                        </m:e>
                        <m:sub>
                          <m:r>
                            <a:rPr lang="en-NZ" i="1">
                              <a:latin typeface="Cambria Math"/>
                            </a:rPr>
                            <m:t>𝑒𝑛𝑒𝑟𝑔𝑦</m:t>
                          </m:r>
                        </m:sub>
                      </m:sSub>
                      <m:r>
                        <a:rPr lang="en-NZ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N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i="1">
                              <a:latin typeface="Cambria Math"/>
                            </a:rPr>
                            <m:t>𝐶𝑜𝑠𝑡</m:t>
                          </m:r>
                        </m:e>
                        <m:sub>
                          <m:r>
                            <a:rPr lang="en-NZ" i="1">
                              <a:latin typeface="Cambria Math"/>
                            </a:rPr>
                            <m:t>𝑒𝑛𝑒𝑟𝑔𝑦</m:t>
                          </m:r>
                        </m:sub>
                      </m:sSub>
                      <m:r>
                        <a:rPr lang="en-NZ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N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b="0" i="1" smtClean="0">
                              <a:latin typeface="Cambria Math"/>
                            </a:rPr>
                            <m:t>𝐶𝑉𝑃</m:t>
                          </m:r>
                        </m:e>
                        <m:sub>
                          <m:r>
                            <a:rPr lang="en-NZ" i="1">
                              <a:latin typeface="Cambria Math"/>
                            </a:rPr>
                            <m:t>𝐹𝐼𝑅</m:t>
                          </m:r>
                        </m:sub>
                      </m:sSub>
                      <m:r>
                        <a:rPr lang="en-NZ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N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b="0" i="1" smtClean="0">
                              <a:latin typeface="Cambria Math"/>
                            </a:rPr>
                            <m:t>𝐶𝑉𝑃</m:t>
                          </m:r>
                        </m:e>
                        <m:sub>
                          <m:r>
                            <a:rPr lang="en-NZ" i="1">
                              <a:latin typeface="Cambria Math"/>
                            </a:rPr>
                            <m:t>𝑆𝐼𝑅</m:t>
                          </m:r>
                        </m:sub>
                      </m:sSub>
                    </m:oMath>
                  </m:oMathPara>
                </a14:m>
                <a:endParaRPr lang="en-NZ" dirty="0" smtClean="0"/>
              </a:p>
              <a:p>
                <a:pPr marL="285750" indent="-285750">
                  <a:buFontTx/>
                  <a:buChar char="-"/>
                </a:pPr>
                <a:r>
                  <a:rPr lang="en-NZ" dirty="0" smtClean="0"/>
                  <a:t>Assuming CVP</a:t>
                </a:r>
                <a:r>
                  <a:rPr lang="en-NZ" baseline="-25000" dirty="0" smtClean="0"/>
                  <a:t>FIR</a:t>
                </a:r>
                <a:r>
                  <a:rPr lang="en-NZ" dirty="0" smtClean="0"/>
                  <a:t> and CVP</a:t>
                </a:r>
                <a:r>
                  <a:rPr lang="en-NZ" baseline="-25000" dirty="0" smtClean="0"/>
                  <a:t>SIR </a:t>
                </a:r>
                <a:r>
                  <a:rPr lang="en-NZ" dirty="0" smtClean="0"/>
                  <a:t>= $10,000/MWh </a:t>
                </a:r>
              </a:p>
              <a:p>
                <a:r>
                  <a:rPr lang="en-NZ" dirty="0" smtClean="0"/>
                  <a:t>	⇒</a:t>
                </a:r>
                <a:r>
                  <a:rPr lang="en-NZ" dirty="0" smtClean="0">
                    <a:sym typeface="Wingdings" panose="05000000000000000000" pitchFamily="2" charset="2"/>
                  </a:rPr>
                  <a:t> Price</a:t>
                </a:r>
                <a:r>
                  <a:rPr lang="en-NZ" baseline="-25000" dirty="0" smtClean="0">
                    <a:sym typeface="Wingdings" panose="05000000000000000000" pitchFamily="2" charset="2"/>
                  </a:rPr>
                  <a:t>energy </a:t>
                </a:r>
                <a:r>
                  <a:rPr lang="en-NZ" dirty="0" smtClean="0">
                    <a:sym typeface="Wingdings" panose="05000000000000000000" pitchFamily="2" charset="2"/>
                  </a:rPr>
                  <a:t>&gt; $20,000/MWh  </a:t>
                </a:r>
                <a:r>
                  <a:rPr lang="en-NZ" dirty="0"/>
                  <a:t>⇒</a:t>
                </a:r>
                <a:r>
                  <a:rPr lang="en-NZ" dirty="0" smtClean="0">
                    <a:sym typeface="Wingdings" panose="05000000000000000000" pitchFamily="2" charset="2"/>
                  </a:rPr>
                  <a:t> Load shedding is a better option (Or is it?)</a:t>
                </a:r>
                <a:endParaRPr lang="en-NZ" dirty="0" smtClean="0"/>
              </a:p>
              <a:p>
                <a:pPr marL="285750" indent="-285750">
                  <a:buFontTx/>
                  <a:buChar char="-"/>
                </a:pPr>
                <a:endParaRPr lang="en-NZ" dirty="0" smtClean="0"/>
              </a:p>
              <a:p>
                <a:pPr marL="285750" indent="-285750">
                  <a:buFontTx/>
                  <a:buChar char="-"/>
                </a:pPr>
                <a:endParaRPr lang="en-NZ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Case </a:t>
            </a:r>
            <a:r>
              <a:rPr lang="en-NZ" dirty="0" smtClean="0"/>
              <a:t>study 1</a:t>
            </a:r>
            <a:endParaRPr lang="en-NZ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229476" y="400050"/>
            <a:ext cx="1542186" cy="4381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Skip example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836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899379"/>
            <a:ext cx="2157925" cy="26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456380"/>
            <a:ext cx="2198687" cy="308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Case study 1 </a:t>
            </a:r>
            <a:r>
              <a:rPr lang="en-NZ" dirty="0" smtClean="0"/>
              <a:t>example (inputs)</a:t>
            </a:r>
            <a:endParaRPr lang="en-NZ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 bwMode="auto">
          <a:xfrm>
            <a:off x="159353" y="1975579"/>
            <a:ext cx="1640872" cy="85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999690"/>
            <a:ext cx="15906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675" y="997662"/>
            <a:ext cx="242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North Island</a:t>
            </a:r>
          </a:p>
          <a:p>
            <a:r>
              <a:rPr lang="en-NZ" sz="2000" dirty="0" smtClean="0"/>
              <a:t>Demand:   1650 MW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6474" y="997662"/>
            <a:ext cx="242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South Island</a:t>
            </a:r>
          </a:p>
          <a:p>
            <a:r>
              <a:rPr lang="en-NZ" sz="2000" dirty="0" smtClean="0"/>
              <a:t>Demand:   1000 MW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50" y="2694631"/>
            <a:ext cx="1646496" cy="164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90900" y="1000571"/>
            <a:ext cx="29172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Ignoring transmission losses, net free reserve, HVDC ramp up, HVDC capacity,  reserve sharing and reserve requirement in SI</a:t>
            </a:r>
          </a:p>
          <a:p>
            <a:endParaRPr lang="en-NZ" dirty="0"/>
          </a:p>
          <a:p>
            <a:r>
              <a:rPr lang="en-NZ" dirty="0" smtClean="0"/>
              <a:t>Energy </a:t>
            </a:r>
            <a:r>
              <a:rPr lang="en-NZ" dirty="0"/>
              <a:t>CVP = </a:t>
            </a:r>
            <a:r>
              <a:rPr lang="en-NZ" dirty="0" smtClean="0"/>
              <a:t>$10,000/MWh</a:t>
            </a:r>
            <a:endParaRPr lang="en-NZ" dirty="0"/>
          </a:p>
          <a:p>
            <a:r>
              <a:rPr lang="en-NZ" dirty="0"/>
              <a:t>FIR CVP 	    = $10,000/MWh</a:t>
            </a:r>
          </a:p>
          <a:p>
            <a:r>
              <a:rPr lang="en-NZ" dirty="0"/>
              <a:t>SIR CVP        = $10,000/MWh</a:t>
            </a:r>
          </a:p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35355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899379"/>
            <a:ext cx="2157925" cy="26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456380"/>
            <a:ext cx="2198687" cy="308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Case study 1 </a:t>
            </a:r>
            <a:r>
              <a:rPr lang="en-NZ" dirty="0"/>
              <a:t>example </a:t>
            </a:r>
            <a:r>
              <a:rPr lang="en-NZ" dirty="0" smtClean="0"/>
              <a:t>(inputs</a:t>
            </a:r>
            <a:r>
              <a:rPr lang="en-NZ" dirty="0"/>
              <a:t>)</a:t>
            </a:r>
            <a:endParaRPr lang="en-NZ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 bwMode="auto">
          <a:xfrm>
            <a:off x="159353" y="1975579"/>
            <a:ext cx="1640872" cy="85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00225" y="2277845"/>
            <a:ext cx="342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600" dirty="0"/>
              <a:t>IL </a:t>
            </a:r>
            <a:r>
              <a:rPr lang="en-NZ" sz="1600" dirty="0" smtClean="0"/>
              <a:t>FIR:   </a:t>
            </a:r>
            <a:r>
              <a:rPr lang="en-NZ" sz="1600" dirty="0"/>
              <a:t>100 MW @ </a:t>
            </a:r>
            <a:r>
              <a:rPr lang="en-NZ" sz="1600" dirty="0" smtClean="0"/>
              <a:t>$100/MWh</a:t>
            </a:r>
            <a:endParaRPr lang="en-NZ" sz="1600" dirty="0"/>
          </a:p>
          <a:p>
            <a:r>
              <a:rPr lang="en-NZ" sz="1600" dirty="0"/>
              <a:t>IL </a:t>
            </a:r>
            <a:r>
              <a:rPr lang="en-NZ" sz="1600" dirty="0" smtClean="0"/>
              <a:t>SIR:   </a:t>
            </a:r>
            <a:r>
              <a:rPr lang="en-NZ" sz="1600" dirty="0"/>
              <a:t>1</a:t>
            </a:r>
            <a:r>
              <a:rPr lang="en-NZ" sz="1600" dirty="0" smtClean="0"/>
              <a:t>00 </a:t>
            </a:r>
            <a:r>
              <a:rPr lang="en-NZ" sz="1600" dirty="0"/>
              <a:t>MW @ </a:t>
            </a:r>
            <a:r>
              <a:rPr lang="en-NZ" sz="1600" dirty="0" smtClean="0"/>
              <a:t>$200/MWh</a:t>
            </a:r>
            <a:endParaRPr lang="en-N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999690"/>
            <a:ext cx="15906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00226" y="3417797"/>
            <a:ext cx="3114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600" dirty="0" smtClean="0"/>
              <a:t>Energy: 1500 MW </a:t>
            </a:r>
            <a:r>
              <a:rPr lang="en-NZ" sz="1600" dirty="0"/>
              <a:t>@ $</a:t>
            </a:r>
            <a:r>
              <a:rPr lang="en-NZ" sz="1600" dirty="0" smtClean="0"/>
              <a:t>100/MWh</a:t>
            </a:r>
            <a:endParaRPr lang="en-NZ" sz="1600" dirty="0"/>
          </a:p>
          <a:p>
            <a:r>
              <a:rPr lang="en-NZ" sz="1600" dirty="0" smtClean="0"/>
              <a:t>FIR:        200 MW </a:t>
            </a:r>
            <a:r>
              <a:rPr lang="en-NZ" sz="1600" dirty="0"/>
              <a:t>@ </a:t>
            </a:r>
            <a:r>
              <a:rPr lang="en-NZ" sz="1600" dirty="0" smtClean="0"/>
              <a:t>$20/MWh</a:t>
            </a:r>
            <a:endParaRPr lang="en-NZ" sz="1600" dirty="0"/>
          </a:p>
          <a:p>
            <a:r>
              <a:rPr lang="en-NZ" sz="1600" dirty="0" smtClean="0"/>
              <a:t>SIR:        250 MW </a:t>
            </a:r>
            <a:r>
              <a:rPr lang="en-NZ" sz="1600" dirty="0"/>
              <a:t>@ </a:t>
            </a:r>
            <a:r>
              <a:rPr lang="en-NZ" sz="1600" dirty="0" smtClean="0"/>
              <a:t>$30/MWh</a:t>
            </a:r>
            <a:endParaRPr lang="en-NZ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6675" y="997662"/>
            <a:ext cx="242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North Island</a:t>
            </a:r>
          </a:p>
          <a:p>
            <a:r>
              <a:rPr lang="en-NZ" sz="2000" dirty="0" smtClean="0"/>
              <a:t>Demand:   1650 MW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6474" y="997662"/>
            <a:ext cx="242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South Island</a:t>
            </a:r>
          </a:p>
          <a:p>
            <a:r>
              <a:rPr lang="en-NZ" sz="2000" dirty="0" smtClean="0"/>
              <a:t>Demand:   1000 MW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50" y="2694631"/>
            <a:ext cx="1646496" cy="164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38875" y="2275600"/>
            <a:ext cx="3023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3000 MW @ $0.01/MWh</a:t>
            </a:r>
          </a:p>
        </p:txBody>
      </p:sp>
    </p:spTree>
    <p:extLst>
      <p:ext uri="{BB962C8B-B14F-4D97-AF65-F5344CB8AC3E}">
        <p14:creationId xmlns:p14="http://schemas.microsoft.com/office/powerpoint/2010/main" val="21301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899379"/>
            <a:ext cx="2157925" cy="26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456380"/>
            <a:ext cx="2198687" cy="308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Case study 1 </a:t>
            </a:r>
            <a:r>
              <a:rPr lang="en-NZ" dirty="0" smtClean="0"/>
              <a:t>example (results)</a:t>
            </a:r>
            <a:endParaRPr lang="en-NZ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 bwMode="auto">
          <a:xfrm>
            <a:off x="159353" y="1975579"/>
            <a:ext cx="1640872" cy="85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00225" y="2277845"/>
            <a:ext cx="342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600" dirty="0"/>
              <a:t>IL </a:t>
            </a:r>
            <a:r>
              <a:rPr lang="en-NZ" sz="1600" dirty="0" smtClean="0"/>
              <a:t>FIR:   </a:t>
            </a:r>
            <a:r>
              <a:rPr lang="en-NZ" sz="1600" dirty="0">
                <a:solidFill>
                  <a:srgbClr val="FF0000"/>
                </a:solidFill>
              </a:rPr>
              <a:t>100 MW </a:t>
            </a:r>
            <a:r>
              <a:rPr lang="en-NZ" sz="1600" dirty="0"/>
              <a:t>@ </a:t>
            </a:r>
            <a:r>
              <a:rPr lang="en-NZ" sz="1600" dirty="0" smtClean="0"/>
              <a:t>$100/MWh</a:t>
            </a:r>
            <a:endParaRPr lang="en-NZ" sz="1600" dirty="0"/>
          </a:p>
          <a:p>
            <a:r>
              <a:rPr lang="en-NZ" sz="1600" dirty="0"/>
              <a:t>IL </a:t>
            </a:r>
            <a:r>
              <a:rPr lang="en-NZ" sz="1600" dirty="0" smtClean="0"/>
              <a:t>SIR:   </a:t>
            </a:r>
            <a:r>
              <a:rPr lang="en-NZ" sz="1600" dirty="0">
                <a:solidFill>
                  <a:srgbClr val="FF0000"/>
                </a:solidFill>
              </a:rPr>
              <a:t>100 MW </a:t>
            </a:r>
            <a:r>
              <a:rPr lang="en-NZ" sz="1600" dirty="0"/>
              <a:t>@ </a:t>
            </a:r>
            <a:r>
              <a:rPr lang="en-NZ" sz="1600" dirty="0" smtClean="0"/>
              <a:t>$200/MWh</a:t>
            </a:r>
            <a:endParaRPr lang="en-N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999690"/>
            <a:ext cx="15906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00226" y="3417797"/>
            <a:ext cx="3324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600" dirty="0" smtClean="0"/>
              <a:t>Energy: </a:t>
            </a:r>
            <a:r>
              <a:rPr lang="en-NZ" sz="1600" dirty="0" smtClean="0">
                <a:solidFill>
                  <a:srgbClr val="FF0000"/>
                </a:solidFill>
              </a:rPr>
              <a:t>1300 </a:t>
            </a:r>
            <a:r>
              <a:rPr lang="en-NZ" sz="1600" dirty="0" smtClean="0"/>
              <a:t>MW </a:t>
            </a:r>
            <a:r>
              <a:rPr lang="en-NZ" sz="1600" dirty="0"/>
              <a:t>@ </a:t>
            </a:r>
            <a:r>
              <a:rPr lang="en-NZ" sz="1600" dirty="0" smtClean="0"/>
              <a:t>$100/MWh</a:t>
            </a:r>
            <a:endParaRPr lang="en-NZ" sz="1600" dirty="0"/>
          </a:p>
          <a:p>
            <a:r>
              <a:rPr lang="en-NZ" sz="1600" dirty="0" smtClean="0"/>
              <a:t>FIR:        </a:t>
            </a:r>
            <a:r>
              <a:rPr lang="en-NZ" sz="1600" dirty="0" smtClean="0">
                <a:solidFill>
                  <a:srgbClr val="FF0000"/>
                </a:solidFill>
              </a:rPr>
              <a:t>200 </a:t>
            </a:r>
            <a:r>
              <a:rPr lang="en-NZ" sz="1600" dirty="0" smtClean="0"/>
              <a:t>MW </a:t>
            </a:r>
            <a:r>
              <a:rPr lang="en-NZ" sz="1600" dirty="0"/>
              <a:t>@ </a:t>
            </a:r>
            <a:r>
              <a:rPr lang="en-NZ" sz="1600" dirty="0" smtClean="0"/>
              <a:t>$20/MWh</a:t>
            </a:r>
            <a:endParaRPr lang="en-NZ" sz="1600" dirty="0"/>
          </a:p>
          <a:p>
            <a:r>
              <a:rPr lang="en-NZ" sz="1600" dirty="0" smtClean="0"/>
              <a:t>SIR:        </a:t>
            </a:r>
            <a:r>
              <a:rPr lang="en-NZ" sz="1600" dirty="0" smtClean="0">
                <a:solidFill>
                  <a:srgbClr val="FF0000"/>
                </a:solidFill>
              </a:rPr>
              <a:t>200 </a:t>
            </a:r>
            <a:r>
              <a:rPr lang="en-NZ" sz="1600" dirty="0" smtClean="0"/>
              <a:t>MW </a:t>
            </a:r>
            <a:r>
              <a:rPr lang="en-NZ" sz="1600" dirty="0"/>
              <a:t>@ </a:t>
            </a:r>
            <a:r>
              <a:rPr lang="en-NZ" sz="1600" dirty="0" smtClean="0"/>
              <a:t>$30/MWh</a:t>
            </a:r>
            <a:endParaRPr lang="en-NZ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6675" y="997662"/>
            <a:ext cx="242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North Island</a:t>
            </a:r>
          </a:p>
          <a:p>
            <a:r>
              <a:rPr lang="en-NZ" sz="2000" dirty="0" smtClean="0"/>
              <a:t>Demand:   1650 MW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6474" y="997662"/>
            <a:ext cx="242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South Island</a:t>
            </a:r>
          </a:p>
          <a:p>
            <a:r>
              <a:rPr lang="en-NZ" sz="2000" dirty="0" smtClean="0"/>
              <a:t>Demand:   1000 MW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50" y="2694631"/>
            <a:ext cx="1646496" cy="164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95393" y="2332750"/>
            <a:ext cx="2993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</a:t>
            </a:r>
            <a:r>
              <a:rPr lang="en-NZ" sz="1400" dirty="0" smtClean="0">
                <a:solidFill>
                  <a:srgbClr val="FF0000"/>
                </a:solidFill>
              </a:rPr>
              <a:t>1300 </a:t>
            </a:r>
            <a:r>
              <a:rPr lang="en-NZ" sz="1400" dirty="0" smtClean="0"/>
              <a:t>MW @ $0.01/MWh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0052" y="1110243"/>
            <a:ext cx="156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HVDC </a:t>
            </a:r>
          </a:p>
          <a:p>
            <a:pPr algn="ctr"/>
            <a:r>
              <a:rPr lang="en-NZ" sz="2400" dirty="0" smtClean="0"/>
              <a:t>NI </a:t>
            </a:r>
            <a:r>
              <a:rPr lang="en-NZ" sz="2400" dirty="0" smtClean="0">
                <a:sym typeface="Wingdings" panose="05000000000000000000" pitchFamily="2" charset="2"/>
              </a:rPr>
              <a:t> SI </a:t>
            </a:r>
          </a:p>
          <a:p>
            <a:pPr algn="ctr"/>
            <a:r>
              <a:rPr lang="en-NZ" sz="24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300 MW</a:t>
            </a:r>
            <a:endParaRPr lang="en-NZ" sz="2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899379"/>
            <a:ext cx="2157925" cy="26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456380"/>
            <a:ext cx="2198687" cy="308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Case study 1 </a:t>
            </a:r>
            <a:r>
              <a:rPr lang="en-NZ" dirty="0" smtClean="0"/>
              <a:t>example (results)</a:t>
            </a:r>
            <a:endParaRPr lang="en-NZ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 bwMode="auto">
          <a:xfrm>
            <a:off x="159353" y="1975579"/>
            <a:ext cx="1640872" cy="85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00225" y="2277845"/>
            <a:ext cx="342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600" dirty="0"/>
              <a:t>IL </a:t>
            </a:r>
            <a:r>
              <a:rPr lang="en-NZ" sz="1600" dirty="0" smtClean="0"/>
              <a:t>FIR:   </a:t>
            </a:r>
            <a:r>
              <a:rPr lang="en-NZ" sz="1600" dirty="0">
                <a:solidFill>
                  <a:srgbClr val="FF0000"/>
                </a:solidFill>
              </a:rPr>
              <a:t>100 MW </a:t>
            </a:r>
            <a:r>
              <a:rPr lang="en-NZ" sz="1600" dirty="0"/>
              <a:t>@ </a:t>
            </a:r>
            <a:r>
              <a:rPr lang="en-NZ" sz="1600" dirty="0" smtClean="0"/>
              <a:t>$100/MWh</a:t>
            </a:r>
            <a:endParaRPr lang="en-NZ" sz="1600" dirty="0"/>
          </a:p>
          <a:p>
            <a:r>
              <a:rPr lang="en-NZ" sz="1600" dirty="0"/>
              <a:t>IL </a:t>
            </a:r>
            <a:r>
              <a:rPr lang="en-NZ" sz="1600" dirty="0" smtClean="0"/>
              <a:t>SIR:   </a:t>
            </a:r>
            <a:r>
              <a:rPr lang="en-NZ" sz="1600" dirty="0">
                <a:solidFill>
                  <a:srgbClr val="FF0000"/>
                </a:solidFill>
              </a:rPr>
              <a:t>100 MW </a:t>
            </a:r>
            <a:r>
              <a:rPr lang="en-NZ" sz="1600" dirty="0"/>
              <a:t>@ </a:t>
            </a:r>
            <a:r>
              <a:rPr lang="en-NZ" sz="1600" dirty="0" smtClean="0"/>
              <a:t>$200/MWh</a:t>
            </a:r>
            <a:endParaRPr lang="en-N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999690"/>
            <a:ext cx="15906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00225" y="3417797"/>
            <a:ext cx="3414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600" dirty="0" smtClean="0"/>
              <a:t>Energy: </a:t>
            </a:r>
            <a:r>
              <a:rPr lang="en-NZ" sz="1600" dirty="0" smtClean="0">
                <a:solidFill>
                  <a:srgbClr val="FF0000"/>
                </a:solidFill>
              </a:rPr>
              <a:t>1300 </a:t>
            </a:r>
            <a:r>
              <a:rPr lang="en-NZ" sz="1600" dirty="0" smtClean="0"/>
              <a:t>MW </a:t>
            </a:r>
            <a:r>
              <a:rPr lang="en-NZ" sz="1600" dirty="0"/>
              <a:t>@ </a:t>
            </a:r>
            <a:r>
              <a:rPr lang="en-NZ" sz="1600" dirty="0" smtClean="0"/>
              <a:t>$100/MWh</a:t>
            </a:r>
            <a:endParaRPr lang="en-NZ" sz="1600" dirty="0"/>
          </a:p>
          <a:p>
            <a:r>
              <a:rPr lang="en-NZ" sz="1600" dirty="0" smtClean="0"/>
              <a:t>FIR:        </a:t>
            </a:r>
            <a:r>
              <a:rPr lang="en-NZ" sz="1600" dirty="0" smtClean="0">
                <a:solidFill>
                  <a:srgbClr val="FF0000"/>
                </a:solidFill>
              </a:rPr>
              <a:t>200 </a:t>
            </a:r>
            <a:r>
              <a:rPr lang="en-NZ" sz="1600" dirty="0" smtClean="0"/>
              <a:t>MW </a:t>
            </a:r>
            <a:r>
              <a:rPr lang="en-NZ" sz="1600" dirty="0"/>
              <a:t>@ </a:t>
            </a:r>
            <a:r>
              <a:rPr lang="en-NZ" sz="1600" dirty="0" smtClean="0"/>
              <a:t>$20/MWh</a:t>
            </a:r>
            <a:endParaRPr lang="en-NZ" sz="1600" dirty="0"/>
          </a:p>
          <a:p>
            <a:r>
              <a:rPr lang="en-NZ" sz="1600" dirty="0" smtClean="0"/>
              <a:t>SIR:        </a:t>
            </a:r>
            <a:r>
              <a:rPr lang="en-NZ" sz="1600" dirty="0" smtClean="0">
                <a:solidFill>
                  <a:srgbClr val="FF0000"/>
                </a:solidFill>
              </a:rPr>
              <a:t>200 </a:t>
            </a:r>
            <a:r>
              <a:rPr lang="en-NZ" sz="1600" dirty="0" smtClean="0"/>
              <a:t>MW </a:t>
            </a:r>
            <a:r>
              <a:rPr lang="en-NZ" sz="1600" dirty="0"/>
              <a:t>@ </a:t>
            </a:r>
            <a:r>
              <a:rPr lang="en-NZ" sz="1600" dirty="0" smtClean="0"/>
              <a:t>$30/MWh</a:t>
            </a:r>
            <a:endParaRPr lang="en-NZ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6674" y="997662"/>
            <a:ext cx="3286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North Island</a:t>
            </a:r>
          </a:p>
          <a:p>
            <a:r>
              <a:rPr lang="en-NZ" sz="2000" dirty="0" smtClean="0"/>
              <a:t>Demand:   1650 MW </a:t>
            </a:r>
          </a:p>
          <a:p>
            <a:r>
              <a:rPr lang="en-NZ" sz="2000" dirty="0" smtClean="0">
                <a:solidFill>
                  <a:srgbClr val="FF0000"/>
                </a:solidFill>
              </a:rPr>
              <a:t>50 MW energy shortage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6474" y="997662"/>
            <a:ext cx="242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South Island</a:t>
            </a:r>
          </a:p>
          <a:p>
            <a:r>
              <a:rPr lang="en-NZ" sz="2000" dirty="0" smtClean="0"/>
              <a:t>Demand:   1000 MW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50" y="2694631"/>
            <a:ext cx="1646496" cy="164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33493" y="2313700"/>
            <a:ext cx="2955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</a:t>
            </a:r>
            <a:r>
              <a:rPr lang="en-NZ" sz="1400" dirty="0" smtClean="0">
                <a:solidFill>
                  <a:srgbClr val="FF0000"/>
                </a:solidFill>
              </a:rPr>
              <a:t>1300 </a:t>
            </a:r>
            <a:r>
              <a:rPr lang="en-NZ" sz="1400" dirty="0" smtClean="0"/>
              <a:t>MW @ $0.01/MWh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0" y="1110243"/>
            <a:ext cx="3114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HVDC </a:t>
            </a:r>
          </a:p>
          <a:p>
            <a:pPr algn="ctr"/>
            <a:r>
              <a:rPr lang="en-NZ" sz="2400" dirty="0" smtClean="0"/>
              <a:t>NI </a:t>
            </a:r>
            <a:r>
              <a:rPr lang="en-NZ" sz="2400" dirty="0" smtClean="0">
                <a:sym typeface="Wingdings" panose="05000000000000000000" pitchFamily="2" charset="2"/>
              </a:rPr>
              <a:t> SI </a:t>
            </a:r>
          </a:p>
          <a:p>
            <a:pPr algn="ctr"/>
            <a:r>
              <a:rPr lang="en-NZ" sz="24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300 MW</a:t>
            </a:r>
            <a:endParaRPr lang="en-NZ" sz="2400" dirty="0" smtClean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5974" y="2885082"/>
            <a:ext cx="249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srgbClr val="002060"/>
                </a:solidFill>
              </a:rPr>
              <a:t>FIR price:  $100/MWh</a:t>
            </a:r>
          </a:p>
          <a:p>
            <a:r>
              <a:rPr lang="en-NZ" sz="1600" dirty="0" smtClean="0">
                <a:solidFill>
                  <a:srgbClr val="002060"/>
                </a:solidFill>
              </a:rPr>
              <a:t>SIR price:  </a:t>
            </a:r>
            <a:r>
              <a:rPr lang="en-NZ" sz="1600" dirty="0">
                <a:solidFill>
                  <a:srgbClr val="002060"/>
                </a:solidFill>
              </a:rPr>
              <a:t>$</a:t>
            </a:r>
            <a:r>
              <a:rPr lang="en-NZ" sz="1600" dirty="0" smtClean="0">
                <a:solidFill>
                  <a:srgbClr val="002060"/>
                </a:solidFill>
              </a:rPr>
              <a:t>9899.99/MWh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90725" y="1899379"/>
            <a:ext cx="2781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srgbClr val="002060"/>
                </a:solidFill>
              </a:rPr>
              <a:t>Energy price: $10,000/MWh</a:t>
            </a:r>
          </a:p>
        </p:txBody>
      </p:sp>
    </p:spTree>
    <p:extLst>
      <p:ext uri="{BB962C8B-B14F-4D97-AF65-F5344CB8AC3E}">
        <p14:creationId xmlns:p14="http://schemas.microsoft.com/office/powerpoint/2010/main" val="27095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899379"/>
            <a:ext cx="2157925" cy="26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456380"/>
            <a:ext cx="2198687" cy="308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Case study 1 </a:t>
            </a:r>
            <a:r>
              <a:rPr lang="en-NZ" dirty="0" smtClean="0"/>
              <a:t>example (modified CVPs)</a:t>
            </a:r>
            <a:endParaRPr lang="en-NZ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 bwMode="auto">
          <a:xfrm>
            <a:off x="159353" y="1975579"/>
            <a:ext cx="1640872" cy="85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999690"/>
            <a:ext cx="15906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675" y="997662"/>
            <a:ext cx="242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North Island</a:t>
            </a:r>
          </a:p>
          <a:p>
            <a:r>
              <a:rPr lang="en-NZ" sz="2000" dirty="0" smtClean="0"/>
              <a:t>Demand:   1650 MW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6474" y="997662"/>
            <a:ext cx="242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South Island</a:t>
            </a:r>
          </a:p>
          <a:p>
            <a:r>
              <a:rPr lang="en-NZ" sz="2000" dirty="0" smtClean="0"/>
              <a:t>Demand:   1000 MW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50" y="2694631"/>
            <a:ext cx="1646496" cy="164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90900" y="1000571"/>
            <a:ext cx="29172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Ignoring transmission losses, net free reserve, HVDC ramp up, HVDC capacity,  reserve sharing and reserve requirement in SI</a:t>
            </a:r>
          </a:p>
          <a:p>
            <a:endParaRPr lang="en-NZ" dirty="0"/>
          </a:p>
          <a:p>
            <a:r>
              <a:rPr lang="en-NZ" dirty="0" smtClean="0"/>
              <a:t>Energy </a:t>
            </a:r>
            <a:r>
              <a:rPr lang="en-NZ" dirty="0"/>
              <a:t>CVP = </a:t>
            </a:r>
            <a:r>
              <a:rPr lang="en-NZ" dirty="0" smtClean="0"/>
              <a:t>$10,000/MWh</a:t>
            </a:r>
            <a:endParaRPr lang="en-NZ" dirty="0"/>
          </a:p>
          <a:p>
            <a:r>
              <a:rPr lang="en-NZ" dirty="0"/>
              <a:t>FIR CVP 	    = </a:t>
            </a:r>
            <a:r>
              <a:rPr lang="en-NZ" dirty="0" smtClean="0"/>
              <a:t>$4,500/MWh</a:t>
            </a:r>
            <a:endParaRPr lang="en-NZ" dirty="0"/>
          </a:p>
          <a:p>
            <a:r>
              <a:rPr lang="en-NZ" dirty="0"/>
              <a:t>SIR CVP        = $4,500/MWh</a:t>
            </a:r>
          </a:p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4260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NZ" dirty="0" smtClean="0"/>
              <a:t>Current dispatch and pricing</a:t>
            </a:r>
          </a:p>
          <a:p>
            <a:pPr marL="285750" indent="-285750">
              <a:buFontTx/>
              <a:buChar char="-"/>
            </a:pPr>
            <a:r>
              <a:rPr lang="en-NZ" dirty="0" smtClean="0"/>
              <a:t>Real-time pricing</a:t>
            </a:r>
          </a:p>
          <a:p>
            <a:pPr marL="285750" indent="-285750">
              <a:buFontTx/>
              <a:buChar char="-"/>
            </a:pPr>
            <a:r>
              <a:rPr lang="en-NZ" dirty="0" smtClean="0"/>
              <a:t>Risk/reserve modelling:</a:t>
            </a:r>
          </a:p>
          <a:p>
            <a:pPr marL="685350" lvl="1">
              <a:buFontTx/>
              <a:buChar char="-"/>
            </a:pPr>
            <a:r>
              <a:rPr lang="en-NZ" dirty="0" smtClean="0"/>
              <a:t>Potential issues with current risk/reserve modelling</a:t>
            </a:r>
          </a:p>
          <a:p>
            <a:pPr marL="685350" lvl="1">
              <a:buFontTx/>
              <a:buChar char="-"/>
            </a:pPr>
            <a:r>
              <a:rPr lang="en-NZ" dirty="0" smtClean="0"/>
              <a:t>Proposed risk/reserve modelling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Outline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9521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899379"/>
            <a:ext cx="2157925" cy="26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456380"/>
            <a:ext cx="2198687" cy="308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Case study 1 </a:t>
            </a:r>
            <a:r>
              <a:rPr lang="en-NZ" dirty="0" smtClean="0"/>
              <a:t>example (results)</a:t>
            </a:r>
            <a:endParaRPr lang="en-NZ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 bwMode="auto">
          <a:xfrm>
            <a:off x="159353" y="1975579"/>
            <a:ext cx="1640872" cy="85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00225" y="2277845"/>
            <a:ext cx="342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600" dirty="0"/>
              <a:t>IL </a:t>
            </a:r>
            <a:r>
              <a:rPr lang="en-NZ" sz="1600" dirty="0" smtClean="0"/>
              <a:t>FIR:   </a:t>
            </a:r>
            <a:r>
              <a:rPr lang="en-NZ" sz="1600" dirty="0">
                <a:solidFill>
                  <a:srgbClr val="FF0000"/>
                </a:solidFill>
              </a:rPr>
              <a:t>100 MW </a:t>
            </a:r>
            <a:r>
              <a:rPr lang="en-NZ" sz="1600" dirty="0"/>
              <a:t>@ </a:t>
            </a:r>
            <a:r>
              <a:rPr lang="en-NZ" sz="1600" dirty="0" smtClean="0"/>
              <a:t>$100/MWh</a:t>
            </a:r>
            <a:endParaRPr lang="en-NZ" sz="1600" dirty="0"/>
          </a:p>
          <a:p>
            <a:r>
              <a:rPr lang="en-NZ" sz="1600" dirty="0"/>
              <a:t>IL </a:t>
            </a:r>
            <a:r>
              <a:rPr lang="en-NZ" sz="1600" dirty="0" smtClean="0"/>
              <a:t>SIR:   </a:t>
            </a:r>
            <a:r>
              <a:rPr lang="en-NZ" sz="1600" dirty="0">
                <a:solidFill>
                  <a:srgbClr val="FF0000"/>
                </a:solidFill>
              </a:rPr>
              <a:t>100 MW </a:t>
            </a:r>
            <a:r>
              <a:rPr lang="en-NZ" sz="1600" dirty="0"/>
              <a:t>@ </a:t>
            </a:r>
            <a:r>
              <a:rPr lang="en-NZ" sz="1600" dirty="0" smtClean="0"/>
              <a:t>$200/MWh</a:t>
            </a:r>
            <a:endParaRPr lang="en-N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999690"/>
            <a:ext cx="15906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00225" y="3417797"/>
            <a:ext cx="3414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600" dirty="0" smtClean="0"/>
              <a:t>Energy: </a:t>
            </a:r>
            <a:r>
              <a:rPr lang="en-NZ" sz="1600" dirty="0" smtClean="0">
                <a:solidFill>
                  <a:srgbClr val="FF0000"/>
                </a:solidFill>
              </a:rPr>
              <a:t>1300 </a:t>
            </a:r>
            <a:r>
              <a:rPr lang="en-NZ" sz="1600" dirty="0" smtClean="0"/>
              <a:t>MW </a:t>
            </a:r>
            <a:r>
              <a:rPr lang="en-NZ" sz="1600" dirty="0"/>
              <a:t>@ </a:t>
            </a:r>
            <a:r>
              <a:rPr lang="en-NZ" sz="1600" dirty="0" smtClean="0"/>
              <a:t>$100/MWh</a:t>
            </a:r>
            <a:endParaRPr lang="en-NZ" sz="1600" dirty="0"/>
          </a:p>
          <a:p>
            <a:r>
              <a:rPr lang="en-NZ" sz="1600" dirty="0" smtClean="0"/>
              <a:t>FIR:        </a:t>
            </a:r>
            <a:r>
              <a:rPr lang="en-NZ" sz="1600" dirty="0" smtClean="0">
                <a:solidFill>
                  <a:srgbClr val="FF0000"/>
                </a:solidFill>
              </a:rPr>
              <a:t>200 </a:t>
            </a:r>
            <a:r>
              <a:rPr lang="en-NZ" sz="1600" dirty="0" smtClean="0"/>
              <a:t>MW </a:t>
            </a:r>
            <a:r>
              <a:rPr lang="en-NZ" sz="1600" dirty="0"/>
              <a:t>@ </a:t>
            </a:r>
            <a:r>
              <a:rPr lang="en-NZ" sz="1600" dirty="0" smtClean="0"/>
              <a:t>$20/MWh</a:t>
            </a:r>
            <a:endParaRPr lang="en-NZ" sz="1600" dirty="0"/>
          </a:p>
          <a:p>
            <a:r>
              <a:rPr lang="en-NZ" sz="1600" dirty="0" smtClean="0"/>
              <a:t>SIR:        </a:t>
            </a:r>
            <a:r>
              <a:rPr lang="en-NZ" sz="1600" dirty="0" smtClean="0">
                <a:solidFill>
                  <a:srgbClr val="FF0000"/>
                </a:solidFill>
              </a:rPr>
              <a:t>200 </a:t>
            </a:r>
            <a:r>
              <a:rPr lang="en-NZ" sz="1600" dirty="0" smtClean="0"/>
              <a:t>MW </a:t>
            </a:r>
            <a:r>
              <a:rPr lang="en-NZ" sz="1600" dirty="0"/>
              <a:t>@ </a:t>
            </a:r>
            <a:r>
              <a:rPr lang="en-NZ" sz="1600" dirty="0" smtClean="0"/>
              <a:t>$30/MWh</a:t>
            </a:r>
            <a:endParaRPr lang="en-NZ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6674" y="997662"/>
            <a:ext cx="3286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North Island</a:t>
            </a:r>
          </a:p>
          <a:p>
            <a:r>
              <a:rPr lang="en-NZ" sz="2000" dirty="0" smtClean="0"/>
              <a:t>Demand:   1650 MW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6474" y="997662"/>
            <a:ext cx="242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South Island</a:t>
            </a:r>
          </a:p>
          <a:p>
            <a:r>
              <a:rPr lang="en-NZ" sz="2000" dirty="0" smtClean="0"/>
              <a:t>Demand:   1000 MW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50" y="2694631"/>
            <a:ext cx="1646496" cy="164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33494" y="2266075"/>
            <a:ext cx="2910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</a:t>
            </a:r>
            <a:r>
              <a:rPr lang="en-NZ" sz="1400" dirty="0" smtClean="0">
                <a:solidFill>
                  <a:srgbClr val="FF0000"/>
                </a:solidFill>
              </a:rPr>
              <a:t>1350 </a:t>
            </a:r>
            <a:r>
              <a:rPr lang="en-NZ" sz="1400" dirty="0" smtClean="0"/>
              <a:t>MW @ $0.01/MWh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0" y="1110243"/>
            <a:ext cx="3114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HVDC </a:t>
            </a:r>
          </a:p>
          <a:p>
            <a:pPr algn="ctr"/>
            <a:r>
              <a:rPr lang="en-NZ" sz="2400" dirty="0" smtClean="0"/>
              <a:t>NI </a:t>
            </a:r>
            <a:r>
              <a:rPr lang="en-NZ" sz="2400" dirty="0" smtClean="0">
                <a:sym typeface="Wingdings" panose="05000000000000000000" pitchFamily="2" charset="2"/>
              </a:rPr>
              <a:t> SI </a:t>
            </a:r>
          </a:p>
          <a:p>
            <a:pPr algn="ctr"/>
            <a:r>
              <a:rPr lang="en-NZ" sz="24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350 MW</a:t>
            </a:r>
            <a:endParaRPr lang="en-NZ" sz="2400" dirty="0" smtClean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5974" y="2885082"/>
            <a:ext cx="4010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srgbClr val="002060"/>
                </a:solidFill>
              </a:rPr>
              <a:t>FIR price:  $4,500/MWh </a:t>
            </a:r>
            <a:r>
              <a:rPr lang="en-NZ" sz="1600" dirty="0">
                <a:solidFill>
                  <a:srgbClr val="FF0000"/>
                </a:solidFill>
              </a:rPr>
              <a:t>50 MW </a:t>
            </a:r>
            <a:r>
              <a:rPr lang="en-NZ" sz="1600" dirty="0" smtClean="0">
                <a:solidFill>
                  <a:srgbClr val="FF0000"/>
                </a:solidFill>
              </a:rPr>
              <a:t>FIR deficit</a:t>
            </a:r>
            <a:endParaRPr lang="en-NZ" sz="1600" dirty="0" smtClean="0">
              <a:solidFill>
                <a:srgbClr val="002060"/>
              </a:solidFill>
            </a:endParaRPr>
          </a:p>
          <a:p>
            <a:r>
              <a:rPr lang="en-NZ" sz="1600" dirty="0" smtClean="0">
                <a:solidFill>
                  <a:srgbClr val="002060"/>
                </a:solidFill>
              </a:rPr>
              <a:t>SIR price:  $4,500/MWh </a:t>
            </a:r>
            <a:r>
              <a:rPr lang="en-NZ" sz="1600" dirty="0">
                <a:solidFill>
                  <a:srgbClr val="FF0000"/>
                </a:solidFill>
              </a:rPr>
              <a:t>50 MW </a:t>
            </a:r>
            <a:r>
              <a:rPr lang="en-NZ" sz="1600" dirty="0" smtClean="0">
                <a:solidFill>
                  <a:srgbClr val="FF0000"/>
                </a:solidFill>
              </a:rPr>
              <a:t>SIR deficit</a:t>
            </a:r>
            <a:endParaRPr lang="en-NZ" sz="1600" dirty="0">
              <a:solidFill>
                <a:srgbClr val="FF0000"/>
              </a:solidFill>
            </a:endParaRPr>
          </a:p>
          <a:p>
            <a:endParaRPr lang="en-NZ" sz="1600" dirty="0" smtClean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0725" y="1899379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srgbClr val="002060"/>
                </a:solidFill>
              </a:rPr>
              <a:t>Energy price: $9,000.01/MWh</a:t>
            </a:r>
          </a:p>
        </p:txBody>
      </p:sp>
    </p:spTree>
    <p:extLst>
      <p:ext uri="{BB962C8B-B14F-4D97-AF65-F5344CB8AC3E}">
        <p14:creationId xmlns:p14="http://schemas.microsoft.com/office/powerpoint/2010/main" val="37939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27724" y="1070000"/>
                <a:ext cx="8254351" cy="3353185"/>
              </a:xfrm>
            </p:spPr>
            <p:txBody>
              <a:bodyPr>
                <a:normAutofit fontScale="92500"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NZ" dirty="0" smtClean="0"/>
                  <a:t>Three supply sources (A, B, C) are constrained by either reserve class</a:t>
                </a:r>
                <a:endParaRPr lang="en-N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i="1">
                              <a:latin typeface="Cambria Math"/>
                            </a:rPr>
                            <m:t>𝑃𝑟𝑖𝑐𝑒</m:t>
                          </m:r>
                        </m:e>
                        <m:sub>
                          <m:r>
                            <a:rPr lang="en-NZ" b="0" i="1" smtClean="0">
                              <a:latin typeface="Cambria Math"/>
                            </a:rPr>
                            <m:t>𝑒𝑛𝑒𝑟𝑔𝑦</m:t>
                          </m:r>
                        </m:sub>
                      </m:sSub>
                      <m:r>
                        <a:rPr lang="en-N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N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N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NZ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NZ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/>
                                </a:rPr>
                                <m:t>𝐶𝑜𝑠𝑡</m:t>
                              </m:r>
                            </m:e>
                            <m:sub>
                              <m:r>
                                <a:rPr lang="en-NZ" b="0" i="1" smtClean="0">
                                  <a:latin typeface="Cambria Math"/>
                                </a:rPr>
                                <m:t>𝑒𝑛𝑒𝑟𝑔𝑦𝐴</m:t>
                              </m:r>
                            </m:sub>
                          </m:sSub>
                          <m:r>
                            <a:rPr lang="en-NZ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/>
                                </a:rPr>
                                <m:t>𝐶𝑜𝑠𝑡</m:t>
                              </m:r>
                            </m:e>
                            <m:sub>
                              <m:r>
                                <a:rPr lang="en-NZ" i="1">
                                  <a:latin typeface="Cambria Math"/>
                                </a:rPr>
                                <m:t>𝑒𝑛𝑒𝑟𝑔𝑦</m:t>
                              </m:r>
                              <m:r>
                                <a:rPr lang="en-NZ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NZ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/>
                                </a:rPr>
                                <m:t>𝐶𝑜𝑠𝑡</m:t>
                              </m:r>
                            </m:e>
                            <m:sub>
                              <m:r>
                                <a:rPr lang="en-NZ" i="1">
                                  <a:latin typeface="Cambria Math"/>
                                </a:rPr>
                                <m:t>𝑒𝑛𝑒𝑟𝑔𝑦</m:t>
                              </m:r>
                              <m:r>
                                <a:rPr lang="en-NZ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NZ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/>
                                </a:rPr>
                                <m:t>𝐶𝑜𝑠𝑡</m:t>
                              </m:r>
                            </m:e>
                            <m:sub>
                              <m:r>
                                <a:rPr lang="en-NZ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NZ" i="1">
                                  <a:latin typeface="Cambria Math"/>
                                </a:rPr>
                                <m:t>𝐼𝑅</m:t>
                              </m:r>
                            </m:sub>
                          </m:sSub>
                          <m:r>
                            <a:rPr lang="en-NZ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/>
                                </a:rPr>
                                <m:t>𝐶𝑜𝑠𝑡</m:t>
                              </m:r>
                            </m:e>
                            <m:sub>
                              <m:r>
                                <a:rPr lang="en-NZ" i="1">
                                  <a:latin typeface="Cambria Math"/>
                                </a:rPr>
                                <m:t>𝑆𝐼𝑅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NZ" dirty="0" smtClean="0"/>
              </a:p>
              <a:p>
                <a:pPr marL="285750" indent="-285750">
                  <a:buFontTx/>
                  <a:buChar char="-"/>
                </a:pPr>
                <a:r>
                  <a:rPr lang="en-NZ" dirty="0" smtClean="0"/>
                  <a:t>Assuming FIR supply is constrained (scarce)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i="1">
                              <a:latin typeface="Cambria Math"/>
                            </a:rPr>
                            <m:t>𝑃𝑟𝑖𝑐𝑒</m:t>
                          </m:r>
                        </m:e>
                        <m:sub>
                          <m:r>
                            <a:rPr lang="en-NZ" i="1">
                              <a:latin typeface="Cambria Math"/>
                            </a:rPr>
                            <m:t>𝑒𝑛𝑒𝑟𝑔𝑦</m:t>
                          </m:r>
                        </m:sub>
                      </m:sSub>
                      <m:r>
                        <a:rPr lang="en-N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N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N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NZ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NZ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/>
                                </a:rPr>
                                <m:t>𝐶𝑜𝑠𝑡</m:t>
                              </m:r>
                            </m:e>
                            <m:sub>
                              <m:r>
                                <a:rPr lang="en-NZ" i="1">
                                  <a:latin typeface="Cambria Math"/>
                                </a:rPr>
                                <m:t>𝑒𝑛𝑒𝑟𝑔𝑦𝐴</m:t>
                              </m:r>
                            </m:sub>
                          </m:sSub>
                          <m:r>
                            <a:rPr lang="en-NZ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/>
                                </a:rPr>
                                <m:t>𝐶𝑜𝑠𝑡</m:t>
                              </m:r>
                            </m:e>
                            <m:sub>
                              <m:r>
                                <a:rPr lang="en-NZ" i="1">
                                  <a:latin typeface="Cambria Math"/>
                                </a:rPr>
                                <m:t>𝑒𝑛𝑒𝑟𝑔𝑦𝐵</m:t>
                              </m:r>
                            </m:sub>
                          </m:sSub>
                          <m:r>
                            <a:rPr lang="en-NZ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/>
                                </a:rPr>
                                <m:t>𝐶𝑜𝑠𝑡</m:t>
                              </m:r>
                            </m:e>
                            <m:sub>
                              <m:r>
                                <a:rPr lang="en-NZ" i="1">
                                  <a:latin typeface="Cambria Math"/>
                                </a:rPr>
                                <m:t>𝑒𝑛𝑒𝑟𝑔𝑦𝐶</m:t>
                              </m:r>
                            </m:sub>
                          </m:sSub>
                          <m:r>
                            <a:rPr lang="en-NZ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b="0" i="1" smtClean="0">
                                  <a:latin typeface="Cambria Math"/>
                                </a:rPr>
                                <m:t>𝐶𝑉𝑃</m:t>
                              </m:r>
                            </m:e>
                            <m:sub>
                              <m:r>
                                <a:rPr lang="en-NZ" i="1">
                                  <a:latin typeface="Cambria Math"/>
                                </a:rPr>
                                <m:t>𝐹𝐼𝑅</m:t>
                              </m:r>
                            </m:sub>
                          </m:sSub>
                          <m:r>
                            <a:rPr lang="en-NZ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N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/>
                                </a:rPr>
                                <m:t>𝐶𝑜𝑠𝑡</m:t>
                              </m:r>
                            </m:e>
                            <m:sub>
                              <m:r>
                                <a:rPr lang="en-NZ" i="1">
                                  <a:latin typeface="Cambria Math"/>
                                </a:rPr>
                                <m:t>𝑆𝐼𝑅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NZ" dirty="0" smtClean="0"/>
              </a:p>
              <a:p>
                <a:pPr marL="285750" indent="-285750">
                  <a:buFontTx/>
                  <a:buChar char="-"/>
                </a:pPr>
                <a:r>
                  <a:rPr lang="en-NZ" dirty="0" smtClean="0"/>
                  <a:t>Assuming CVP</a:t>
                </a:r>
                <a:r>
                  <a:rPr lang="en-NZ" baseline="-25000" dirty="0" smtClean="0"/>
                  <a:t>FIR</a:t>
                </a:r>
                <a:r>
                  <a:rPr lang="en-NZ" dirty="0" smtClean="0"/>
                  <a:t> = $10,000/MWh, marginal energy cost at A, B and C is insignificant and marginal SIR price is very low </a:t>
                </a:r>
                <a:r>
                  <a:rPr lang="en-NZ" dirty="0"/>
                  <a:t>⇒</a:t>
                </a:r>
                <a:r>
                  <a:rPr lang="en-NZ" dirty="0" smtClean="0">
                    <a:sym typeface="Wingdings" panose="05000000000000000000" pitchFamily="2" charset="2"/>
                  </a:rPr>
                  <a:t> Price</a:t>
                </a:r>
                <a:r>
                  <a:rPr lang="en-NZ" baseline="-25000" dirty="0" smtClean="0">
                    <a:sym typeface="Wingdings" panose="05000000000000000000" pitchFamily="2" charset="2"/>
                  </a:rPr>
                  <a:t>energy </a:t>
                </a:r>
                <a:r>
                  <a:rPr lang="en-NZ" dirty="0" smtClean="0">
                    <a:sym typeface="Wingdings" panose="05000000000000000000" pitchFamily="2" charset="2"/>
                  </a:rPr>
                  <a:t>≈ $3333.33/MWh</a:t>
                </a:r>
                <a:endParaRPr lang="en-NZ" dirty="0" smtClean="0"/>
              </a:p>
              <a:p>
                <a:r>
                  <a:rPr lang="en-NZ" dirty="0"/>
                  <a:t>⇒</a:t>
                </a:r>
                <a:r>
                  <a:rPr lang="en-NZ" dirty="0" smtClean="0">
                    <a:sym typeface="Wingdings" panose="05000000000000000000" pitchFamily="2" charset="2"/>
                  </a:rPr>
                  <a:t> Energy supply source with marginal cost &gt; $3333.33/MWh will not be cleared but a reserve deficit is preferred by the model</a:t>
                </a:r>
                <a:endParaRPr lang="en-NZ" dirty="0" smtClean="0"/>
              </a:p>
              <a:p>
                <a:pPr marL="285750" indent="-285750">
                  <a:buFontTx/>
                  <a:buChar char="-"/>
                </a:pPr>
                <a:endParaRPr lang="en-NZ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724" y="1070000"/>
                <a:ext cx="8254351" cy="3353185"/>
              </a:xfrm>
              <a:blipFill rotWithShape="1">
                <a:blip r:embed="rId2"/>
                <a:stretch>
                  <a:fillRect l="-443" t="-182" r="-222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Case </a:t>
            </a:r>
            <a:r>
              <a:rPr lang="en-NZ" dirty="0" smtClean="0"/>
              <a:t>study 2</a:t>
            </a:r>
            <a:endParaRPr lang="en-NZ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229476" y="400050"/>
            <a:ext cx="1542186" cy="4381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Skip example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98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899379"/>
            <a:ext cx="2157925" cy="26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456380"/>
            <a:ext cx="2198687" cy="308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Case study 2 </a:t>
            </a:r>
            <a:r>
              <a:rPr lang="en-NZ" dirty="0" smtClean="0"/>
              <a:t>example (inputs)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66675" y="997662"/>
            <a:ext cx="242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North Island</a:t>
            </a:r>
          </a:p>
          <a:p>
            <a:r>
              <a:rPr lang="en-NZ" sz="2000" dirty="0" smtClean="0"/>
              <a:t>Demand:   1510 MW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6474" y="997662"/>
            <a:ext cx="242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South Island</a:t>
            </a:r>
          </a:p>
          <a:p>
            <a:r>
              <a:rPr lang="en-NZ" sz="2000" dirty="0" smtClean="0"/>
              <a:t>Demand:   1000 MW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50" y="2694631"/>
            <a:ext cx="1646496" cy="164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t="18315" r="17576" b="19184"/>
          <a:stretch/>
        </p:blipFill>
        <p:spPr bwMode="auto">
          <a:xfrm>
            <a:off x="89979" y="1694497"/>
            <a:ext cx="740011" cy="78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b="11511"/>
          <a:stretch/>
        </p:blipFill>
        <p:spPr bwMode="auto">
          <a:xfrm>
            <a:off x="59953" y="2507512"/>
            <a:ext cx="794494" cy="62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" y="3258626"/>
            <a:ext cx="878296" cy="58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82" b="16089"/>
          <a:stretch/>
        </p:blipFill>
        <p:spPr bwMode="auto">
          <a:xfrm>
            <a:off x="68721" y="3914622"/>
            <a:ext cx="912354" cy="76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390900" y="1000571"/>
            <a:ext cx="29172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Ignoring transmission losses, net free reserve, HVDC ramp up, HVDC capacity,  reserve sharing and reserve requirement in SI</a:t>
            </a:r>
          </a:p>
          <a:p>
            <a:endParaRPr lang="en-NZ" dirty="0"/>
          </a:p>
          <a:p>
            <a:r>
              <a:rPr lang="en-NZ" dirty="0" smtClean="0"/>
              <a:t>Energy </a:t>
            </a:r>
            <a:r>
              <a:rPr lang="en-NZ" dirty="0"/>
              <a:t>CVP = </a:t>
            </a:r>
            <a:r>
              <a:rPr lang="en-NZ" dirty="0" smtClean="0"/>
              <a:t>$10,000/MWh</a:t>
            </a:r>
            <a:endParaRPr lang="en-NZ" dirty="0"/>
          </a:p>
          <a:p>
            <a:r>
              <a:rPr lang="en-NZ" dirty="0"/>
              <a:t>FIR CVP 	    = $10,000/MWh</a:t>
            </a:r>
          </a:p>
          <a:p>
            <a:r>
              <a:rPr lang="en-NZ" dirty="0"/>
              <a:t>SIR CVP        = $10,000/MWh</a:t>
            </a:r>
          </a:p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1772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899379"/>
            <a:ext cx="2157925" cy="26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456380"/>
            <a:ext cx="2198687" cy="308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Case study 2 </a:t>
            </a:r>
            <a:r>
              <a:rPr lang="en-NZ" dirty="0"/>
              <a:t>example (inputs)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66675" y="997662"/>
            <a:ext cx="242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North Island</a:t>
            </a:r>
          </a:p>
          <a:p>
            <a:r>
              <a:rPr lang="en-NZ" sz="2000" dirty="0" smtClean="0"/>
              <a:t>Demand:   1510 MW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6474" y="997662"/>
            <a:ext cx="242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South Island</a:t>
            </a:r>
          </a:p>
          <a:p>
            <a:r>
              <a:rPr lang="en-NZ" sz="2000" dirty="0" smtClean="0"/>
              <a:t>Demand:   1000 MW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50" y="2694631"/>
            <a:ext cx="1646496" cy="164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t="18315" r="17576" b="19184"/>
          <a:stretch/>
        </p:blipFill>
        <p:spPr bwMode="auto">
          <a:xfrm>
            <a:off x="89979" y="1694497"/>
            <a:ext cx="740011" cy="78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b="11511"/>
          <a:stretch/>
        </p:blipFill>
        <p:spPr bwMode="auto">
          <a:xfrm>
            <a:off x="59953" y="2507512"/>
            <a:ext cx="794494" cy="62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" y="3258626"/>
            <a:ext cx="878296" cy="58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82" b="16089"/>
          <a:stretch/>
        </p:blipFill>
        <p:spPr bwMode="auto">
          <a:xfrm>
            <a:off x="68721" y="3914622"/>
            <a:ext cx="912354" cy="76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54446" y="1655187"/>
            <a:ext cx="3184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350 MW @ $0.01/MWh</a:t>
            </a:r>
          </a:p>
          <a:p>
            <a:r>
              <a:rPr lang="en-NZ" sz="1400" dirty="0" smtClean="0"/>
              <a:t>FIR:        20 MW @ $1/MWh</a:t>
            </a:r>
          </a:p>
          <a:p>
            <a:r>
              <a:rPr lang="en-NZ" sz="1400" dirty="0" smtClean="0"/>
              <a:t>SIR:        30 MW @ $1/MWh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199" y="2459418"/>
            <a:ext cx="3114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350 MW @ $0.02/MWh</a:t>
            </a:r>
          </a:p>
          <a:p>
            <a:r>
              <a:rPr lang="en-NZ" sz="1400" dirty="0" smtClean="0"/>
              <a:t>FIR:        20 MW @ $2/MWh</a:t>
            </a:r>
          </a:p>
          <a:p>
            <a:r>
              <a:rPr lang="en-NZ" sz="1400" dirty="0" smtClean="0"/>
              <a:t>SIR:        30 MW @ $2/MWh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4439" y="3517879"/>
            <a:ext cx="3164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100 MW @ $5,000/MWh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4919" y="3909536"/>
            <a:ext cx="33489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1000 MW @ $100/MWh</a:t>
            </a:r>
          </a:p>
          <a:p>
            <a:r>
              <a:rPr lang="en-NZ" sz="1400" dirty="0" smtClean="0"/>
              <a:t>FIR:        200 MW @ $3/MWh</a:t>
            </a:r>
          </a:p>
          <a:p>
            <a:r>
              <a:rPr lang="en-NZ" sz="1400" dirty="0" smtClean="0"/>
              <a:t>SIR:        300 MW @ $3/MWh</a:t>
            </a:r>
            <a:endParaRPr lang="en-NZ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172147" y="2173068"/>
            <a:ext cx="3016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3,000 MW @ $0.01/MWh</a:t>
            </a:r>
          </a:p>
        </p:txBody>
      </p:sp>
    </p:spTree>
    <p:extLst>
      <p:ext uri="{BB962C8B-B14F-4D97-AF65-F5344CB8AC3E}">
        <p14:creationId xmlns:p14="http://schemas.microsoft.com/office/powerpoint/2010/main" val="29790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899379"/>
            <a:ext cx="2157925" cy="26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456380"/>
            <a:ext cx="2198687" cy="308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Case study 2 </a:t>
            </a:r>
            <a:r>
              <a:rPr lang="en-NZ" dirty="0" smtClean="0"/>
              <a:t>example (results)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66675" y="997662"/>
            <a:ext cx="242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North Island</a:t>
            </a:r>
          </a:p>
          <a:p>
            <a:r>
              <a:rPr lang="en-NZ" sz="2000" dirty="0" smtClean="0"/>
              <a:t>Demand:   1510 MW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6474" y="997662"/>
            <a:ext cx="242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South Island</a:t>
            </a:r>
          </a:p>
          <a:p>
            <a:r>
              <a:rPr lang="en-NZ" sz="2000" dirty="0" smtClean="0"/>
              <a:t>Demand:   1000 MW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50" y="2694631"/>
            <a:ext cx="1646496" cy="164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t="18315" r="17576" b="19184"/>
          <a:stretch/>
        </p:blipFill>
        <p:spPr bwMode="auto">
          <a:xfrm>
            <a:off x="89979" y="1694497"/>
            <a:ext cx="740011" cy="78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b="11511"/>
          <a:stretch/>
        </p:blipFill>
        <p:spPr bwMode="auto">
          <a:xfrm>
            <a:off x="59953" y="2507512"/>
            <a:ext cx="794494" cy="62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" y="3258626"/>
            <a:ext cx="878296" cy="58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82" b="16089"/>
          <a:stretch/>
        </p:blipFill>
        <p:spPr bwMode="auto">
          <a:xfrm>
            <a:off x="68721" y="3914622"/>
            <a:ext cx="912354" cy="76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54446" y="1655187"/>
            <a:ext cx="3146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</a:t>
            </a:r>
            <a:r>
              <a:rPr lang="en-NZ" sz="1400" dirty="0" smtClean="0">
                <a:solidFill>
                  <a:srgbClr val="FF0000"/>
                </a:solidFill>
              </a:rPr>
              <a:t>230 </a:t>
            </a:r>
            <a:r>
              <a:rPr lang="en-NZ" sz="1400" dirty="0" smtClean="0"/>
              <a:t>MW @ $0.01/MWh</a:t>
            </a:r>
          </a:p>
          <a:p>
            <a:r>
              <a:rPr lang="en-NZ" sz="1400" dirty="0" smtClean="0"/>
              <a:t>FIR:        </a:t>
            </a:r>
            <a:r>
              <a:rPr lang="en-NZ" sz="1400" dirty="0" smtClean="0">
                <a:solidFill>
                  <a:srgbClr val="FF0000"/>
                </a:solidFill>
              </a:rPr>
              <a:t>20 </a:t>
            </a:r>
            <a:r>
              <a:rPr lang="en-NZ" sz="1400" dirty="0" smtClean="0"/>
              <a:t>MW @ $1/MWh</a:t>
            </a:r>
          </a:p>
          <a:p>
            <a:r>
              <a:rPr lang="en-NZ" sz="1400" dirty="0" smtClean="0"/>
              <a:t>SIR:        </a:t>
            </a:r>
            <a:r>
              <a:rPr lang="en-NZ" sz="1400" dirty="0" smtClean="0">
                <a:solidFill>
                  <a:srgbClr val="FF0000"/>
                </a:solidFill>
              </a:rPr>
              <a:t>30 </a:t>
            </a:r>
            <a:r>
              <a:rPr lang="en-NZ" sz="1400" dirty="0" smtClean="0"/>
              <a:t>MW @ $1/MWh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200" y="2459418"/>
            <a:ext cx="2947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</a:t>
            </a:r>
            <a:r>
              <a:rPr lang="en-NZ" sz="1400" dirty="0" smtClean="0">
                <a:solidFill>
                  <a:srgbClr val="FF0000"/>
                </a:solidFill>
              </a:rPr>
              <a:t>230 </a:t>
            </a:r>
            <a:r>
              <a:rPr lang="en-NZ" sz="1400" dirty="0" smtClean="0"/>
              <a:t>MW @ $0.02/MWh</a:t>
            </a:r>
          </a:p>
          <a:p>
            <a:r>
              <a:rPr lang="en-NZ" sz="1400" dirty="0" smtClean="0"/>
              <a:t>FIR:        </a:t>
            </a:r>
            <a:r>
              <a:rPr lang="en-NZ" sz="1400" dirty="0" smtClean="0">
                <a:solidFill>
                  <a:srgbClr val="FF0000"/>
                </a:solidFill>
              </a:rPr>
              <a:t>20 </a:t>
            </a:r>
            <a:r>
              <a:rPr lang="en-NZ" sz="1400" dirty="0" smtClean="0"/>
              <a:t>MW @ $2/MWh</a:t>
            </a:r>
          </a:p>
          <a:p>
            <a:r>
              <a:rPr lang="en-NZ" sz="1400" dirty="0" smtClean="0"/>
              <a:t>SIR:        </a:t>
            </a:r>
            <a:r>
              <a:rPr lang="en-NZ" sz="1400" dirty="0" smtClean="0">
                <a:solidFill>
                  <a:srgbClr val="FF0000"/>
                </a:solidFill>
              </a:rPr>
              <a:t>30 </a:t>
            </a:r>
            <a:r>
              <a:rPr lang="en-NZ" sz="1400" dirty="0" smtClean="0"/>
              <a:t>MW @ $2/MWh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4439" y="3517879"/>
            <a:ext cx="3402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</a:t>
            </a:r>
            <a:r>
              <a:rPr lang="en-NZ" sz="1400" dirty="0" smtClean="0">
                <a:solidFill>
                  <a:srgbClr val="FF0000"/>
                </a:solidFill>
              </a:rPr>
              <a:t>0 </a:t>
            </a:r>
            <a:r>
              <a:rPr lang="en-NZ" sz="1400" dirty="0" smtClean="0"/>
              <a:t>MW @ $5,000/MWh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8720" y="3852386"/>
            <a:ext cx="33680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  </a:t>
            </a:r>
            <a:r>
              <a:rPr lang="en-NZ" sz="1400" dirty="0" smtClean="0">
                <a:solidFill>
                  <a:srgbClr val="FF0000"/>
                </a:solidFill>
              </a:rPr>
              <a:t>800 </a:t>
            </a:r>
            <a:r>
              <a:rPr lang="en-NZ" sz="1400" dirty="0" smtClean="0"/>
              <a:t>MW @ $100/MWh</a:t>
            </a:r>
          </a:p>
          <a:p>
            <a:r>
              <a:rPr lang="en-NZ" sz="1400" dirty="0" smtClean="0"/>
              <a:t>FIR:          </a:t>
            </a:r>
            <a:r>
              <a:rPr lang="en-NZ" sz="1400" dirty="0" smtClean="0">
                <a:solidFill>
                  <a:srgbClr val="FF0000"/>
                </a:solidFill>
              </a:rPr>
              <a:t>200 </a:t>
            </a:r>
            <a:r>
              <a:rPr lang="en-NZ" sz="1400" dirty="0" smtClean="0"/>
              <a:t>MW @ $3/MWh</a:t>
            </a:r>
          </a:p>
          <a:p>
            <a:r>
              <a:rPr lang="en-NZ" sz="1400" dirty="0" smtClean="0"/>
              <a:t>SIR:          </a:t>
            </a:r>
            <a:r>
              <a:rPr lang="en-NZ" sz="1400" dirty="0" smtClean="0">
                <a:solidFill>
                  <a:srgbClr val="FF0000"/>
                </a:solidFill>
              </a:rPr>
              <a:t>200 </a:t>
            </a:r>
            <a:r>
              <a:rPr lang="en-NZ" sz="1400" dirty="0" smtClean="0"/>
              <a:t>MW @ $3/MWh</a:t>
            </a:r>
            <a:endParaRPr lang="en-NZ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019746" y="2087343"/>
            <a:ext cx="312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</a:t>
            </a:r>
            <a:r>
              <a:rPr lang="en-NZ" sz="1400" dirty="0" smtClean="0">
                <a:solidFill>
                  <a:srgbClr val="FF0000"/>
                </a:solidFill>
              </a:rPr>
              <a:t>1,250 </a:t>
            </a:r>
            <a:r>
              <a:rPr lang="en-NZ" sz="1400" dirty="0" smtClean="0"/>
              <a:t>MW @ $0.01/MWh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85244" y="891166"/>
            <a:ext cx="2508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HVDC </a:t>
            </a:r>
          </a:p>
          <a:p>
            <a:pPr algn="ctr"/>
            <a:r>
              <a:rPr lang="en-NZ" sz="2400" dirty="0" smtClean="0"/>
              <a:t>NI </a:t>
            </a:r>
            <a:r>
              <a:rPr lang="en-NZ" sz="2400" dirty="0" smtClean="0">
                <a:sym typeface="Wingdings" panose="05000000000000000000" pitchFamily="2" charset="2"/>
              </a:rPr>
              <a:t> SI </a:t>
            </a:r>
          </a:p>
          <a:p>
            <a:pPr algn="ctr"/>
            <a:r>
              <a:rPr lang="en-NZ" sz="24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250 MW</a:t>
            </a:r>
            <a:endParaRPr lang="en-NZ" sz="2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899379"/>
            <a:ext cx="2157925" cy="26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456380"/>
            <a:ext cx="2198687" cy="308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Case study 2 </a:t>
            </a:r>
            <a:r>
              <a:rPr lang="en-NZ" dirty="0" smtClean="0"/>
              <a:t>example (results)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66675" y="997662"/>
            <a:ext cx="242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North Island</a:t>
            </a:r>
          </a:p>
          <a:p>
            <a:r>
              <a:rPr lang="en-NZ" sz="2000" dirty="0" smtClean="0"/>
              <a:t>Demand:   1510 MW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6474" y="997662"/>
            <a:ext cx="242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South Island</a:t>
            </a:r>
          </a:p>
          <a:p>
            <a:r>
              <a:rPr lang="en-NZ" sz="2000" dirty="0" smtClean="0"/>
              <a:t>Demand:    1000 MW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50" y="2694631"/>
            <a:ext cx="1646496" cy="164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t="18315" r="17576" b="19184"/>
          <a:stretch/>
        </p:blipFill>
        <p:spPr bwMode="auto">
          <a:xfrm>
            <a:off x="89979" y="1694497"/>
            <a:ext cx="740011" cy="78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b="11511"/>
          <a:stretch/>
        </p:blipFill>
        <p:spPr bwMode="auto">
          <a:xfrm>
            <a:off x="59953" y="2507512"/>
            <a:ext cx="794494" cy="62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" y="3258626"/>
            <a:ext cx="878296" cy="58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82" b="16089"/>
          <a:stretch/>
        </p:blipFill>
        <p:spPr bwMode="auto">
          <a:xfrm>
            <a:off x="68721" y="3914622"/>
            <a:ext cx="912354" cy="76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54446" y="1655187"/>
            <a:ext cx="2803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</a:t>
            </a:r>
            <a:r>
              <a:rPr lang="en-NZ" sz="1400" dirty="0" smtClean="0">
                <a:solidFill>
                  <a:srgbClr val="FF0000"/>
                </a:solidFill>
              </a:rPr>
              <a:t>230 </a:t>
            </a:r>
            <a:r>
              <a:rPr lang="en-NZ" sz="1400" dirty="0" smtClean="0"/>
              <a:t>MW @ $0.01/MWh</a:t>
            </a:r>
          </a:p>
          <a:p>
            <a:r>
              <a:rPr lang="en-NZ" sz="1400" dirty="0" smtClean="0"/>
              <a:t>FIR:        </a:t>
            </a:r>
            <a:r>
              <a:rPr lang="en-NZ" sz="1400" dirty="0" smtClean="0">
                <a:solidFill>
                  <a:srgbClr val="FF0000"/>
                </a:solidFill>
              </a:rPr>
              <a:t>20 </a:t>
            </a:r>
            <a:r>
              <a:rPr lang="en-NZ" sz="1400" dirty="0" smtClean="0"/>
              <a:t>MW @ $1/MWh</a:t>
            </a:r>
          </a:p>
          <a:p>
            <a:r>
              <a:rPr lang="en-NZ" sz="1400" dirty="0" smtClean="0"/>
              <a:t>SIR:        </a:t>
            </a:r>
            <a:r>
              <a:rPr lang="en-NZ" sz="1400" dirty="0" smtClean="0">
                <a:solidFill>
                  <a:srgbClr val="FF0000"/>
                </a:solidFill>
              </a:rPr>
              <a:t>30 </a:t>
            </a:r>
            <a:r>
              <a:rPr lang="en-NZ" sz="1400" dirty="0" smtClean="0"/>
              <a:t>MW @ $1/MWh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200" y="2459418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</a:t>
            </a:r>
            <a:r>
              <a:rPr lang="en-NZ" sz="1400" dirty="0" smtClean="0">
                <a:solidFill>
                  <a:srgbClr val="FF0000"/>
                </a:solidFill>
              </a:rPr>
              <a:t>230 </a:t>
            </a:r>
            <a:r>
              <a:rPr lang="en-NZ" sz="1400" dirty="0" smtClean="0"/>
              <a:t>MW @ $0.02/MWh</a:t>
            </a:r>
          </a:p>
          <a:p>
            <a:r>
              <a:rPr lang="en-NZ" sz="1400" dirty="0" smtClean="0"/>
              <a:t>FIR:        </a:t>
            </a:r>
            <a:r>
              <a:rPr lang="en-NZ" sz="1400" dirty="0" smtClean="0">
                <a:solidFill>
                  <a:srgbClr val="FF0000"/>
                </a:solidFill>
              </a:rPr>
              <a:t>20 </a:t>
            </a:r>
            <a:r>
              <a:rPr lang="en-NZ" sz="1400" dirty="0" smtClean="0"/>
              <a:t>MW @ $2/MWh</a:t>
            </a:r>
          </a:p>
          <a:p>
            <a:r>
              <a:rPr lang="en-NZ" sz="1400" dirty="0" smtClean="0"/>
              <a:t>SIR:        </a:t>
            </a:r>
            <a:r>
              <a:rPr lang="en-NZ" sz="1400" dirty="0" smtClean="0">
                <a:solidFill>
                  <a:srgbClr val="FF0000"/>
                </a:solidFill>
              </a:rPr>
              <a:t>3 </a:t>
            </a:r>
            <a:r>
              <a:rPr lang="en-NZ" sz="1400" dirty="0" smtClean="0"/>
              <a:t>MW @ $2/MWh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4440" y="3517879"/>
            <a:ext cx="3087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</a:t>
            </a:r>
            <a:r>
              <a:rPr lang="en-NZ" sz="1400" dirty="0" smtClean="0">
                <a:solidFill>
                  <a:srgbClr val="FF0000"/>
                </a:solidFill>
              </a:rPr>
              <a:t>0 </a:t>
            </a:r>
            <a:r>
              <a:rPr lang="en-NZ" sz="1400" dirty="0" smtClean="0"/>
              <a:t>MW @ $5,000/MWh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4920" y="3909536"/>
            <a:ext cx="3396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  </a:t>
            </a:r>
            <a:r>
              <a:rPr lang="en-NZ" sz="1400" dirty="0" smtClean="0">
                <a:solidFill>
                  <a:srgbClr val="FF0000"/>
                </a:solidFill>
              </a:rPr>
              <a:t>800 </a:t>
            </a:r>
            <a:r>
              <a:rPr lang="en-NZ" sz="1400" dirty="0" smtClean="0"/>
              <a:t>MW @ $100/MWh</a:t>
            </a:r>
          </a:p>
          <a:p>
            <a:r>
              <a:rPr lang="en-NZ" sz="1400" dirty="0" smtClean="0"/>
              <a:t>FIR:         </a:t>
            </a:r>
            <a:r>
              <a:rPr lang="en-NZ" sz="1400" dirty="0" smtClean="0">
                <a:solidFill>
                  <a:srgbClr val="FF0000"/>
                </a:solidFill>
              </a:rPr>
              <a:t>200 </a:t>
            </a:r>
            <a:r>
              <a:rPr lang="en-NZ" sz="1400" dirty="0" smtClean="0"/>
              <a:t>MW @ $3/MWh</a:t>
            </a:r>
          </a:p>
          <a:p>
            <a:r>
              <a:rPr lang="en-NZ" sz="1400" dirty="0" smtClean="0"/>
              <a:t>SIR:         </a:t>
            </a:r>
            <a:r>
              <a:rPr lang="en-NZ" sz="1400" dirty="0" smtClean="0">
                <a:solidFill>
                  <a:srgbClr val="FF0000"/>
                </a:solidFill>
              </a:rPr>
              <a:t>200 </a:t>
            </a:r>
            <a:r>
              <a:rPr lang="en-NZ" sz="1400" dirty="0" smtClean="0"/>
              <a:t>MW @ $3/MWh</a:t>
            </a:r>
            <a:endParaRPr lang="en-NZ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295971" y="2220693"/>
            <a:ext cx="2990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</a:t>
            </a:r>
            <a:r>
              <a:rPr lang="en-NZ" sz="1400" dirty="0" smtClean="0">
                <a:solidFill>
                  <a:srgbClr val="FF0000"/>
                </a:solidFill>
              </a:rPr>
              <a:t>1,250 </a:t>
            </a:r>
            <a:r>
              <a:rPr lang="en-NZ" sz="1400" dirty="0" smtClean="0"/>
              <a:t>MW @ $0.01/MWh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85244" y="891166"/>
            <a:ext cx="2508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HVDC </a:t>
            </a:r>
          </a:p>
          <a:p>
            <a:pPr algn="ctr"/>
            <a:r>
              <a:rPr lang="en-NZ" sz="2400" dirty="0" smtClean="0"/>
              <a:t>NI </a:t>
            </a:r>
            <a:r>
              <a:rPr lang="en-NZ" sz="2400" dirty="0" smtClean="0">
                <a:sym typeface="Wingdings" panose="05000000000000000000" pitchFamily="2" charset="2"/>
              </a:rPr>
              <a:t> SI </a:t>
            </a:r>
          </a:p>
          <a:p>
            <a:pPr algn="ctr"/>
            <a:r>
              <a:rPr lang="en-NZ" sz="24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250 MW</a:t>
            </a:r>
            <a:endParaRPr lang="en-NZ" sz="2400" dirty="0" smtClean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77103" y="2162586"/>
            <a:ext cx="2816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srgbClr val="002060"/>
                </a:solidFill>
              </a:rPr>
              <a:t>Energy price:   $3334.35/MWh</a:t>
            </a:r>
          </a:p>
          <a:p>
            <a:r>
              <a:rPr lang="en-NZ" sz="1600" dirty="0" smtClean="0">
                <a:solidFill>
                  <a:srgbClr val="002060"/>
                </a:solidFill>
              </a:rPr>
              <a:t>FIR price:          $10k/MWh</a:t>
            </a:r>
          </a:p>
          <a:p>
            <a:r>
              <a:rPr lang="en-NZ" sz="1600" dirty="0" smtClean="0">
                <a:solidFill>
                  <a:srgbClr val="002060"/>
                </a:solidFill>
              </a:rPr>
              <a:t>SIR price:          $3/MWh</a:t>
            </a:r>
          </a:p>
          <a:p>
            <a:endParaRPr lang="en-NZ" sz="1600" dirty="0">
              <a:solidFill>
                <a:srgbClr val="002060"/>
              </a:solidFill>
            </a:endParaRPr>
          </a:p>
          <a:p>
            <a:r>
              <a:rPr lang="en-NZ" sz="1600" dirty="0" smtClean="0">
                <a:solidFill>
                  <a:srgbClr val="FF0000"/>
                </a:solidFill>
              </a:rPr>
              <a:t>10 MW of FIR deficit</a:t>
            </a:r>
          </a:p>
        </p:txBody>
      </p:sp>
    </p:spTree>
    <p:extLst>
      <p:ext uri="{BB962C8B-B14F-4D97-AF65-F5344CB8AC3E}">
        <p14:creationId xmlns:p14="http://schemas.microsoft.com/office/powerpoint/2010/main" val="6299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899379"/>
            <a:ext cx="2157925" cy="26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456380"/>
            <a:ext cx="2198687" cy="308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Case study 2 </a:t>
            </a:r>
            <a:r>
              <a:rPr lang="en-NZ" dirty="0" smtClean="0"/>
              <a:t>example (modified CVPS)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66675" y="997662"/>
            <a:ext cx="242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North Island</a:t>
            </a:r>
          </a:p>
          <a:p>
            <a:r>
              <a:rPr lang="en-NZ" sz="2000" dirty="0" smtClean="0"/>
              <a:t>Demand:   1650 MW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6474" y="997662"/>
            <a:ext cx="242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South Island</a:t>
            </a:r>
          </a:p>
          <a:p>
            <a:r>
              <a:rPr lang="en-NZ" sz="2000" dirty="0" smtClean="0"/>
              <a:t>Demand:   1000 MW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50" y="2694631"/>
            <a:ext cx="1646496" cy="164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90900" y="1000571"/>
            <a:ext cx="29172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Ignoring transmission losses, net free reserve, HVDC ramp up, HVDC capacity,  reserve sharing and reserve requirement in SI</a:t>
            </a:r>
          </a:p>
          <a:p>
            <a:endParaRPr lang="en-NZ" dirty="0"/>
          </a:p>
          <a:p>
            <a:r>
              <a:rPr lang="en-NZ" dirty="0" smtClean="0"/>
              <a:t>Energy </a:t>
            </a:r>
            <a:r>
              <a:rPr lang="en-NZ" dirty="0"/>
              <a:t>CVP = $10,000/MWh</a:t>
            </a:r>
          </a:p>
          <a:p>
            <a:r>
              <a:rPr lang="en-NZ" dirty="0"/>
              <a:t>FIR CVP 	    = $15,000/MWh</a:t>
            </a:r>
          </a:p>
          <a:p>
            <a:r>
              <a:rPr lang="en-NZ" dirty="0"/>
              <a:t>SIR CVP        = </a:t>
            </a:r>
            <a:r>
              <a:rPr lang="en-NZ" dirty="0" smtClean="0"/>
              <a:t>$15,000/MWh</a:t>
            </a:r>
            <a:endParaRPr lang="en-NZ" dirty="0"/>
          </a:p>
          <a:p>
            <a:endParaRPr lang="en-NZ" dirty="0" smtClean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t="18315" r="17576" b="19184"/>
          <a:stretch/>
        </p:blipFill>
        <p:spPr bwMode="auto">
          <a:xfrm>
            <a:off x="89979" y="1694497"/>
            <a:ext cx="740011" cy="78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b="11511"/>
          <a:stretch/>
        </p:blipFill>
        <p:spPr bwMode="auto">
          <a:xfrm>
            <a:off x="59953" y="2583712"/>
            <a:ext cx="794494" cy="62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" y="3458651"/>
            <a:ext cx="878296" cy="58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82" b="16089"/>
          <a:stretch/>
        </p:blipFill>
        <p:spPr bwMode="auto">
          <a:xfrm>
            <a:off x="68721" y="4276572"/>
            <a:ext cx="912354" cy="76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5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899379"/>
            <a:ext cx="2157925" cy="26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456380"/>
            <a:ext cx="2198687" cy="308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Case study 2 </a:t>
            </a:r>
            <a:r>
              <a:rPr lang="en-NZ" dirty="0"/>
              <a:t>example </a:t>
            </a:r>
            <a:r>
              <a:rPr lang="en-NZ" dirty="0" smtClean="0"/>
              <a:t>(results</a:t>
            </a:r>
            <a:r>
              <a:rPr lang="en-NZ" dirty="0"/>
              <a:t>)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66675" y="997662"/>
            <a:ext cx="242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North Island</a:t>
            </a:r>
          </a:p>
          <a:p>
            <a:r>
              <a:rPr lang="en-NZ" sz="2000" dirty="0" smtClean="0"/>
              <a:t>Demand:   1510 MW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6474" y="997662"/>
            <a:ext cx="242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South Island</a:t>
            </a:r>
          </a:p>
          <a:p>
            <a:r>
              <a:rPr lang="en-NZ" sz="2000" dirty="0" smtClean="0"/>
              <a:t>Demand:   1000 MW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50" y="2694631"/>
            <a:ext cx="1646496" cy="164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t="18315" r="17576" b="19184"/>
          <a:stretch/>
        </p:blipFill>
        <p:spPr bwMode="auto">
          <a:xfrm>
            <a:off x="89979" y="1694497"/>
            <a:ext cx="740011" cy="78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b="11511"/>
          <a:stretch/>
        </p:blipFill>
        <p:spPr bwMode="auto">
          <a:xfrm>
            <a:off x="59953" y="2507512"/>
            <a:ext cx="794494" cy="62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" y="3258626"/>
            <a:ext cx="878296" cy="58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82" b="16089"/>
          <a:stretch/>
        </p:blipFill>
        <p:spPr bwMode="auto">
          <a:xfrm>
            <a:off x="68721" y="3914622"/>
            <a:ext cx="912354" cy="76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54446" y="1655187"/>
            <a:ext cx="3184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</a:t>
            </a:r>
            <a:r>
              <a:rPr lang="en-NZ" sz="1400" dirty="0" smtClean="0">
                <a:solidFill>
                  <a:srgbClr val="FF0000"/>
                </a:solidFill>
              </a:rPr>
              <a:t>220 </a:t>
            </a:r>
            <a:r>
              <a:rPr lang="en-NZ" sz="1400" dirty="0" smtClean="0"/>
              <a:t>MW @ $0.01/MWh</a:t>
            </a:r>
          </a:p>
          <a:p>
            <a:r>
              <a:rPr lang="en-NZ" sz="1400" dirty="0" smtClean="0"/>
              <a:t>FIR:        </a:t>
            </a:r>
            <a:r>
              <a:rPr lang="en-NZ" sz="1400" dirty="0" smtClean="0">
                <a:solidFill>
                  <a:srgbClr val="FF0000"/>
                </a:solidFill>
              </a:rPr>
              <a:t>20 </a:t>
            </a:r>
            <a:r>
              <a:rPr lang="en-NZ" sz="1400" dirty="0" smtClean="0"/>
              <a:t>MW @ $1/MWh</a:t>
            </a:r>
          </a:p>
          <a:p>
            <a:r>
              <a:rPr lang="en-NZ" sz="1400" dirty="0" smtClean="0"/>
              <a:t>SIR:        </a:t>
            </a:r>
            <a:r>
              <a:rPr lang="en-NZ" sz="1400" dirty="0" smtClean="0">
                <a:solidFill>
                  <a:srgbClr val="FF0000"/>
                </a:solidFill>
              </a:rPr>
              <a:t>30 </a:t>
            </a:r>
            <a:r>
              <a:rPr lang="en-NZ" sz="1400" dirty="0" smtClean="0"/>
              <a:t>MW @ $1/MWh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200" y="2459418"/>
            <a:ext cx="2947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</a:t>
            </a:r>
            <a:r>
              <a:rPr lang="en-NZ" sz="1400" dirty="0" smtClean="0">
                <a:solidFill>
                  <a:srgbClr val="FF0000"/>
                </a:solidFill>
              </a:rPr>
              <a:t>220 </a:t>
            </a:r>
            <a:r>
              <a:rPr lang="en-NZ" sz="1400" dirty="0" smtClean="0"/>
              <a:t>MW @ $0.02/MWh</a:t>
            </a:r>
          </a:p>
          <a:p>
            <a:r>
              <a:rPr lang="en-NZ" sz="1400" dirty="0" smtClean="0"/>
              <a:t>FIR:        </a:t>
            </a:r>
            <a:r>
              <a:rPr lang="en-NZ" sz="1400" dirty="0" smtClean="0">
                <a:solidFill>
                  <a:srgbClr val="FF0000"/>
                </a:solidFill>
              </a:rPr>
              <a:t>20 </a:t>
            </a:r>
            <a:r>
              <a:rPr lang="en-NZ" sz="1400" dirty="0" smtClean="0"/>
              <a:t>MW @ $2/MWh</a:t>
            </a:r>
          </a:p>
          <a:p>
            <a:r>
              <a:rPr lang="en-NZ" sz="1400" dirty="0" smtClean="0"/>
              <a:t>SIR:        </a:t>
            </a:r>
            <a:r>
              <a:rPr lang="en-NZ" sz="1400" dirty="0" smtClean="0">
                <a:solidFill>
                  <a:srgbClr val="FF0000"/>
                </a:solidFill>
              </a:rPr>
              <a:t>30 </a:t>
            </a:r>
            <a:r>
              <a:rPr lang="en-NZ" sz="1400" dirty="0" smtClean="0"/>
              <a:t>MW @ $2/MWh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4440" y="3432154"/>
            <a:ext cx="2783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</a:t>
            </a:r>
            <a:r>
              <a:rPr lang="en-NZ" sz="1400" dirty="0" smtClean="0">
                <a:solidFill>
                  <a:srgbClr val="FF0000"/>
                </a:solidFill>
              </a:rPr>
              <a:t> 30 </a:t>
            </a:r>
            <a:r>
              <a:rPr lang="en-NZ" sz="1400" dirty="0" smtClean="0"/>
              <a:t>MW @ $5,000/MWh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4920" y="3909536"/>
            <a:ext cx="3187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  </a:t>
            </a:r>
            <a:r>
              <a:rPr lang="en-NZ" sz="1400" dirty="0" smtClean="0">
                <a:solidFill>
                  <a:srgbClr val="FF0000"/>
                </a:solidFill>
              </a:rPr>
              <a:t>800 </a:t>
            </a:r>
            <a:r>
              <a:rPr lang="en-NZ" sz="1400" dirty="0" smtClean="0"/>
              <a:t>MW @ $100/MWh</a:t>
            </a:r>
          </a:p>
          <a:p>
            <a:r>
              <a:rPr lang="en-NZ" sz="1400" dirty="0" smtClean="0"/>
              <a:t>FIR:          </a:t>
            </a:r>
            <a:r>
              <a:rPr lang="en-NZ" sz="1400" dirty="0" smtClean="0">
                <a:solidFill>
                  <a:srgbClr val="FF0000"/>
                </a:solidFill>
              </a:rPr>
              <a:t>200 </a:t>
            </a:r>
            <a:r>
              <a:rPr lang="en-NZ" sz="1400" dirty="0" smtClean="0"/>
              <a:t>MW @ $3/MWh</a:t>
            </a:r>
          </a:p>
          <a:p>
            <a:r>
              <a:rPr lang="en-NZ" sz="1400" dirty="0" smtClean="0"/>
              <a:t>SIR:          </a:t>
            </a:r>
            <a:r>
              <a:rPr lang="en-NZ" sz="1400" dirty="0" smtClean="0">
                <a:solidFill>
                  <a:srgbClr val="FF0000"/>
                </a:solidFill>
              </a:rPr>
              <a:t>190 </a:t>
            </a:r>
            <a:r>
              <a:rPr lang="en-NZ" sz="1400" dirty="0" smtClean="0"/>
              <a:t>MW @ $3/MWh</a:t>
            </a:r>
            <a:endParaRPr lang="en-NZ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248347" y="2239743"/>
            <a:ext cx="2940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Energy: </a:t>
            </a:r>
            <a:r>
              <a:rPr lang="en-NZ" sz="1400" dirty="0" smtClean="0">
                <a:solidFill>
                  <a:srgbClr val="FF0000"/>
                </a:solidFill>
              </a:rPr>
              <a:t>1,240 </a:t>
            </a:r>
            <a:r>
              <a:rPr lang="en-NZ" sz="1400" dirty="0" smtClean="0"/>
              <a:t>MW @ $0.01/MWh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85244" y="891166"/>
            <a:ext cx="2508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HVDC </a:t>
            </a:r>
          </a:p>
          <a:p>
            <a:pPr algn="ctr"/>
            <a:r>
              <a:rPr lang="en-NZ" sz="2400" dirty="0" smtClean="0"/>
              <a:t>NI </a:t>
            </a:r>
            <a:r>
              <a:rPr lang="en-NZ" sz="2400" dirty="0" smtClean="0">
                <a:sym typeface="Wingdings" panose="05000000000000000000" pitchFamily="2" charset="2"/>
              </a:rPr>
              <a:t> SI </a:t>
            </a:r>
          </a:p>
          <a:p>
            <a:pPr algn="ctr"/>
            <a:r>
              <a:rPr lang="en-NZ" sz="24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240 MW</a:t>
            </a:r>
            <a:endParaRPr lang="en-NZ" sz="2400" dirty="0" smtClean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77103" y="2162586"/>
            <a:ext cx="3095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smtClean="0">
                <a:solidFill>
                  <a:srgbClr val="002060"/>
                </a:solidFill>
              </a:rPr>
              <a:t>Energy price:   $5,000/MWh</a:t>
            </a:r>
          </a:p>
          <a:p>
            <a:r>
              <a:rPr lang="en-NZ" sz="1600" dirty="0" smtClean="0">
                <a:solidFill>
                  <a:srgbClr val="002060"/>
                </a:solidFill>
              </a:rPr>
              <a:t>FIR price:          $14,996.96k/MWh</a:t>
            </a:r>
          </a:p>
          <a:p>
            <a:r>
              <a:rPr lang="en-NZ" sz="1600" dirty="0" smtClean="0">
                <a:solidFill>
                  <a:srgbClr val="002060"/>
                </a:solidFill>
              </a:rPr>
              <a:t>SIR price:          $3/MWh</a:t>
            </a:r>
          </a:p>
        </p:txBody>
      </p:sp>
    </p:spTree>
    <p:extLst>
      <p:ext uri="{BB962C8B-B14F-4D97-AF65-F5344CB8AC3E}">
        <p14:creationId xmlns:p14="http://schemas.microsoft.com/office/powerpoint/2010/main" val="29000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NZ" dirty="0" smtClean="0"/>
              <a:t>If </a:t>
            </a:r>
            <a:r>
              <a:rPr lang="en-NZ" dirty="0"/>
              <a:t>reserve CVPs </a:t>
            </a:r>
            <a:r>
              <a:rPr lang="en-NZ" dirty="0" smtClean="0"/>
              <a:t>are too </a:t>
            </a:r>
            <a:r>
              <a:rPr lang="en-NZ" dirty="0"/>
              <a:t>low ⇒</a:t>
            </a:r>
            <a:r>
              <a:rPr lang="en-NZ" dirty="0" smtClean="0">
                <a:sym typeface="Wingdings" panose="05000000000000000000" pitchFamily="2" charset="2"/>
              </a:rPr>
              <a:t> </a:t>
            </a:r>
            <a:r>
              <a:rPr lang="en-NZ" dirty="0">
                <a:sym typeface="Wingdings" panose="05000000000000000000" pitchFamily="2" charset="2"/>
              </a:rPr>
              <a:t>available expensive supply may not be used but </a:t>
            </a:r>
            <a:r>
              <a:rPr lang="en-NZ" dirty="0" smtClean="0">
                <a:sym typeface="Wingdings" panose="05000000000000000000" pitchFamily="2" charset="2"/>
              </a:rPr>
              <a:t>reserve </a:t>
            </a:r>
            <a:r>
              <a:rPr lang="en-NZ" dirty="0">
                <a:sym typeface="Wingdings" panose="05000000000000000000" pitchFamily="2" charset="2"/>
              </a:rPr>
              <a:t>violation is preferred if there are multiple risk </a:t>
            </a:r>
            <a:r>
              <a:rPr lang="en-NZ" dirty="0" smtClean="0">
                <a:sym typeface="Wingdings" panose="05000000000000000000" pitchFamily="2" charset="2"/>
              </a:rPr>
              <a:t>setters</a:t>
            </a:r>
          </a:p>
          <a:p>
            <a:pPr marL="285750" indent="-285750">
              <a:buFontTx/>
              <a:buChar char="-"/>
            </a:pPr>
            <a:r>
              <a:rPr lang="en-NZ" dirty="0">
                <a:sym typeface="Wingdings" panose="05000000000000000000" pitchFamily="2" charset="2"/>
              </a:rPr>
              <a:t>If reserve CVPs too high </a:t>
            </a:r>
            <a:r>
              <a:rPr lang="en-NZ" dirty="0"/>
              <a:t>⇒</a:t>
            </a:r>
            <a:r>
              <a:rPr lang="en-NZ" dirty="0" smtClean="0">
                <a:sym typeface="Wingdings" panose="05000000000000000000" pitchFamily="2" charset="2"/>
              </a:rPr>
              <a:t> </a:t>
            </a:r>
            <a:r>
              <a:rPr lang="en-NZ" dirty="0">
                <a:sym typeface="Wingdings" panose="05000000000000000000" pitchFamily="2" charset="2"/>
              </a:rPr>
              <a:t>energy violation might be </a:t>
            </a:r>
            <a:r>
              <a:rPr lang="en-NZ" dirty="0" smtClean="0">
                <a:sym typeface="Wingdings" panose="05000000000000000000" pitchFamily="2" charset="2"/>
              </a:rPr>
              <a:t>preferred by SPD instead of violating reserve requirement</a:t>
            </a:r>
            <a:r>
              <a:rPr lang="en-NZ" dirty="0">
                <a:sym typeface="Wingdings" panose="05000000000000000000" pitchFamily="2" charset="2"/>
              </a:rPr>
              <a:t> </a:t>
            </a:r>
            <a:r>
              <a:rPr lang="en-NZ" dirty="0" smtClean="0">
                <a:sym typeface="Wingdings" panose="05000000000000000000" pitchFamily="2" charset="2"/>
              </a:rPr>
              <a:t>and keeping the lights on</a:t>
            </a:r>
            <a:endParaRPr lang="en-NZ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en-NZ" dirty="0">
              <a:sym typeface="Wingdings" panose="05000000000000000000" pitchFamily="2" charset="2"/>
            </a:endParaRPr>
          </a:p>
          <a:p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Issues with current reserve scarcity modelling</a:t>
            </a:r>
          </a:p>
        </p:txBody>
      </p:sp>
    </p:spTree>
    <p:extLst>
      <p:ext uri="{BB962C8B-B14F-4D97-AF65-F5344CB8AC3E}">
        <p14:creationId xmlns:p14="http://schemas.microsoft.com/office/powerpoint/2010/main" val="27484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NZ" dirty="0" smtClean="0">
                <a:sym typeface="Wingdings" panose="05000000000000000000" pitchFamily="2" charset="2"/>
              </a:rPr>
              <a:t>Reserve/risk violation is preferable to load shedding</a:t>
            </a:r>
          </a:p>
          <a:p>
            <a:pPr marL="285750" indent="-285750">
              <a:buFontTx/>
              <a:buChar char="-"/>
            </a:pPr>
            <a:r>
              <a:rPr lang="en-NZ" dirty="0" smtClean="0">
                <a:sym typeface="Wingdings" panose="05000000000000000000" pitchFamily="2" charset="2"/>
              </a:rPr>
              <a:t>Reserve/risk </a:t>
            </a:r>
            <a:r>
              <a:rPr lang="en-NZ" dirty="0">
                <a:sym typeface="Wingdings" panose="05000000000000000000" pitchFamily="2" charset="2"/>
              </a:rPr>
              <a:t>violation </a:t>
            </a:r>
            <a:r>
              <a:rPr lang="en-NZ" dirty="0" smtClean="0">
                <a:sym typeface="Wingdings" panose="05000000000000000000" pitchFamily="2" charset="2"/>
              </a:rPr>
              <a:t>should be limit at certain level</a:t>
            </a:r>
          </a:p>
          <a:p>
            <a:pPr marL="285750" indent="-285750">
              <a:buFontTx/>
              <a:buChar char="-"/>
            </a:pPr>
            <a:r>
              <a:rPr lang="en-NZ" dirty="0" smtClean="0">
                <a:sym typeface="Wingdings" panose="05000000000000000000" pitchFamily="2" charset="2"/>
              </a:rPr>
              <a:t>Reserve price reflecting the risk(s) that are covered</a:t>
            </a:r>
          </a:p>
          <a:p>
            <a:pPr marL="285750" indent="-285750">
              <a:buFontTx/>
              <a:buChar char="-"/>
            </a:pPr>
            <a:endParaRPr lang="en-NZ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en-NZ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en-NZ" dirty="0" smtClean="0">
                <a:sym typeface="Wingdings" panose="05000000000000000000" pitchFamily="2" charset="2"/>
              </a:rPr>
              <a:t>The current reserve scarcity modelling can’t achieve all of the above</a:t>
            </a:r>
            <a:endParaRPr lang="en-NZ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en-NZ" dirty="0">
              <a:sym typeface="Wingdings" panose="05000000000000000000" pitchFamily="2" charset="2"/>
            </a:endParaRPr>
          </a:p>
          <a:p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Desirable outcomes during scarcity in real-time pricing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144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Tx/>
              <a:buChar char="-"/>
            </a:pPr>
            <a:r>
              <a:rPr lang="en-NZ" dirty="0" smtClean="0"/>
              <a:t>Real-time dispatch schedule used to dispatch energy and reserves</a:t>
            </a:r>
          </a:p>
          <a:p>
            <a:pPr marL="285750" indent="-285750">
              <a:buFontTx/>
              <a:buChar char="-"/>
            </a:pPr>
            <a:endParaRPr lang="en-NZ" dirty="0" smtClean="0"/>
          </a:p>
          <a:p>
            <a:pPr marL="285750" indent="-285750">
              <a:buFontTx/>
              <a:buChar char="-"/>
            </a:pPr>
            <a:r>
              <a:rPr lang="en-NZ" dirty="0" smtClean="0"/>
              <a:t>Real-time pricing schedule produces indicative prices every five minutes</a:t>
            </a:r>
          </a:p>
          <a:p>
            <a:pPr marL="285750" indent="-285750">
              <a:buFontTx/>
              <a:buChar char="-"/>
            </a:pPr>
            <a:endParaRPr lang="en-NZ" dirty="0" smtClean="0"/>
          </a:p>
          <a:p>
            <a:pPr marL="285750" indent="-285750">
              <a:buFontTx/>
              <a:buChar char="-"/>
            </a:pPr>
            <a:r>
              <a:rPr lang="en-NZ" dirty="0" smtClean="0"/>
              <a:t>Final ex post price schedule, based on 30-minute trading periods, determines prices on which the market is settled</a:t>
            </a:r>
          </a:p>
          <a:p>
            <a:pPr marL="285750" indent="-285750">
              <a:buFontTx/>
              <a:buChar char="-"/>
            </a:pPr>
            <a:endParaRPr lang="en-NZ" dirty="0" smtClean="0"/>
          </a:p>
          <a:p>
            <a:pPr marL="285750" indent="-285750">
              <a:buFontTx/>
              <a:buChar char="-"/>
            </a:pPr>
            <a:r>
              <a:rPr lang="en-NZ" dirty="0" smtClean="0"/>
              <a:t>Scarcity prices might be resolved during final price determination </a:t>
            </a:r>
          </a:p>
          <a:p>
            <a:pPr marL="285750" indent="-285750">
              <a:buFontTx/>
              <a:buChar char="-"/>
            </a:pPr>
            <a:endParaRPr lang="en-NZ" dirty="0" smtClean="0"/>
          </a:p>
          <a:p>
            <a:pPr marL="285750" indent="-285750">
              <a:buFontTx/>
              <a:buChar char="-"/>
            </a:pPr>
            <a:endParaRPr lang="en-NZ" dirty="0" smtClean="0"/>
          </a:p>
          <a:p>
            <a:pPr marL="285750" indent="-285750">
              <a:buFontTx/>
              <a:buChar char="-"/>
            </a:pPr>
            <a:endParaRPr lang="en-NZ" dirty="0" smtClean="0"/>
          </a:p>
          <a:p>
            <a:pPr marL="285750" indent="-285750">
              <a:buFontTx/>
              <a:buChar char="-"/>
            </a:pP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Current dispatch and pricing schedule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705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Proposed </a:t>
            </a:r>
            <a:r>
              <a:rPr lang="en-NZ" dirty="0"/>
              <a:t>risk/reserve modelling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NZ" dirty="0" smtClean="0"/>
                  <a:t>HVDC risk: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sz="2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NZ" sz="2100"/>
                            <m:t>𝐼𝑠𝑙𝑎𝑛𝑑𝑅𝑖𝑠𝑘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NZ" sz="2100"/>
                            <m:t>𝑖</m:t>
                          </m:r>
                          <m:r>
                            <m:rPr>
                              <m:nor/>
                            </m:rPr>
                            <a:rPr lang="en-NZ" sz="2100"/>
                            <m:t>,</m:t>
                          </m:r>
                          <m:r>
                            <m:rPr>
                              <m:nor/>
                            </m:rPr>
                            <a:rPr lang="en-NZ" sz="2100"/>
                            <m:t>𝑐</m:t>
                          </m:r>
                          <m:r>
                            <m:rPr>
                              <m:nor/>
                            </m:rPr>
                            <a:rPr lang="en-NZ" sz="2100"/>
                            <m:t>,</m:t>
                          </m:r>
                          <m:r>
                            <m:rPr>
                              <m:nor/>
                            </m:rPr>
                            <a:rPr lang="en-NZ" sz="2100"/>
                            <m:t>𝑟𝑐</m:t>
                          </m:r>
                        </m:sub>
                      </m:sSub>
                      <m:r>
                        <m:rPr>
                          <m:nor/>
                        </m:rPr>
                        <a:rPr lang="en-NZ" sz="21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NZ" sz="210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NZ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NZ" sz="21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NZ" sz="2100"/>
                            <m:t>𝐻𝑉𝐷𝐶𝑅𝑒𝑐</m:t>
                          </m:r>
                        </m:e>
                        <m:sub>
                          <m:r>
                            <a:rPr lang="en-NZ" sz="210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NZ" sz="210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NZ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NZ" sz="2100"/>
                            <m:t>𝑅𝑖𝑠𝑘𝑂𝑓𝑓𝑠𝑒𝑡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NZ" sz="2100"/>
                            <m:t>𝑖</m:t>
                          </m:r>
                          <m:r>
                            <m:rPr>
                              <m:nor/>
                            </m:rPr>
                            <a:rPr lang="en-NZ" sz="2100"/>
                            <m:t>,</m:t>
                          </m:r>
                          <m:r>
                            <m:rPr>
                              <m:nor/>
                            </m:rPr>
                            <a:rPr lang="en-NZ" sz="2100"/>
                            <m:t>𝑐</m:t>
                          </m:r>
                          <m:r>
                            <m:rPr>
                              <m:nor/>
                            </m:rPr>
                            <a:rPr lang="en-NZ" sz="2100"/>
                            <m:t>,</m:t>
                          </m:r>
                          <m:r>
                            <m:rPr>
                              <m:nor/>
                            </m:rPr>
                            <a:rPr lang="en-NZ" sz="2100"/>
                            <m:t>𝑟𝑐</m:t>
                          </m:r>
                        </m:sub>
                      </m:sSub>
                      <m:r>
                        <a:rPr lang="en-NZ" sz="210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NZ" sz="21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NZ" sz="2100" b="1" i="1">
                              <a:latin typeface="Cambria Math"/>
                              <a:ea typeface="Cambria Math"/>
                            </a:rPr>
                            <m:t>𝑹𝒊𝒔𝒌𝑽𝒊𝒐𝒍𝒂𝒕𝒊𝒐𝒏</m:t>
                          </m:r>
                        </m:e>
                        <m:sub>
                          <m:r>
                            <a:rPr lang="en-NZ" sz="2100" b="1" i="1" smtClean="0"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NZ" sz="21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NZ" sz="21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  <m:r>
                            <a:rPr lang="en-NZ" sz="2100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NZ" sz="2100" b="1" i="1" smtClean="0">
                              <a:latin typeface="Cambria Math"/>
                              <a:ea typeface="Cambria Math"/>
                            </a:rPr>
                            <m:t>𝒓𝒄</m:t>
                          </m:r>
                        </m:sub>
                      </m:sSub>
                    </m:oMath>
                  </m:oMathPara>
                </a14:m>
                <a:endParaRPr lang="en-NZ" sz="21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NZ" sz="2100" smtClean="0"/>
                        <m:t>∀</m:t>
                      </m:r>
                      <m:r>
                        <m:rPr>
                          <m:nor/>
                        </m:rPr>
                        <a:rPr lang="en-NZ" sz="2100" smtClean="0"/>
                        <m:t>𝑐</m:t>
                      </m:r>
                      <m:r>
                        <m:rPr>
                          <m:nor/>
                        </m:rPr>
                        <a:rPr lang="en-NZ" sz="2100" b="0" i="0" smtClean="0"/>
                        <m:t> </m:t>
                      </m:r>
                      <m:r>
                        <m:rPr>
                          <m:nor/>
                        </m:rPr>
                        <a:rPr lang="en-NZ" sz="2100" smtClean="0"/>
                        <m:t>∈</m:t>
                      </m:r>
                      <m:r>
                        <m:rPr>
                          <m:nor/>
                        </m:rPr>
                        <a:rPr lang="en-NZ" sz="2100" b="0" i="0" smtClean="0"/>
                        <m:t> </m:t>
                      </m:r>
                      <m:r>
                        <m:rPr>
                          <m:nor/>
                        </m:rPr>
                        <a:rPr lang="en-NZ" sz="2100" smtClean="0"/>
                        <m:t>𝑅𝐸𝑆𝐸𝑅𝑉𝐸𝐶𝐿𝐴𝑆𝑆𝐸𝑆</m:t>
                      </m:r>
                      <m:r>
                        <m:rPr>
                          <m:nor/>
                        </m:rPr>
                        <a:rPr lang="en-NZ" sz="2100" smtClean="0"/>
                        <m:t> ∀</m:t>
                      </m:r>
                      <m:r>
                        <m:rPr>
                          <m:nor/>
                        </m:rPr>
                        <a:rPr lang="en-NZ" sz="2100" smtClean="0"/>
                        <m:t>𝑖</m:t>
                      </m:r>
                      <m:r>
                        <m:rPr>
                          <m:nor/>
                        </m:rPr>
                        <a:rPr lang="en-NZ" sz="2100" b="0" i="0" smtClean="0"/>
                        <m:t> </m:t>
                      </m:r>
                      <m:r>
                        <m:rPr>
                          <m:nor/>
                        </m:rPr>
                        <a:rPr lang="en-NZ" sz="2100" smtClean="0"/>
                        <m:t>∈</m:t>
                      </m:r>
                      <m:r>
                        <m:rPr>
                          <m:nor/>
                        </m:rPr>
                        <a:rPr lang="en-NZ" sz="2100" b="0" i="0" smtClean="0"/>
                        <m:t> </m:t>
                      </m:r>
                      <m:r>
                        <m:rPr>
                          <m:nor/>
                        </m:rPr>
                        <a:rPr lang="en-NZ" sz="2100" smtClean="0"/>
                        <m:t>𝐼𝑆𝐿𝐴𝑁𝐷𝑆</m:t>
                      </m:r>
                      <m:r>
                        <m:rPr>
                          <m:nor/>
                        </m:rPr>
                        <a:rPr lang="en-NZ" sz="2100" smtClean="0"/>
                        <m:t> ∀</m:t>
                      </m:r>
                      <m:r>
                        <m:rPr>
                          <m:nor/>
                        </m:rPr>
                        <a:rPr lang="en-NZ" sz="2100" smtClean="0"/>
                        <m:t>𝑟𝑐</m:t>
                      </m:r>
                      <m:r>
                        <m:rPr>
                          <m:nor/>
                        </m:rPr>
                        <a:rPr lang="en-NZ" sz="2100" b="0" i="0" smtClean="0"/>
                        <m:t> </m:t>
                      </m:r>
                      <m:r>
                        <m:rPr>
                          <m:nor/>
                        </m:rPr>
                        <a:rPr lang="en-NZ" sz="2100" smtClean="0"/>
                        <m:t>∈</m:t>
                      </m:r>
                      <m:r>
                        <m:rPr>
                          <m:nor/>
                        </m:rPr>
                        <a:rPr lang="en-NZ" sz="2100" b="0" i="0" smtClean="0"/>
                        <m:t> </m:t>
                      </m:r>
                      <m:r>
                        <m:rPr>
                          <m:nor/>
                        </m:rPr>
                        <a:rPr lang="en-NZ" sz="2100" smtClean="0"/>
                        <m:t>{</m:t>
                      </m:r>
                      <m:r>
                        <m:rPr>
                          <m:nor/>
                        </m:rPr>
                        <a:rPr lang="en-NZ" sz="2100" smtClean="0"/>
                        <m:t>𝐷𝐶𝐶𝐸𝑖</m:t>
                      </m:r>
                      <m:r>
                        <m:rPr>
                          <m:nor/>
                        </m:rPr>
                        <a:rPr lang="en-NZ" sz="2100" smtClean="0"/>
                        <m:t>,</m:t>
                      </m:r>
                      <m:r>
                        <m:rPr>
                          <m:nor/>
                        </m:rPr>
                        <a:rPr lang="en-NZ" sz="2100" smtClean="0"/>
                        <m:t>𝐷𝐶𝐸𝐶𝐸𝑖</m:t>
                      </m:r>
                      <m:r>
                        <m:rPr>
                          <m:nor/>
                        </m:rPr>
                        <a:rPr lang="en-NZ" sz="2100" smtClean="0"/>
                        <m:t>}</m:t>
                      </m:r>
                    </m:oMath>
                  </m:oMathPara>
                </a14:m>
                <a:endParaRPr lang="en-NZ" sz="2100" dirty="0" smtClean="0"/>
              </a:p>
              <a:p>
                <a:r>
                  <a:rPr lang="en-NZ" dirty="0" smtClean="0"/>
                  <a:t>Generation risk: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NZ" sz="2100"/>
                            <m:t>𝐼𝑠𝑙𝑎𝑛𝑑𝑅𝑖𝑠𝑘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NZ" sz="2100"/>
                            <m:t>𝑖</m:t>
                          </m:r>
                          <m:r>
                            <m:rPr>
                              <m:nor/>
                            </m:rPr>
                            <a:rPr lang="en-NZ" sz="2100"/>
                            <m:t>,</m:t>
                          </m:r>
                          <m:r>
                            <m:rPr>
                              <m:nor/>
                            </m:rPr>
                            <a:rPr lang="en-NZ" sz="2100"/>
                            <m:t>𝑐</m:t>
                          </m:r>
                          <m:r>
                            <m:rPr>
                              <m:nor/>
                            </m:rPr>
                            <a:rPr lang="en-NZ" sz="2100"/>
                            <m:t>,</m:t>
                          </m:r>
                          <m:r>
                            <m:rPr>
                              <m:nor/>
                            </m:rPr>
                            <a:rPr lang="en-NZ" sz="2100"/>
                            <m:t>𝑟𝑐</m:t>
                          </m:r>
                        </m:sub>
                      </m:sSub>
                      <m:r>
                        <a:rPr lang="en-NZ" sz="21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NZ" sz="210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NZ" sz="2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NZ" sz="2100"/>
                            <m:t>𝐺𝑒𝑛𝑒𝑟𝑎𝑡𝑖𝑜𝑛</m:t>
                          </m:r>
                        </m:e>
                        <m:sub>
                          <m:r>
                            <a:rPr lang="en-NZ" sz="21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m:rPr>
                          <m:nor/>
                        </m:rPr>
                        <a:rPr lang="en-NZ" sz="210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NZ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NZ" sz="2100"/>
                            <m:t>𝑅𝑖𝑠𝑘𝑂𝑓𝑓𝑠𝑒𝑡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NZ" sz="2100"/>
                            <m:t>𝑖</m:t>
                          </m:r>
                          <m:r>
                            <m:rPr>
                              <m:nor/>
                            </m:rPr>
                            <a:rPr lang="en-NZ" sz="2100"/>
                            <m:t>,</m:t>
                          </m:r>
                          <m:r>
                            <m:rPr>
                              <m:nor/>
                            </m:rPr>
                            <a:rPr lang="en-NZ" sz="2100"/>
                            <m:t>𝑐</m:t>
                          </m:r>
                          <m:r>
                            <m:rPr>
                              <m:nor/>
                            </m:rPr>
                            <a:rPr lang="en-NZ" sz="2100"/>
                            <m:t>,</m:t>
                          </m:r>
                          <m:r>
                            <m:rPr>
                              <m:nor/>
                            </m:rPr>
                            <a:rPr lang="en-NZ" sz="2100"/>
                            <m:t>𝑟𝑐</m:t>
                          </m:r>
                        </m:sub>
                      </m:sSub>
                      <m:r>
                        <a:rPr lang="en-NZ" sz="210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NZ" sz="21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NZ" sz="2100"/>
                            <m:t>𝑅𝑒𝑠𝑒𝑟𝑣𝑒𝑟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NZ" sz="2100"/>
                            <m:t>𝑔</m:t>
                          </m:r>
                          <m:r>
                            <m:rPr>
                              <m:nor/>
                            </m:rPr>
                            <a:rPr lang="en-NZ" sz="2100"/>
                            <m:t>,</m:t>
                          </m:r>
                          <m:r>
                            <m:rPr>
                              <m:nor/>
                            </m:rPr>
                            <a:rPr lang="en-NZ" sz="2100"/>
                            <m:t>𝑐</m:t>
                          </m:r>
                        </m:sub>
                      </m:sSub>
                      <m:r>
                        <a:rPr lang="en-NZ" sz="2100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NZ" sz="21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NZ" sz="2100" b="1" i="1">
                              <a:latin typeface="Cambria Math"/>
                              <a:ea typeface="Cambria Math"/>
                            </a:rPr>
                            <m:t>𝑹𝒊𝒔𝒌𝑽𝒊𝒐𝒍𝒂𝒕𝒊𝒐𝒏</m:t>
                          </m:r>
                        </m:e>
                        <m:sub>
                          <m:r>
                            <a:rPr lang="en-NZ" sz="2100" b="1" i="1"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NZ" sz="21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NZ" sz="2100" b="1" i="1">
                              <a:latin typeface="Cambria Math"/>
                              <a:ea typeface="Cambria Math"/>
                            </a:rPr>
                            <m:t>𝒄</m:t>
                          </m:r>
                          <m:r>
                            <a:rPr lang="en-NZ" sz="21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NZ" sz="2100" b="1" i="1">
                              <a:latin typeface="Cambria Math"/>
                              <a:ea typeface="Cambria Math"/>
                            </a:rPr>
                            <m:t>𝒓𝒄</m:t>
                          </m:r>
                        </m:sub>
                      </m:sSub>
                    </m:oMath>
                  </m:oMathPara>
                </a14:m>
                <a:endParaRPr lang="en-NZ" sz="21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10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NZ" sz="2100"/>
                        <m:t>∀</m:t>
                      </m:r>
                      <m:r>
                        <m:rPr>
                          <m:nor/>
                        </m:rPr>
                        <a:rPr lang="en-NZ" sz="2100"/>
                        <m:t>𝑔</m:t>
                      </m:r>
                      <m:r>
                        <m:rPr>
                          <m:nor/>
                        </m:rPr>
                        <a:rPr lang="en-NZ" sz="2100" b="0" i="0" smtClean="0"/>
                        <m:t> </m:t>
                      </m:r>
                      <m:r>
                        <m:rPr>
                          <m:nor/>
                        </m:rPr>
                        <a:rPr lang="en-NZ" sz="2100"/>
                        <m:t>∈</m:t>
                      </m:r>
                      <m:r>
                        <m:rPr>
                          <m:nor/>
                        </m:rPr>
                        <a:rPr lang="en-NZ" sz="2100" b="0" i="0" smtClean="0"/>
                        <m:t> </m:t>
                      </m:r>
                      <m:sSub>
                        <m:sSubPr>
                          <m:ctrlPr>
                            <a:rPr lang="en-NZ" sz="2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NZ" sz="2100"/>
                            <m:t>𝐼𝑆𝐿𝐴𝑁𝐷𝑅𝐼𝑆𝐾𝐺𝐸𝑁𝐸𝑅𝐴𝑇𝑂𝑅𝑆</m:t>
                          </m:r>
                        </m:e>
                        <m:sub>
                          <m:r>
                            <a:rPr lang="en-NZ" sz="21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NZ" sz="2100"/>
                        <m:t> ∀</m:t>
                      </m:r>
                      <m:r>
                        <m:rPr>
                          <m:nor/>
                        </m:rPr>
                        <a:rPr lang="en-NZ" sz="2100"/>
                        <m:t>𝑐</m:t>
                      </m:r>
                      <m:r>
                        <m:rPr>
                          <m:nor/>
                        </m:rPr>
                        <a:rPr lang="en-NZ" sz="2100" b="0" i="0" smtClean="0"/>
                        <m:t> </m:t>
                      </m:r>
                      <m:r>
                        <m:rPr>
                          <m:nor/>
                        </m:rPr>
                        <a:rPr lang="en-NZ" sz="2100"/>
                        <m:t>∈</m:t>
                      </m:r>
                      <m:r>
                        <m:rPr>
                          <m:nor/>
                        </m:rPr>
                        <a:rPr lang="en-NZ" sz="2100" b="0" i="0" smtClean="0"/>
                        <m:t> </m:t>
                      </m:r>
                      <m:r>
                        <m:rPr>
                          <m:nor/>
                        </m:rPr>
                        <a:rPr lang="en-NZ" sz="2100"/>
                        <m:t>𝑅𝐸𝑆𝐸𝑅𝑉𝐸𝐶𝐿𝐴𝑆</m:t>
                      </m:r>
                      <m:r>
                        <a:rPr lang="en-NZ" sz="2100" i="1">
                          <a:latin typeface="Cambria Math"/>
                        </a:rPr>
                        <m:t>𝑆</m:t>
                      </m:r>
                      <m:r>
                        <a:rPr lang="en-NZ" sz="2100" b="0" i="1" smtClean="0">
                          <a:latin typeface="Cambria Math"/>
                        </a:rPr>
                        <m:t>𝐸𝑆</m:t>
                      </m:r>
                      <m:r>
                        <m:rPr>
                          <m:nor/>
                        </m:rPr>
                        <a:rPr lang="en-NZ" sz="2100"/>
                        <m:t> </m:t>
                      </m:r>
                    </m:oMath>
                  </m:oMathPara>
                </a14:m>
                <a:endParaRPr lang="en-NZ" sz="21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NZ" sz="2100"/>
                        <m:t>∀</m:t>
                      </m:r>
                      <m:r>
                        <m:rPr>
                          <m:nor/>
                        </m:rPr>
                        <a:rPr lang="en-NZ" sz="2100"/>
                        <m:t>𝑖</m:t>
                      </m:r>
                      <m:r>
                        <m:rPr>
                          <m:nor/>
                        </m:rPr>
                        <a:rPr lang="en-NZ" sz="2100" b="0" i="0" smtClean="0"/>
                        <m:t> </m:t>
                      </m:r>
                      <m:r>
                        <m:rPr>
                          <m:nor/>
                        </m:rPr>
                        <a:rPr lang="en-NZ" sz="2100"/>
                        <m:t>∈</m:t>
                      </m:r>
                      <m:r>
                        <m:rPr>
                          <m:nor/>
                        </m:rPr>
                        <a:rPr lang="en-NZ" sz="2100" b="0" i="0" smtClean="0"/>
                        <m:t> </m:t>
                      </m:r>
                      <m:r>
                        <m:rPr>
                          <m:nor/>
                        </m:rPr>
                        <a:rPr lang="en-NZ" sz="2100"/>
                        <m:t>𝐼𝑆𝐿𝐴𝑁𝐷𝑆</m:t>
                      </m:r>
                      <m:r>
                        <m:rPr>
                          <m:nor/>
                        </m:rPr>
                        <a:rPr lang="en-NZ" sz="2100"/>
                        <m:t> ∀</m:t>
                      </m:r>
                      <m:r>
                        <m:rPr>
                          <m:nor/>
                        </m:rPr>
                        <a:rPr lang="en-NZ" sz="2100"/>
                        <m:t>𝑟𝑐</m:t>
                      </m:r>
                      <m:r>
                        <m:rPr>
                          <m:nor/>
                        </m:rPr>
                        <a:rPr lang="en-NZ" sz="2100" b="0" i="0" smtClean="0"/>
                        <m:t> </m:t>
                      </m:r>
                      <m:r>
                        <m:rPr>
                          <m:nor/>
                        </m:rPr>
                        <a:rPr lang="en-NZ" sz="2100"/>
                        <m:t>∈</m:t>
                      </m:r>
                      <m:r>
                        <m:rPr>
                          <m:nor/>
                        </m:rPr>
                        <a:rPr lang="en-NZ" sz="2100" b="0" i="0" smtClean="0"/>
                        <m:t> </m:t>
                      </m:r>
                      <m:r>
                        <m:rPr>
                          <m:nor/>
                        </m:rPr>
                        <a:rPr lang="en-NZ" sz="2100"/>
                        <m:t>{</m:t>
                      </m:r>
                      <m:r>
                        <m:rPr>
                          <m:nor/>
                        </m:rPr>
                        <a:rPr lang="en-NZ" sz="2100"/>
                        <m:t>𝐴𝐶𝐶𝐸𝑅𝐼𝑆𝐾𝑆𝑖</m:t>
                      </m:r>
                      <m:r>
                        <m:rPr>
                          <m:nor/>
                        </m:rPr>
                        <a:rPr lang="en-NZ" sz="2100"/>
                        <m:t>,</m:t>
                      </m:r>
                      <m:r>
                        <m:rPr>
                          <m:nor/>
                        </m:rPr>
                        <a:rPr lang="en-NZ" sz="2100"/>
                        <m:t>𝐴𝐸𝐶𝐸𝑅𝐼𝑆𝐾𝑆𝑖</m:t>
                      </m:r>
                      <m:r>
                        <m:rPr>
                          <m:nor/>
                        </m:rPr>
                        <a:rPr lang="en-NZ" sz="2100"/>
                        <m:t>} </m:t>
                      </m:r>
                    </m:oMath>
                  </m:oMathPara>
                </a14:m>
                <a:endParaRPr lang="en-NZ" sz="2100" dirty="0"/>
              </a:p>
              <a:p>
                <a:endParaRPr lang="en-NZ" dirty="0"/>
              </a:p>
              <a:p>
                <a:endParaRPr lang="en-NZ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3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Proposed risk/reserve modelling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794400" y="1003325"/>
                <a:ext cx="7740000" cy="3353185"/>
              </a:xfrm>
            </p:spPr>
            <p:txBody>
              <a:bodyPr>
                <a:normAutofit/>
              </a:bodyPr>
              <a:lstStyle/>
              <a:p>
                <a:r>
                  <a:rPr lang="en-NZ" dirty="0" smtClean="0"/>
                  <a:t>Matching of requirements and availability: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NZ"/>
                            <m:t>𝐼𝑠𝑙𝑎𝑛𝑑𝑅𝑖𝑠𝑘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NZ"/>
                            <m:t>𝑖</m:t>
                          </m:r>
                          <m:r>
                            <m:rPr>
                              <m:nor/>
                            </m:rPr>
                            <a:rPr lang="en-NZ"/>
                            <m:t>,</m:t>
                          </m:r>
                          <m:r>
                            <m:rPr>
                              <m:nor/>
                            </m:rPr>
                            <a:rPr lang="en-NZ"/>
                            <m:t>𝑐</m:t>
                          </m:r>
                          <m:r>
                            <m:rPr>
                              <m:nor/>
                            </m:rPr>
                            <a:rPr lang="en-NZ"/>
                            <m:t>,</m:t>
                          </m:r>
                          <m:r>
                            <m:rPr>
                              <m:nor/>
                            </m:rPr>
                            <a:rPr lang="en-NZ"/>
                            <m:t>𝑟𝑐</m:t>
                          </m:r>
                        </m:sub>
                      </m:sSub>
                      <m:r>
                        <m:rPr>
                          <m:nor/>
                        </m:rPr>
                        <a:rPr lang="en-NZ" b="0" i="0" smtClean="0">
                          <a:latin typeface="Cambria Math"/>
                        </a:rPr>
                        <m:t> 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≤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NZ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NZ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NZ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NZ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𝐸𝑆𝐸𝑅𝑉𝐸𝑂𝐹𝐹𝐸𝑅𝑆</m:t>
                              </m:r>
                            </m:e>
                            <m:sub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NZ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𝑅𝑒𝑠𝑒𝑟𝑣𝑒</m:t>
                              </m:r>
                            </m:e>
                            <m:sub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</m:e>
                      </m:nary>
                      <m:r>
                        <a:rPr lang="en-NZ" i="1" dirty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NZ" b="1" i="1" strike="sngStrike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b="1" i="1" strike="sngStrike" dirty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𝑹𝒆𝒔𝒆𝒓𝒗𝒆𝑫𝒆𝒇𝒊𝒄𝒊𝒕</m:t>
                          </m:r>
                        </m:e>
                        <m:sub>
                          <m:r>
                            <a:rPr lang="en-NZ" b="1" i="1" strike="sngStrike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NZ" b="1" i="1" strike="sngStrike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NZ" b="1" i="1" strike="sngStrike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NZ" b="1" i="1" strike="sngStrike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NZ"/>
                        <m:t>∀</m:t>
                      </m:r>
                      <m:r>
                        <m:rPr>
                          <m:nor/>
                        </m:rPr>
                        <a:rPr lang="en-NZ"/>
                        <m:t>𝑖</m:t>
                      </m:r>
                      <m:r>
                        <m:rPr>
                          <m:nor/>
                        </m:rPr>
                        <a:rPr lang="en-NZ"/>
                        <m:t> ∈ </m:t>
                      </m:r>
                      <m:r>
                        <m:rPr>
                          <m:nor/>
                        </m:rPr>
                        <a:rPr lang="en-NZ"/>
                        <m:t>𝐼𝑆𝐿𝐴𝑁𝐷𝑆</m:t>
                      </m:r>
                      <m:r>
                        <m:rPr>
                          <m:nor/>
                        </m:rPr>
                        <a:rPr lang="en-NZ" b="0" i="0" smtClean="0"/>
                        <m:t>  </m:t>
                      </m:r>
                      <m:r>
                        <m:rPr>
                          <m:nor/>
                        </m:rPr>
                        <a:rPr lang="en-NZ" smtClean="0"/>
                        <m:t>∀</m:t>
                      </m:r>
                      <m:r>
                        <m:rPr>
                          <m:nor/>
                        </m:rPr>
                        <a:rPr lang="en-NZ" smtClean="0"/>
                        <m:t>𝑐</m:t>
                      </m:r>
                      <m:r>
                        <m:rPr>
                          <m:nor/>
                        </m:rPr>
                        <a:rPr lang="en-NZ" b="0" i="0" smtClean="0"/>
                        <m:t> </m:t>
                      </m:r>
                      <m:r>
                        <m:rPr>
                          <m:nor/>
                        </m:rPr>
                        <a:rPr lang="en-NZ" smtClean="0"/>
                        <m:t>∈</m:t>
                      </m:r>
                      <m:r>
                        <m:rPr>
                          <m:nor/>
                        </m:rPr>
                        <a:rPr lang="en-NZ" b="0" i="0" smtClean="0"/>
                        <m:t> </m:t>
                      </m:r>
                      <m:r>
                        <m:rPr>
                          <m:nor/>
                        </m:rPr>
                        <a:rPr lang="en-NZ" smtClean="0"/>
                        <m:t>𝑅𝐸𝑆𝐸𝑅𝑉𝐸𝐶𝐿𝐴𝑆𝑆𝐸𝑆</m:t>
                      </m:r>
                      <m:r>
                        <a:rPr lang="en-NZ" i="1" smtClean="0">
                          <a:latin typeface="Cambria Math"/>
                        </a:rPr>
                        <m:t> </m:t>
                      </m:r>
                      <m:r>
                        <a:rPr lang="en-NZ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NZ" smtClean="0"/>
                        <m:t>∀</m:t>
                      </m:r>
                      <m:r>
                        <m:rPr>
                          <m:nor/>
                        </m:rPr>
                        <a:rPr lang="en-NZ" smtClean="0"/>
                        <m:t>𝑟𝑐</m:t>
                      </m:r>
                      <m:r>
                        <m:rPr>
                          <m:nor/>
                        </m:rPr>
                        <a:rPr lang="en-NZ" b="0" i="0" smtClean="0"/>
                        <m:t> </m:t>
                      </m:r>
                      <m:r>
                        <m:rPr>
                          <m:nor/>
                        </m:rPr>
                        <a:rPr lang="en-NZ" smtClean="0"/>
                        <m:t>∈</m:t>
                      </m:r>
                      <m:r>
                        <m:rPr>
                          <m:nor/>
                        </m:rPr>
                        <a:rPr lang="en-NZ" b="0" i="0" smtClean="0"/>
                        <m:t> </m:t>
                      </m:r>
                      <m:r>
                        <m:rPr>
                          <m:nor/>
                        </m:rPr>
                        <a:rPr lang="en-NZ"/>
                        <m:t>𝑅𝐼𝑆𝐾𝐶𝐿𝐴𝑆𝑆𝐸𝑆</m:t>
                      </m:r>
                    </m:oMath>
                  </m:oMathPara>
                </a14:m>
                <a:endParaRPr lang="en-NZ" dirty="0" smtClean="0"/>
              </a:p>
              <a:p>
                <a:endParaRPr lang="en-NZ" dirty="0" smtClean="0"/>
              </a:p>
              <a:p>
                <a:r>
                  <a:rPr lang="en-NZ" dirty="0" smtClean="0"/>
                  <a:t>Risk Violation Tranches Allocation: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NZ" b="0" i="1">
                              <a:latin typeface="Cambria Math"/>
                              <a:ea typeface="Cambria Math"/>
                            </a:rPr>
                            <m:t>𝑅𝑖𝑠𝑘𝑉𝑖𝑜𝑙𝑎𝑡𝑖𝑜𝑛</m:t>
                          </m:r>
                        </m:e>
                        <m:sub>
                          <m:r>
                            <a:rPr lang="en-NZ" b="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NZ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NZ" b="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NZ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NZ" b="0" i="1">
                              <a:latin typeface="Cambria Math"/>
                              <a:ea typeface="Cambria Math"/>
                            </a:rPr>
                            <m:t>𝑟𝑐</m:t>
                          </m:r>
                        </m:sub>
                      </m:sSub>
                      <m:r>
                        <a:rPr lang="en-NZ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NZ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NZ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NZ" b="0" i="1" smtClean="0">
                              <a:latin typeface="Cambria Math"/>
                              <a:ea typeface="Cambria Math"/>
                            </a:rPr>
                            <m:t> ∈ </m:t>
                          </m:r>
                          <m:r>
                            <a:rPr lang="en-NZ" b="0" i="1" smtClean="0">
                              <a:latin typeface="Cambria Math"/>
                              <a:ea typeface="Cambria Math"/>
                            </a:rPr>
                            <m:t>𝑉𝐼𝑂𝐿𝐴𝑇𝐼𝑂𝑁𝑇𝑅𝐴𝑁𝐶𝐻𝐸𝑆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NZ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𝑅𝑖𝑠𝑘𝑉𝑖𝑜𝑙𝑎𝑡𝑖𝑜𝑛𝑇𝑟𝑎𝑛𝑐h𝑒𝑠</m:t>
                              </m:r>
                            </m:e>
                            <m:sub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𝑟𝑐</m:t>
                              </m:r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N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𝑅𝑖𝑠𝑘𝑉𝑖𝑜𝑙𝑎𝑡𝑖𝑜𝑛𝑇𝑟𝑎𝑛𝑐h𝑒𝑠</m:t>
                          </m:r>
                        </m:e>
                        <m:sub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𝑟𝑐</m:t>
                          </m:r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r>
                        <a:rPr lang="en-NZ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NZ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𝑅𝑖𝑠𝑘𝑉𝑖𝑜𝑙𝑎𝑡𝑖𝑜𝑛𝑇𝑟𝑎𝑛𝑐h𝑒</m:t>
                          </m:r>
                          <m:r>
                            <a:rPr lang="en-NZ" b="0" i="1" smtClean="0">
                              <a:latin typeface="Cambria Math"/>
                              <a:ea typeface="Cambria Math"/>
                            </a:rPr>
                            <m:t>𝐿𝑖𝑚𝑖𝑡𝑠</m:t>
                          </m:r>
                        </m:e>
                        <m:sub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𝑟𝑐</m:t>
                          </m:r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NZ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NZ"/>
                      <m:t>∀</m:t>
                    </m:r>
                    <m:r>
                      <m:rPr>
                        <m:nor/>
                      </m:rPr>
                      <a:rPr lang="en-NZ"/>
                      <m:t>𝑖</m:t>
                    </m:r>
                    <m:r>
                      <m:rPr>
                        <m:nor/>
                      </m:rPr>
                      <a:rPr lang="en-NZ"/>
                      <m:t> ∈ </m:t>
                    </m:r>
                    <m:r>
                      <m:rPr>
                        <m:nor/>
                      </m:rPr>
                      <a:rPr lang="en-NZ"/>
                      <m:t>𝐼𝑆𝐿𝐴𝑁𝐷𝑆</m:t>
                    </m:r>
                    <m:r>
                      <m:rPr>
                        <m:nor/>
                      </m:rPr>
                      <a:rPr lang="en-NZ"/>
                      <m:t>  ∀</m:t>
                    </m:r>
                    <m:r>
                      <m:rPr>
                        <m:nor/>
                      </m:rPr>
                      <a:rPr lang="en-NZ"/>
                      <m:t>𝑐</m:t>
                    </m:r>
                    <m:r>
                      <m:rPr>
                        <m:nor/>
                      </m:rPr>
                      <a:rPr lang="en-NZ"/>
                      <m:t> ∈ </m:t>
                    </m:r>
                    <m:r>
                      <m:rPr>
                        <m:nor/>
                      </m:rPr>
                      <a:rPr lang="en-NZ"/>
                      <m:t>𝑅𝐸𝑆𝐸𝑅𝑉𝐸𝐶𝐿𝐴𝑆𝑆𝐸𝑆</m:t>
                    </m:r>
                    <m:r>
                      <a:rPr lang="en-NZ" i="1"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NZ"/>
                      <m:t>∀</m:t>
                    </m:r>
                    <m:r>
                      <m:rPr>
                        <m:nor/>
                      </m:rPr>
                      <a:rPr lang="en-NZ"/>
                      <m:t>𝑟𝑐</m:t>
                    </m:r>
                    <m:r>
                      <m:rPr>
                        <m:nor/>
                      </m:rPr>
                      <a:rPr lang="en-NZ"/>
                      <m:t> ∈ </m:t>
                    </m:r>
                    <m:r>
                      <m:rPr>
                        <m:nor/>
                      </m:rPr>
                      <a:rPr lang="en-NZ"/>
                      <m:t>𝑅𝐼𝑆𝐾𝐶𝐿𝐴𝑆𝑆𝐸𝑆</m:t>
                    </m:r>
                  </m:oMath>
                </a14:m>
                <a:r>
                  <a:rPr lang="en-NZ" dirty="0" smtClean="0"/>
                  <a:t> </a:t>
                </a:r>
                <a:endParaRPr lang="en-NZ" dirty="0"/>
              </a:p>
              <a:p>
                <a:endParaRPr lang="en-NZ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4400" y="1003325"/>
                <a:ext cx="7740000" cy="3353185"/>
              </a:xfrm>
              <a:blipFill rotWithShape="1">
                <a:blip r:embed="rId2"/>
                <a:stretch>
                  <a:fillRect l="-630" t="-24364" b="-16364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8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Proposed risk/reserve modelling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946799" y="1241450"/>
                <a:ext cx="8073375" cy="3353185"/>
              </a:xfrm>
            </p:spPr>
            <p:txBody>
              <a:bodyPr>
                <a:normAutofit/>
              </a:bodyPr>
              <a:lstStyle/>
              <a:p>
                <a:r>
                  <a:rPr lang="en-NZ" dirty="0" smtClean="0"/>
                  <a:t>Objective function: 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NZ" b="0" i="1" smtClean="0">
                          <a:latin typeface="Cambria Math"/>
                        </a:rPr>
                        <m:t>𝑁𝑒𝑡</m:t>
                      </m:r>
                      <m:r>
                        <a:rPr lang="en-NZ" b="0" i="1" smtClean="0">
                          <a:latin typeface="Cambria Math"/>
                        </a:rPr>
                        <m:t> </m:t>
                      </m:r>
                      <m:r>
                        <a:rPr lang="en-NZ" b="0" i="1" smtClean="0">
                          <a:latin typeface="Cambria Math"/>
                        </a:rPr>
                        <m:t>𝐵𝑒𝑛𝑒𝑓𝑖𝑡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𝐷𝑒𝑚𝑎𝑛𝑑𝐵𝑒𝑛𝑒𝑓𝑖𝑡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𝐺𝑒𝑛𝑒𝑟𝑎𝑡𝑖𝑜𝑛𝐶𝑜𝑠𝑡𝑠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𝑅𝑒𝑠𝑒𝑟𝑣𝑒𝐶𝑜𝑠𝑡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𝐸𝑛𝑒𝑟𝑔𝑦𝑆h𝑜𝑟𝑡𝑎𝑔𝑒𝐶𝑜𝑠𝑡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en-NZ" b="0" i="1" strike="sngStrike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  <a:ea typeface="Cambria Math"/>
                        </a:rPr>
                        <m:t>𝑅𝑒𝑠𝑒𝑟𝑣𝑒𝐷𝑒𝑓𝑖𝑐𝑖𝑡𝐶𝑜𝑠𝑡</m:t>
                      </m:r>
                      <m:r>
                        <a:rPr lang="en-NZ" b="0" i="1" strike="sngStrike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NZ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NZ" b="1" i="1" smtClean="0">
                          <a:latin typeface="Cambria Math"/>
                          <a:ea typeface="Cambria Math"/>
                        </a:rPr>
                        <m:t>𝑹𝒊𝒔𝒌𝑽𝒊𝒐𝒍𝒂𝒕𝒊𝒐𝒏𝑪𝒐𝒔𝒕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𝑂𝑡h𝑒𝑟𝑉𝑖𝑜𝑙𝑎𝑡𝑖𝑜𝑛𝐶𝑜𝑠𝑡</m:t>
                      </m:r>
                    </m:oMath>
                  </m:oMathPara>
                </a14:m>
                <a:endParaRPr lang="en-NZ" b="0" dirty="0" smtClean="0">
                  <a:ea typeface="Cambria Math"/>
                </a:endParaRPr>
              </a:p>
              <a:p>
                <a:pPr>
                  <a:spcBef>
                    <a:spcPts val="600"/>
                  </a:spcBef>
                </a:pPr>
                <a:endParaRPr lang="en-NZ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6799" y="1241450"/>
                <a:ext cx="8073375" cy="3353185"/>
              </a:xfrm>
              <a:blipFill rotWithShape="1">
                <a:blip r:embed="rId2"/>
                <a:stretch>
                  <a:fillRect l="-604" t="-909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Proposed risk/reserve modelling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946799" y="1241450"/>
                <a:ext cx="8073375" cy="3353185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NZ" b="0" i="1" smtClean="0">
                          <a:latin typeface="Cambria Math"/>
                        </a:rPr>
                        <m:t>𝐸𝑛𝑒𝑟𝑔𝑦𝑆h𝑜𝑟𝑡𝑎𝑔𝑒𝐶𝑜𝑠𝑡</m:t>
                      </m:r>
                      <m:r>
                        <a:rPr lang="en-NZ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NZ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NZ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NZ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NZ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NZ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𝐸𝑛𝑒𝑟𝑔𝑦𝑆h𝑜𝑟𝑡𝑎𝑔𝑒</m:t>
                              </m:r>
                            </m:e>
                            <m:sub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NZ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NZ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𝐸𝑛𝑒𝑟𝑔𝑦𝐶𝑉𝑃</m:t>
                              </m:r>
                            </m:e>
                            <m:sub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NZ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NZ" i="1" dirty="0" smtClean="0">
                  <a:latin typeface="Cambria Math"/>
                  <a:ea typeface="Cambria Math"/>
                </a:endParaRPr>
              </a:p>
              <a:p>
                <a:pPr>
                  <a:spcBef>
                    <a:spcPts val="600"/>
                  </a:spcBef>
                </a:pPr>
                <a:endParaRPr lang="en-NZ" b="0" i="1" dirty="0" smtClean="0">
                  <a:latin typeface="Cambria Math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NZ" b="0" i="1" strike="sngStrike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𝑅𝑒𝑠𝑒𝑟𝑣𝑒𝐷𝑒𝑓𝑖𝑐𝑖𝑡</m:t>
                      </m:r>
                      <m:r>
                        <a:rPr lang="en-NZ" i="1" strike="sng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𝐶𝑜𝑠𝑡</m:t>
                      </m:r>
                      <m:r>
                        <a:rPr lang="en-NZ" i="1" strike="sngStrike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NZ" i="1" strike="sngStrike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NZ" b="0" i="1" strike="sngStrike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NZ" b="0" i="1" strike="sngStrike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NZ" b="0" i="1" strike="sngStrike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NZ" i="1" strike="sngStrike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NZ" b="0" i="1" strike="sngStrike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𝑅𝑒𝑠𝑒𝑟𝑣𝑒𝐷𝑒𝑓𝑖𝑐𝑖𝑡</m:t>
                              </m:r>
                            </m:e>
                            <m:sub>
                              <m:r>
                                <a:rPr lang="en-NZ" i="1" strike="sngStrike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NZ" i="1" strike="sngStrike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NZ" b="0" i="1" strike="sngStrike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NZ" i="1" strike="sngStrike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NZ" i="1" strike="sngStrike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NZ" b="0" i="1" strike="sngStrike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𝑅𝑒𝑠𝑒𝑟𝑣𝑒</m:t>
                              </m:r>
                              <m:r>
                                <a:rPr lang="en-NZ" i="1" strike="sngStrike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𝐶𝑉𝑃</m:t>
                              </m:r>
                            </m:e>
                            <m:sub>
                              <m:r>
                                <a:rPr lang="en-NZ" b="0" i="1" strike="sngStrike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NZ" i="1" strike="sngStrike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NZ" i="1" strike="sngStrike" dirty="0" smtClean="0">
                  <a:latin typeface="Cambria Math"/>
                  <a:ea typeface="Cambria Math"/>
                </a:endParaRPr>
              </a:p>
              <a:p>
                <a:pPr>
                  <a:spcBef>
                    <a:spcPts val="600"/>
                  </a:spcBef>
                </a:pPr>
                <a:endParaRPr lang="en-NZ" i="1" dirty="0" smtClean="0">
                  <a:latin typeface="Cambria Math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NZ" b="0" i="1" smtClean="0">
                          <a:latin typeface="Cambria Math"/>
                        </a:rPr>
                        <m:t>𝑅𝑖𝑠𝑘𝑉𝑖𝑜𝑙𝑎𝑡𝑖𝑜𝑛</m:t>
                      </m:r>
                      <m:r>
                        <a:rPr lang="en-NZ" i="1">
                          <a:latin typeface="Cambria Math"/>
                        </a:rPr>
                        <m:t>𝐶𝑜𝑠𝑡</m:t>
                      </m:r>
                      <m:r>
                        <a:rPr lang="en-NZ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NZ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NZ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NZ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NZ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NZ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NZ" b="0" i="1" smtClean="0">
                              <a:latin typeface="Cambria Math"/>
                              <a:ea typeface="Cambria Math"/>
                            </a:rPr>
                            <m:t>𝑟𝑐</m:t>
                          </m:r>
                          <m:r>
                            <a:rPr lang="en-NZ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NZ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NZ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𝑅𝑖𝑠𝑘𝑉𝑖𝑜𝑙𝑎𝑡𝑖𝑜𝑛𝑇𝑟𝑎𝑛𝑐h𝑒𝑠</m:t>
                              </m:r>
                            </m:e>
                            <m:sub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𝑟𝑐</m:t>
                              </m:r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NZ" i="1" dirty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NZ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NZ" i="1" dirty="0">
                              <a:latin typeface="Cambria Math"/>
                              <a:ea typeface="Cambria Math"/>
                            </a:rPr>
                            <m:t>𝑅𝑖𝑠𝑘𝐶𝑉𝑃</m:t>
                          </m:r>
                        </m:e>
                        <m:sub>
                          <m:r>
                            <a:rPr lang="en-NZ" b="0" i="1" dirty="0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NZ" b="0" i="1" dirty="0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NZ" b="0" i="1" dirty="0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NZ" i="1" dirty="0">
                  <a:latin typeface="Cambria Math"/>
                  <a:ea typeface="Cambria Math"/>
                </a:endParaRPr>
              </a:p>
              <a:p>
                <a:endParaRPr lang="en-N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NZ"/>
                        <m:t>∀</m:t>
                      </m:r>
                      <m:r>
                        <m:rPr>
                          <m:nor/>
                        </m:rPr>
                        <a:rPr lang="en-NZ"/>
                        <m:t>𝑖</m:t>
                      </m:r>
                      <m:r>
                        <m:rPr>
                          <m:nor/>
                        </m:rPr>
                        <a:rPr lang="en-NZ"/>
                        <m:t> ∈ </m:t>
                      </m:r>
                      <m:r>
                        <m:rPr>
                          <m:nor/>
                        </m:rPr>
                        <a:rPr lang="en-NZ"/>
                        <m:t>𝐼𝑆𝐿𝐴𝑁𝐷𝑆</m:t>
                      </m:r>
                      <m:r>
                        <a:rPr lang="en-NZ" b="0" i="1" smtClean="0">
                          <a:latin typeface="Cambria Math"/>
                        </a:rPr>
                        <m:t>     </m:t>
                      </m:r>
                      <m:r>
                        <a:rPr lang="en-NZ" b="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m:rPr>
                          <m:brk m:alnAt="9"/>
                        </m:rPr>
                        <a:rPr lang="en-NZ" i="1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NZ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NZ" i="1">
                          <a:latin typeface="Cambria Math"/>
                          <a:ea typeface="Cambria Math"/>
                        </a:rPr>
                        <m:t>𝑉𝐼𝑂𝐿𝐴𝑇𝐼𝑂𝑁𝑇𝑅𝐴𝑁𝐶𝐻𝐸𝑆</m:t>
                      </m:r>
                      <m:r>
                        <m:rPr>
                          <m:nor/>
                        </m:rPr>
                        <a:rPr lang="en-NZ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NZ"/>
                        <m:t>∀</m:t>
                      </m:r>
                      <m:r>
                        <m:rPr>
                          <m:nor/>
                        </m:rPr>
                        <a:rPr lang="en-NZ"/>
                        <m:t>𝑐</m:t>
                      </m:r>
                      <m:r>
                        <m:rPr>
                          <m:nor/>
                        </m:rPr>
                        <a:rPr lang="en-NZ"/>
                        <m:t> ∈ </m:t>
                      </m:r>
                      <m:r>
                        <m:rPr>
                          <m:nor/>
                        </m:rPr>
                        <a:rPr lang="en-NZ"/>
                        <m:t>𝑅𝐸𝑆𝐸𝑅𝑉𝐸𝐶𝐿𝐴𝑆</m:t>
                      </m:r>
                      <m:r>
                        <a:rPr lang="en-NZ" b="0" i="1" smtClean="0">
                          <a:latin typeface="Cambria Math"/>
                        </a:rPr>
                        <m:t>𝑆𝐸𝑆</m:t>
                      </m:r>
                      <m:r>
                        <m:rPr>
                          <m:nor/>
                        </m:rPr>
                        <a:rPr lang="en-NZ" b="0" i="0" smtClean="0"/>
                        <m:t>   </m:t>
                      </m:r>
                      <m:r>
                        <m:rPr>
                          <m:nor/>
                        </m:rPr>
                        <a:rPr lang="en-NZ"/>
                        <m:t>∀</m:t>
                      </m:r>
                      <m:r>
                        <a:rPr lang="en-NZ" b="0" i="1" smtClean="0">
                          <a:latin typeface="Cambria Math"/>
                        </a:rPr>
                        <m:t>𝑟𝑐</m:t>
                      </m:r>
                      <m:r>
                        <a:rPr lang="en-NZ" i="1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NZ"/>
                        <m:t>∈ </m:t>
                      </m:r>
                      <m:r>
                        <a:rPr lang="en-NZ" i="1">
                          <a:latin typeface="Cambria Math"/>
                        </a:rPr>
                        <m:t>𝑅</m:t>
                      </m:r>
                      <m:r>
                        <a:rPr lang="en-NZ" b="0" i="1" smtClean="0">
                          <a:latin typeface="Cambria Math"/>
                        </a:rPr>
                        <m:t>𝐼𝑆𝐾</m:t>
                      </m:r>
                      <m:r>
                        <m:rPr>
                          <m:nor/>
                        </m:rPr>
                        <a:rPr lang="en-NZ"/>
                        <m:t>𝐶𝐿𝐴𝑆</m:t>
                      </m:r>
                      <m:r>
                        <a:rPr lang="en-NZ" i="1">
                          <a:latin typeface="Cambria Math"/>
                        </a:rPr>
                        <m:t>𝑆𝐸𝑆</m:t>
                      </m:r>
                    </m:oMath>
                  </m:oMathPara>
                </a14:m>
                <a:endParaRPr lang="en-NZ" dirty="0">
                  <a:ea typeface="Cambria Math"/>
                </a:endParaRPr>
              </a:p>
              <a:p>
                <a:endParaRPr lang="en-NZ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6799" y="1241450"/>
                <a:ext cx="8073375" cy="3353185"/>
              </a:xfrm>
              <a:blipFill rotWithShape="1">
                <a:blip r:embed="rId2"/>
                <a:stretch>
                  <a:fillRect l="-151" t="-36000" b="-6909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799356"/>
              </p:ext>
            </p:extLst>
          </p:nvPr>
        </p:nvGraphicFramePr>
        <p:xfrm>
          <a:off x="946150" y="1241425"/>
          <a:ext cx="774065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217"/>
                <a:gridCol w="2580217"/>
                <a:gridCol w="2580217"/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Violation limits</a:t>
                      </a:r>
                      <a:r>
                        <a:rPr lang="en-NZ" baseline="0" dirty="0" smtClean="0"/>
                        <a:t> (</a:t>
                      </a:r>
                      <a:r>
                        <a:rPr lang="en-NZ" dirty="0" smtClean="0"/>
                        <a:t>MW)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FIR</a:t>
                      </a:r>
                      <a:r>
                        <a:rPr lang="en-NZ" baseline="0" dirty="0" smtClean="0"/>
                        <a:t> CVP ($/MWh)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SIR</a:t>
                      </a:r>
                      <a:r>
                        <a:rPr lang="en-NZ" baseline="0" dirty="0" smtClean="0"/>
                        <a:t> CVP ($/MWh)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10</a:t>
                      </a:r>
                      <a:r>
                        <a:rPr lang="en-NZ" baseline="0" dirty="0" smtClean="0"/>
                        <a:t> MW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4,500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4,000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10 MW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7,500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7,000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10 MW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9,500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9,000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20 MW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12,000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11,000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1,000 MW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15,000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15,000</a:t>
                      </a:r>
                      <a:endParaRPr lang="en-N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Example of </a:t>
            </a:r>
            <a:r>
              <a:rPr lang="en-NZ" dirty="0" smtClean="0"/>
              <a:t>risk violation tranche limits </a:t>
            </a:r>
            <a:r>
              <a:rPr lang="en-NZ" dirty="0"/>
              <a:t>and CVPs</a:t>
            </a:r>
          </a:p>
        </p:txBody>
      </p:sp>
    </p:spTree>
    <p:extLst>
      <p:ext uri="{BB962C8B-B14F-4D97-AF65-F5344CB8AC3E}">
        <p14:creationId xmlns:p14="http://schemas.microsoft.com/office/powerpoint/2010/main" val="11871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NZ" dirty="0" smtClean="0"/>
              <a:t>One risk setter and both reserve classes constrained</a:t>
            </a:r>
          </a:p>
          <a:p>
            <a:pPr marL="285750" indent="-285750">
              <a:buFontTx/>
              <a:buChar char="-"/>
            </a:pPr>
            <a:r>
              <a:rPr lang="en-NZ" dirty="0" smtClean="0"/>
              <a:t>Assuming </a:t>
            </a:r>
            <a:r>
              <a:rPr lang="en-NZ" dirty="0" err="1" smtClean="0"/>
              <a:t>CVP</a:t>
            </a:r>
            <a:r>
              <a:rPr lang="en-NZ" baseline="-25000" dirty="0" err="1" smtClean="0"/>
              <a:t>energy</a:t>
            </a:r>
            <a:r>
              <a:rPr lang="en-NZ" dirty="0" smtClean="0"/>
              <a:t> = $10,000/MWh and the risk binding supply source is cheap enough</a:t>
            </a:r>
          </a:p>
          <a:p>
            <a:r>
              <a:rPr lang="en-NZ" dirty="0" smtClean="0"/>
              <a:t>	⇒</a:t>
            </a:r>
            <a:r>
              <a:rPr lang="en-NZ" dirty="0" smtClean="0">
                <a:sym typeface="Wingdings" panose="05000000000000000000" pitchFamily="2" charset="2"/>
              </a:rPr>
              <a:t> Can violate the risk up to 10 MW before load shedding occurs</a:t>
            </a:r>
            <a:endParaRPr lang="en-NZ" dirty="0" smtClean="0"/>
          </a:p>
          <a:p>
            <a:pPr marL="285750" indent="-285750">
              <a:buFontTx/>
              <a:buChar char="-"/>
            </a:pPr>
            <a:endParaRPr lang="en-NZ" dirty="0" smtClean="0"/>
          </a:p>
          <a:p>
            <a:pPr marL="285750" indent="-285750">
              <a:buFontTx/>
              <a:buChar char="-"/>
            </a:pP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Case </a:t>
            </a:r>
            <a:r>
              <a:rPr lang="en-NZ" dirty="0" smtClean="0"/>
              <a:t>study 1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5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NZ" dirty="0" smtClean="0"/>
              <a:t>Three supply sources (A, B, C) are constrained by 6s reserve class (FIR)</a:t>
            </a:r>
            <a:endParaRPr lang="en-NZ" dirty="0"/>
          </a:p>
          <a:p>
            <a:pPr marL="285750" indent="-285750">
              <a:buFontTx/>
              <a:buChar char="-"/>
            </a:pPr>
            <a:r>
              <a:rPr lang="en-NZ" dirty="0"/>
              <a:t>Assuming </a:t>
            </a:r>
            <a:r>
              <a:rPr lang="en-NZ" dirty="0" err="1" smtClean="0"/>
              <a:t>CVP</a:t>
            </a:r>
            <a:r>
              <a:rPr lang="en-NZ" baseline="-25000" dirty="0" err="1" smtClean="0"/>
              <a:t>energy</a:t>
            </a:r>
            <a:r>
              <a:rPr lang="en-NZ" dirty="0" smtClean="0"/>
              <a:t> </a:t>
            </a:r>
            <a:r>
              <a:rPr lang="en-NZ" dirty="0"/>
              <a:t>= $10,000/MWh and the risk binding supply </a:t>
            </a:r>
            <a:r>
              <a:rPr lang="en-NZ" dirty="0" smtClean="0"/>
              <a:t>sources are cheap enough</a:t>
            </a:r>
          </a:p>
          <a:p>
            <a:pPr marL="285750" indent="-285750">
              <a:buFontTx/>
              <a:buChar char="-"/>
            </a:pPr>
            <a:r>
              <a:rPr lang="en-NZ" dirty="0"/>
              <a:t>Assuming </a:t>
            </a:r>
            <a:r>
              <a:rPr lang="en-NZ" dirty="0" smtClean="0"/>
              <a:t>the other non-risk setting supply sources are available at $5000/MWh</a:t>
            </a:r>
          </a:p>
          <a:p>
            <a:r>
              <a:rPr lang="en-NZ" dirty="0" smtClean="0"/>
              <a:t>⇒</a:t>
            </a:r>
            <a:r>
              <a:rPr lang="en-NZ" dirty="0" smtClean="0">
                <a:sym typeface="Wingdings" panose="05000000000000000000" pitchFamily="2" charset="2"/>
              </a:rPr>
              <a:t> Risk violation up to 10 MW occurs at A, B, C in the order of energy cost and frees up 30 MW of energy before the </a:t>
            </a:r>
            <a:r>
              <a:rPr lang="en-NZ" dirty="0"/>
              <a:t>$</a:t>
            </a:r>
            <a:r>
              <a:rPr lang="en-NZ" dirty="0" smtClean="0"/>
              <a:t>5,000/MWh</a:t>
            </a:r>
            <a:r>
              <a:rPr lang="en-NZ" dirty="0" smtClean="0">
                <a:sym typeface="Wingdings" panose="05000000000000000000" pitchFamily="2" charset="2"/>
              </a:rPr>
              <a:t> supply is required</a:t>
            </a:r>
            <a:endParaRPr lang="en-NZ" dirty="0" smtClean="0"/>
          </a:p>
          <a:p>
            <a:pPr marL="285750" indent="-285750">
              <a:buFontTx/>
              <a:buChar char="-"/>
            </a:pP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Case </a:t>
            </a:r>
            <a:r>
              <a:rPr lang="en-NZ" dirty="0" smtClean="0"/>
              <a:t>study 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549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NZ" dirty="0" smtClean="0"/>
              <a:t>The multi-step risk violation model seems to do the trick</a:t>
            </a:r>
          </a:p>
          <a:p>
            <a:pPr marL="285750" indent="-285750">
              <a:buFontTx/>
              <a:buChar char="-"/>
            </a:pPr>
            <a:endParaRPr lang="en-NZ" dirty="0" smtClean="0"/>
          </a:p>
          <a:p>
            <a:pPr marL="285750" indent="-285750">
              <a:buFontTx/>
              <a:buChar char="-"/>
            </a:pPr>
            <a:r>
              <a:rPr lang="en-NZ" dirty="0" smtClean="0"/>
              <a:t>Still need to determine the limits and cost of risk violation tranches</a:t>
            </a:r>
          </a:p>
          <a:p>
            <a:pPr marL="285750" indent="-285750">
              <a:buFontTx/>
              <a:buChar char="-"/>
            </a:pPr>
            <a:endParaRPr lang="en-NZ" dirty="0" smtClean="0"/>
          </a:p>
          <a:p>
            <a:pPr marL="285750" indent="-285750">
              <a:buFontTx/>
              <a:buChar char="-"/>
            </a:pPr>
            <a:r>
              <a:rPr lang="en-NZ" dirty="0" smtClean="0"/>
              <a:t>Soft limit on reserve offer prices </a:t>
            </a:r>
          </a:p>
          <a:p>
            <a:pPr marL="285750" indent="-285750">
              <a:buFontTx/>
              <a:buChar char="-"/>
            </a:pPr>
            <a:endParaRPr lang="en-NZ" dirty="0" smtClean="0"/>
          </a:p>
          <a:p>
            <a:pPr marL="285750" indent="-285750">
              <a:buFontTx/>
              <a:buChar char="-"/>
            </a:pP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Conclusion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20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Tx/>
              <a:buChar char="-"/>
            </a:pPr>
            <a:r>
              <a:rPr lang="en-NZ" dirty="0" smtClean="0"/>
              <a:t>Final pricing schedule will cease to exist</a:t>
            </a:r>
          </a:p>
          <a:p>
            <a:pPr marL="285750" indent="-285750">
              <a:buFontTx/>
              <a:buChar char="-"/>
            </a:pPr>
            <a:endParaRPr lang="en-NZ" dirty="0" smtClean="0"/>
          </a:p>
          <a:p>
            <a:pPr marL="285750" indent="-285750">
              <a:buFontTx/>
              <a:buChar char="-"/>
            </a:pPr>
            <a:r>
              <a:rPr lang="en-NZ" dirty="0" smtClean="0"/>
              <a:t>Prices will be determined every 5 minutes according to the real time dispatch schedule</a:t>
            </a:r>
          </a:p>
          <a:p>
            <a:pPr marL="285750" indent="-285750">
              <a:buFontTx/>
              <a:buChar char="-"/>
            </a:pPr>
            <a:endParaRPr lang="en-NZ" dirty="0" smtClean="0"/>
          </a:p>
          <a:p>
            <a:pPr marL="285750" indent="-285750">
              <a:buFontTx/>
              <a:buChar char="-"/>
            </a:pPr>
            <a:r>
              <a:rPr lang="en-NZ" dirty="0" smtClean="0"/>
              <a:t>Half-hourly settlement prices to be calculated using the ‘5-minute’ prices</a:t>
            </a:r>
          </a:p>
          <a:p>
            <a:pPr marL="285750" indent="-285750">
              <a:buFontTx/>
              <a:buChar char="-"/>
            </a:pPr>
            <a:endParaRPr lang="en-NZ" dirty="0" smtClean="0"/>
          </a:p>
          <a:p>
            <a:pPr marL="285750" indent="-285750">
              <a:buFontTx/>
              <a:buChar char="-"/>
            </a:pPr>
            <a:r>
              <a:rPr lang="en-NZ" dirty="0" smtClean="0"/>
              <a:t>Scarcity prices, if they exist, will remain and will impact settlement prices</a:t>
            </a:r>
          </a:p>
          <a:p>
            <a:pPr marL="285750" indent="-285750">
              <a:buFontTx/>
              <a:buChar char="-"/>
            </a:pP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Real-time pricing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103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NZ" dirty="0" smtClean="0"/>
              <a:t>5% of load at $10,000/MWh</a:t>
            </a:r>
          </a:p>
          <a:p>
            <a:pPr marL="285750" indent="-285750">
              <a:buFontTx/>
              <a:buChar char="-"/>
            </a:pPr>
            <a:r>
              <a:rPr lang="en-NZ" dirty="0" smtClean="0"/>
              <a:t>15% of load at $15,000/MWh</a:t>
            </a:r>
          </a:p>
          <a:p>
            <a:pPr marL="285750" indent="-285750">
              <a:buFontTx/>
              <a:buChar char="-"/>
            </a:pPr>
            <a:r>
              <a:rPr lang="en-NZ" dirty="0" smtClean="0"/>
              <a:t>80% of load at $20,000/MWh</a:t>
            </a:r>
          </a:p>
          <a:p>
            <a:pPr marL="285750" indent="-285750">
              <a:buFontTx/>
              <a:buChar char="-"/>
            </a:pP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Real-time pricing – proposed energy scarcity modelling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0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NZ" dirty="0" smtClean="0"/>
              <a:t>Constraint Violation Penalties (CVPs) are used to price reserves</a:t>
            </a:r>
          </a:p>
          <a:p>
            <a:pPr marL="285750" indent="-285750">
              <a:buFontTx/>
              <a:buChar char="-"/>
            </a:pPr>
            <a:r>
              <a:rPr lang="en-NZ" dirty="0" smtClean="0"/>
              <a:t>Current CVP for 6s (FIR) and 60s (SIR) reserve is $100,000/MWh</a:t>
            </a:r>
          </a:p>
          <a:p>
            <a:pPr marL="285750" indent="-285750">
              <a:buFontTx/>
              <a:buChar char="-"/>
            </a:pPr>
            <a:r>
              <a:rPr lang="en-NZ" dirty="0" smtClean="0"/>
              <a:t>Under a scarcity situation, reserves might be priced out of the market allowing plant offering reserves to provide energy instead. Inadequate reserve provision then leads to load shedding</a:t>
            </a:r>
          </a:p>
          <a:p>
            <a:r>
              <a:rPr lang="en-NZ" dirty="0"/>
              <a:t>	</a:t>
            </a:r>
            <a:r>
              <a:rPr lang="en-NZ" dirty="0" smtClean="0"/>
              <a:t>⇒ How to determine </a:t>
            </a:r>
            <a:r>
              <a:rPr lang="en-NZ" dirty="0" smtClean="0">
                <a:sym typeface="Wingdings" panose="05000000000000000000" pitchFamily="2" charset="2"/>
              </a:rPr>
              <a:t>the optimal value for reserve CVPs?</a:t>
            </a:r>
            <a:endParaRPr lang="en-NZ" dirty="0" smtClean="0"/>
          </a:p>
          <a:p>
            <a:pPr marL="285750" indent="-285750">
              <a:buFontTx/>
              <a:buChar char="-"/>
            </a:pPr>
            <a:endParaRPr lang="en-NZ" dirty="0" smtClean="0"/>
          </a:p>
          <a:p>
            <a:pPr marL="285750" indent="-285750">
              <a:buFontTx/>
              <a:buChar char="-"/>
            </a:pP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Real-time pricing – current reserve scarcity modelling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174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NZ" dirty="0" smtClean="0"/>
              <a:t>If </a:t>
            </a:r>
            <a:r>
              <a:rPr lang="en-NZ" dirty="0"/>
              <a:t>reserve CVPs </a:t>
            </a:r>
            <a:r>
              <a:rPr lang="en-NZ" dirty="0" smtClean="0"/>
              <a:t>are too </a:t>
            </a:r>
            <a:r>
              <a:rPr lang="en-NZ" dirty="0"/>
              <a:t>low ⇒</a:t>
            </a:r>
            <a:r>
              <a:rPr lang="en-NZ" dirty="0" smtClean="0">
                <a:sym typeface="Wingdings" panose="05000000000000000000" pitchFamily="2" charset="2"/>
              </a:rPr>
              <a:t> </a:t>
            </a:r>
            <a:r>
              <a:rPr lang="en-NZ" dirty="0">
                <a:sym typeface="Wingdings" panose="05000000000000000000" pitchFamily="2" charset="2"/>
              </a:rPr>
              <a:t>available expensive supply may not be used but </a:t>
            </a:r>
            <a:r>
              <a:rPr lang="en-NZ" dirty="0" smtClean="0">
                <a:sym typeface="Wingdings" panose="05000000000000000000" pitchFamily="2" charset="2"/>
              </a:rPr>
              <a:t>reserve </a:t>
            </a:r>
            <a:r>
              <a:rPr lang="en-NZ" dirty="0">
                <a:sym typeface="Wingdings" panose="05000000000000000000" pitchFamily="2" charset="2"/>
              </a:rPr>
              <a:t>violation is preferred if there are multiple risk </a:t>
            </a:r>
            <a:r>
              <a:rPr lang="en-NZ" dirty="0" smtClean="0">
                <a:sym typeface="Wingdings" panose="05000000000000000000" pitchFamily="2" charset="2"/>
              </a:rPr>
              <a:t>setters</a:t>
            </a:r>
          </a:p>
          <a:p>
            <a:pPr marL="285750" indent="-285750">
              <a:buFontTx/>
              <a:buChar char="-"/>
            </a:pPr>
            <a:r>
              <a:rPr lang="en-NZ" dirty="0">
                <a:sym typeface="Wingdings" panose="05000000000000000000" pitchFamily="2" charset="2"/>
              </a:rPr>
              <a:t>If reserve CVPs too high </a:t>
            </a:r>
            <a:r>
              <a:rPr lang="en-NZ" dirty="0"/>
              <a:t>⇒</a:t>
            </a:r>
            <a:r>
              <a:rPr lang="en-NZ" dirty="0" smtClean="0">
                <a:sym typeface="Wingdings" panose="05000000000000000000" pitchFamily="2" charset="2"/>
              </a:rPr>
              <a:t> </a:t>
            </a:r>
            <a:r>
              <a:rPr lang="en-NZ" dirty="0">
                <a:sym typeface="Wingdings" panose="05000000000000000000" pitchFamily="2" charset="2"/>
              </a:rPr>
              <a:t>energy violation might be </a:t>
            </a:r>
            <a:r>
              <a:rPr lang="en-NZ" dirty="0" smtClean="0">
                <a:sym typeface="Wingdings" panose="05000000000000000000" pitchFamily="2" charset="2"/>
              </a:rPr>
              <a:t>preferred by SPD instead of violating reserve requirement</a:t>
            </a:r>
            <a:r>
              <a:rPr lang="en-NZ" dirty="0">
                <a:sym typeface="Wingdings" panose="05000000000000000000" pitchFamily="2" charset="2"/>
              </a:rPr>
              <a:t> </a:t>
            </a:r>
            <a:r>
              <a:rPr lang="en-NZ" dirty="0" smtClean="0">
                <a:sym typeface="Wingdings" panose="05000000000000000000" pitchFamily="2" charset="2"/>
              </a:rPr>
              <a:t>and keeping the lights on</a:t>
            </a:r>
            <a:endParaRPr lang="en-NZ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en-NZ" dirty="0">
              <a:sym typeface="Wingdings" panose="05000000000000000000" pitchFamily="2" charset="2"/>
            </a:endParaRPr>
          </a:p>
          <a:p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Issues with current reserve scarcity modelling</a:t>
            </a:r>
          </a:p>
        </p:txBody>
      </p:sp>
    </p:spTree>
    <p:extLst>
      <p:ext uri="{BB962C8B-B14F-4D97-AF65-F5344CB8AC3E}">
        <p14:creationId xmlns:p14="http://schemas.microsoft.com/office/powerpoint/2010/main" val="14270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Simplified risk/reserve modelling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NZ" dirty="0" smtClean="0"/>
                  <a:t>HVDC risk: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NZ"/>
                            <m:t>𝐼𝑠𝑙𝑎𝑛𝑑𝑅𝑖𝑠𝑘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NZ"/>
                            <m:t>𝑖</m:t>
                          </m:r>
                          <m:r>
                            <m:rPr>
                              <m:nor/>
                            </m:rPr>
                            <a:rPr lang="en-NZ"/>
                            <m:t>,</m:t>
                          </m:r>
                          <m:r>
                            <m:rPr>
                              <m:nor/>
                            </m:rPr>
                            <a:rPr lang="en-NZ"/>
                            <m:t>𝑐</m:t>
                          </m:r>
                          <m:r>
                            <m:rPr>
                              <m:nor/>
                            </m:rPr>
                            <a:rPr lang="en-NZ"/>
                            <m:t>,</m:t>
                          </m:r>
                          <m:r>
                            <m:rPr>
                              <m:nor/>
                            </m:rPr>
                            <a:rPr lang="en-NZ"/>
                            <m:t>𝑟𝑐</m:t>
                          </m:r>
                        </m:sub>
                      </m:sSub>
                      <m:r>
                        <m:rPr>
                          <m:nor/>
                        </m:rPr>
                        <a:rPr lang="en-NZ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NZ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NZ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NZ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NZ"/>
                            <m:t>𝐻𝑉𝐷𝐶𝑅𝑒𝑐</m:t>
                          </m:r>
                        </m:e>
                        <m:sub>
                          <m:r>
                            <a:rPr lang="en-NZ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NZ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NZ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NZ"/>
                            <m:t>𝑅𝑖𝑠𝑘𝑂𝑓𝑓𝑠𝑒𝑡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NZ"/>
                            <m:t>𝑖</m:t>
                          </m:r>
                          <m:r>
                            <m:rPr>
                              <m:nor/>
                            </m:rPr>
                            <a:rPr lang="en-NZ"/>
                            <m:t>,</m:t>
                          </m:r>
                          <m:r>
                            <m:rPr>
                              <m:nor/>
                            </m:rPr>
                            <a:rPr lang="en-NZ"/>
                            <m:t>𝑐</m:t>
                          </m:r>
                          <m:r>
                            <m:rPr>
                              <m:nor/>
                            </m:rPr>
                            <a:rPr lang="en-NZ"/>
                            <m:t>,</m:t>
                          </m:r>
                          <m:r>
                            <m:rPr>
                              <m:nor/>
                            </m:rPr>
                            <a:rPr lang="en-NZ"/>
                            <m:t>𝑟𝑐</m:t>
                          </m:r>
                        </m:sub>
                      </m:sSub>
                    </m:oMath>
                  </m:oMathPara>
                </a14:m>
                <a:endParaRPr lang="en-NZ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NZ" smtClean="0"/>
                        <m:t>∀</m:t>
                      </m:r>
                      <m:r>
                        <m:rPr>
                          <m:nor/>
                        </m:rPr>
                        <a:rPr lang="en-NZ" smtClean="0"/>
                        <m:t>𝑐</m:t>
                      </m:r>
                      <m:r>
                        <m:rPr>
                          <m:nor/>
                        </m:rPr>
                        <a:rPr lang="en-NZ" b="0" i="0" smtClean="0"/>
                        <m:t> </m:t>
                      </m:r>
                      <m:r>
                        <m:rPr>
                          <m:nor/>
                        </m:rPr>
                        <a:rPr lang="en-NZ" smtClean="0"/>
                        <m:t>∈</m:t>
                      </m:r>
                      <m:r>
                        <m:rPr>
                          <m:nor/>
                        </m:rPr>
                        <a:rPr lang="en-NZ" b="0" i="0" smtClean="0"/>
                        <m:t> </m:t>
                      </m:r>
                      <m:r>
                        <m:rPr>
                          <m:nor/>
                        </m:rPr>
                        <a:rPr lang="en-NZ" smtClean="0"/>
                        <m:t>𝑅𝐸𝑆𝐸𝑅𝑉𝐸𝐶𝐿𝐴𝑆𝑆𝐸𝑆</m:t>
                      </m:r>
                      <m:r>
                        <m:rPr>
                          <m:nor/>
                        </m:rPr>
                        <a:rPr lang="en-NZ" smtClean="0"/>
                        <m:t> ∀</m:t>
                      </m:r>
                      <m:r>
                        <m:rPr>
                          <m:nor/>
                        </m:rPr>
                        <a:rPr lang="en-NZ" smtClean="0"/>
                        <m:t>𝑖</m:t>
                      </m:r>
                      <m:r>
                        <m:rPr>
                          <m:nor/>
                        </m:rPr>
                        <a:rPr lang="en-NZ" b="0" i="0" smtClean="0"/>
                        <m:t> </m:t>
                      </m:r>
                      <m:r>
                        <m:rPr>
                          <m:nor/>
                        </m:rPr>
                        <a:rPr lang="en-NZ" smtClean="0"/>
                        <m:t>∈</m:t>
                      </m:r>
                      <m:r>
                        <m:rPr>
                          <m:nor/>
                        </m:rPr>
                        <a:rPr lang="en-NZ" b="0" i="0" smtClean="0"/>
                        <m:t> </m:t>
                      </m:r>
                      <m:r>
                        <m:rPr>
                          <m:nor/>
                        </m:rPr>
                        <a:rPr lang="en-NZ" smtClean="0"/>
                        <m:t>𝐼𝑆𝐿𝐴𝑁𝐷𝑆</m:t>
                      </m:r>
                      <m:r>
                        <m:rPr>
                          <m:nor/>
                        </m:rPr>
                        <a:rPr lang="en-NZ" smtClean="0"/>
                        <m:t> ∀</m:t>
                      </m:r>
                      <m:r>
                        <m:rPr>
                          <m:nor/>
                        </m:rPr>
                        <a:rPr lang="en-NZ" smtClean="0"/>
                        <m:t>𝑟𝑐</m:t>
                      </m:r>
                      <m:r>
                        <m:rPr>
                          <m:nor/>
                        </m:rPr>
                        <a:rPr lang="en-NZ" b="0" i="0" smtClean="0"/>
                        <m:t> </m:t>
                      </m:r>
                      <m:r>
                        <m:rPr>
                          <m:nor/>
                        </m:rPr>
                        <a:rPr lang="en-NZ" smtClean="0"/>
                        <m:t>∈</m:t>
                      </m:r>
                      <m:r>
                        <m:rPr>
                          <m:nor/>
                        </m:rPr>
                        <a:rPr lang="en-NZ" b="0" i="0" smtClean="0"/>
                        <m:t> </m:t>
                      </m:r>
                      <m:r>
                        <m:rPr>
                          <m:nor/>
                        </m:rPr>
                        <a:rPr lang="en-NZ" smtClean="0"/>
                        <m:t>{</m:t>
                      </m:r>
                      <m:r>
                        <m:rPr>
                          <m:nor/>
                        </m:rPr>
                        <a:rPr lang="en-NZ" smtClean="0"/>
                        <m:t>𝐷𝐶𝐶𝐸𝑖</m:t>
                      </m:r>
                      <m:r>
                        <m:rPr>
                          <m:nor/>
                        </m:rPr>
                        <a:rPr lang="en-NZ" smtClean="0"/>
                        <m:t>,</m:t>
                      </m:r>
                      <m:r>
                        <m:rPr>
                          <m:nor/>
                        </m:rPr>
                        <a:rPr lang="en-NZ" smtClean="0"/>
                        <m:t>𝐷𝐶𝐸𝐶𝐸𝑖</m:t>
                      </m:r>
                      <m:r>
                        <m:rPr>
                          <m:nor/>
                        </m:rPr>
                        <a:rPr lang="en-NZ" smtClean="0"/>
                        <m:t>}</m:t>
                      </m:r>
                    </m:oMath>
                  </m:oMathPara>
                </a14:m>
                <a:endParaRPr lang="en-NZ" dirty="0" smtClean="0"/>
              </a:p>
              <a:p>
                <a:endParaRPr lang="en-NZ" dirty="0" smtClean="0"/>
              </a:p>
              <a:p>
                <a:r>
                  <a:rPr lang="en-NZ" dirty="0" smtClean="0"/>
                  <a:t>Generation risk: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NZ"/>
                            <m:t>𝐼𝑠𝑙𝑎𝑛𝑑𝑅𝑖𝑠𝑘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NZ"/>
                            <m:t>𝑖</m:t>
                          </m:r>
                          <m:r>
                            <m:rPr>
                              <m:nor/>
                            </m:rPr>
                            <a:rPr lang="en-NZ"/>
                            <m:t>,</m:t>
                          </m:r>
                          <m:r>
                            <m:rPr>
                              <m:nor/>
                            </m:rPr>
                            <a:rPr lang="en-NZ"/>
                            <m:t>𝑐</m:t>
                          </m:r>
                          <m:r>
                            <m:rPr>
                              <m:nor/>
                            </m:rPr>
                            <a:rPr lang="en-NZ"/>
                            <m:t>,</m:t>
                          </m:r>
                          <m:r>
                            <m:rPr>
                              <m:nor/>
                            </m:rPr>
                            <a:rPr lang="en-NZ"/>
                            <m:t>𝑟𝑐</m:t>
                          </m:r>
                        </m:sub>
                      </m:sSub>
                      <m:r>
                        <a:rPr lang="en-NZ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NZ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NZ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NZ"/>
                            <m:t>𝐺𝑒𝑛𝑒𝑟𝑎𝑡𝑖𝑜𝑛</m:t>
                          </m:r>
                        </m:e>
                        <m:sub>
                          <m:r>
                            <a:rPr lang="en-NZ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m:rPr>
                          <m:nor/>
                        </m:rPr>
                        <a:rPr lang="en-NZ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NZ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NZ"/>
                            <m:t>𝑅𝑖𝑠𝑘𝑂𝑓𝑓𝑠𝑒𝑡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NZ"/>
                            <m:t>𝑖</m:t>
                          </m:r>
                          <m:r>
                            <m:rPr>
                              <m:nor/>
                            </m:rPr>
                            <a:rPr lang="en-NZ"/>
                            <m:t>,</m:t>
                          </m:r>
                          <m:r>
                            <m:rPr>
                              <m:nor/>
                            </m:rPr>
                            <a:rPr lang="en-NZ"/>
                            <m:t>𝑐</m:t>
                          </m:r>
                          <m:r>
                            <m:rPr>
                              <m:nor/>
                            </m:rPr>
                            <a:rPr lang="en-NZ"/>
                            <m:t>,</m:t>
                          </m:r>
                          <m:r>
                            <m:rPr>
                              <m:nor/>
                            </m:rPr>
                            <a:rPr lang="en-NZ"/>
                            <m:t>𝑟𝑐</m:t>
                          </m:r>
                        </m:sub>
                      </m:sSub>
                      <m:r>
                        <a:rPr lang="en-NZ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NZ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NZ"/>
                            <m:t>𝑅𝑒𝑠𝑒𝑟𝑣𝑒𝑟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NZ"/>
                            <m:t>𝑔</m:t>
                          </m:r>
                          <m:r>
                            <m:rPr>
                              <m:nor/>
                            </m:rPr>
                            <a:rPr lang="en-NZ"/>
                            <m:t>,</m:t>
                          </m:r>
                          <m:r>
                            <m:rPr>
                              <m:nor/>
                            </m:rPr>
                            <a:rPr lang="en-NZ"/>
                            <m:t>𝑐</m:t>
                          </m:r>
                        </m:sub>
                      </m:sSub>
                    </m:oMath>
                  </m:oMathPara>
                </a14:m>
                <a:endParaRPr lang="en-N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NZ"/>
                        <m:t>∀</m:t>
                      </m:r>
                      <m:r>
                        <m:rPr>
                          <m:nor/>
                        </m:rPr>
                        <a:rPr lang="en-NZ"/>
                        <m:t>𝑔</m:t>
                      </m:r>
                      <m:r>
                        <m:rPr>
                          <m:nor/>
                        </m:rPr>
                        <a:rPr lang="en-NZ" b="0" i="0" smtClean="0"/>
                        <m:t> </m:t>
                      </m:r>
                      <m:r>
                        <m:rPr>
                          <m:nor/>
                        </m:rPr>
                        <a:rPr lang="en-NZ"/>
                        <m:t>∈</m:t>
                      </m:r>
                      <m:r>
                        <m:rPr>
                          <m:nor/>
                        </m:rPr>
                        <a:rPr lang="en-NZ" b="0" i="0" smtClean="0"/>
                        <m:t> </m:t>
                      </m:r>
                      <m:sSub>
                        <m:sSubPr>
                          <m:ctrlPr>
                            <a:rPr lang="en-NZ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NZ"/>
                            <m:t>𝐼𝑆𝐿𝐴𝑁𝐷𝑅𝐼𝑆𝐾𝐺𝐸𝑁𝐸𝑅𝐴𝑇𝑂𝑅𝑆</m:t>
                          </m:r>
                        </m:e>
                        <m:sub>
                          <m:r>
                            <a:rPr lang="en-NZ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NZ"/>
                        <m:t> ∀</m:t>
                      </m:r>
                      <m:r>
                        <m:rPr>
                          <m:nor/>
                        </m:rPr>
                        <a:rPr lang="en-NZ"/>
                        <m:t>𝑐</m:t>
                      </m:r>
                      <m:r>
                        <m:rPr>
                          <m:nor/>
                        </m:rPr>
                        <a:rPr lang="en-NZ" b="0" i="0" smtClean="0"/>
                        <m:t> </m:t>
                      </m:r>
                      <m:r>
                        <m:rPr>
                          <m:nor/>
                        </m:rPr>
                        <a:rPr lang="en-NZ"/>
                        <m:t>∈</m:t>
                      </m:r>
                      <m:r>
                        <m:rPr>
                          <m:nor/>
                        </m:rPr>
                        <a:rPr lang="en-NZ" b="0" i="0" smtClean="0"/>
                        <m:t> </m:t>
                      </m:r>
                      <m:r>
                        <m:rPr>
                          <m:nor/>
                        </m:rPr>
                        <a:rPr lang="en-NZ"/>
                        <m:t>𝑅𝐸𝑆𝐸𝑅𝑉𝐸𝐶𝐿𝐴𝑆</m:t>
                      </m:r>
                      <m:r>
                        <a:rPr lang="en-NZ" i="1">
                          <a:latin typeface="Cambria Math"/>
                        </a:rPr>
                        <m:t>𝑆</m:t>
                      </m:r>
                      <m:r>
                        <a:rPr lang="en-NZ" b="0" i="1" smtClean="0">
                          <a:latin typeface="Cambria Math"/>
                        </a:rPr>
                        <m:t>𝐸𝑆</m:t>
                      </m:r>
                      <m:r>
                        <m:rPr>
                          <m:nor/>
                        </m:rPr>
                        <a:rPr lang="en-NZ"/>
                        <m:t> </m:t>
                      </m:r>
                    </m:oMath>
                  </m:oMathPara>
                </a14:m>
                <a:endParaRPr lang="en-N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NZ"/>
                        <m:t>∀</m:t>
                      </m:r>
                      <m:r>
                        <m:rPr>
                          <m:nor/>
                        </m:rPr>
                        <a:rPr lang="en-NZ"/>
                        <m:t>𝑖</m:t>
                      </m:r>
                      <m:r>
                        <m:rPr>
                          <m:nor/>
                        </m:rPr>
                        <a:rPr lang="en-NZ" b="0" i="0" smtClean="0"/>
                        <m:t> </m:t>
                      </m:r>
                      <m:r>
                        <m:rPr>
                          <m:nor/>
                        </m:rPr>
                        <a:rPr lang="en-NZ"/>
                        <m:t>∈</m:t>
                      </m:r>
                      <m:r>
                        <m:rPr>
                          <m:nor/>
                        </m:rPr>
                        <a:rPr lang="en-NZ" b="0" i="0" smtClean="0"/>
                        <m:t> </m:t>
                      </m:r>
                      <m:r>
                        <m:rPr>
                          <m:nor/>
                        </m:rPr>
                        <a:rPr lang="en-NZ"/>
                        <m:t>𝐼𝑆𝐿𝐴𝑁𝐷𝑆</m:t>
                      </m:r>
                      <m:r>
                        <m:rPr>
                          <m:nor/>
                        </m:rPr>
                        <a:rPr lang="en-NZ"/>
                        <m:t> ∀</m:t>
                      </m:r>
                      <m:r>
                        <m:rPr>
                          <m:nor/>
                        </m:rPr>
                        <a:rPr lang="en-NZ"/>
                        <m:t>𝑟𝑐</m:t>
                      </m:r>
                      <m:r>
                        <m:rPr>
                          <m:nor/>
                        </m:rPr>
                        <a:rPr lang="en-NZ" b="0" i="0" smtClean="0"/>
                        <m:t> </m:t>
                      </m:r>
                      <m:r>
                        <m:rPr>
                          <m:nor/>
                        </m:rPr>
                        <a:rPr lang="en-NZ"/>
                        <m:t>∈</m:t>
                      </m:r>
                      <m:r>
                        <m:rPr>
                          <m:nor/>
                        </m:rPr>
                        <a:rPr lang="en-NZ" b="0" i="0" smtClean="0"/>
                        <m:t> </m:t>
                      </m:r>
                      <m:r>
                        <m:rPr>
                          <m:nor/>
                        </m:rPr>
                        <a:rPr lang="en-NZ"/>
                        <m:t>{</m:t>
                      </m:r>
                      <m:r>
                        <m:rPr>
                          <m:nor/>
                        </m:rPr>
                        <a:rPr lang="en-NZ"/>
                        <m:t>𝐴𝐶𝐶𝐸𝑅𝐼𝑆𝐾𝑆𝑖</m:t>
                      </m:r>
                      <m:r>
                        <m:rPr>
                          <m:nor/>
                        </m:rPr>
                        <a:rPr lang="en-NZ"/>
                        <m:t>,</m:t>
                      </m:r>
                      <m:r>
                        <m:rPr>
                          <m:nor/>
                        </m:rPr>
                        <a:rPr lang="en-NZ"/>
                        <m:t>𝐴𝐸𝐶𝐸𝑅𝐼𝑆𝐾𝑆𝑖</m:t>
                      </m:r>
                      <m:r>
                        <m:rPr>
                          <m:nor/>
                        </m:rPr>
                        <a:rPr lang="en-NZ"/>
                        <m:t>} </m:t>
                      </m:r>
                    </m:oMath>
                  </m:oMathPara>
                </a14:m>
                <a:endParaRPr lang="en-NZ" dirty="0"/>
              </a:p>
              <a:p>
                <a:endParaRPr lang="en-NZ" dirty="0"/>
              </a:p>
              <a:p>
                <a:endParaRPr lang="en-NZ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30" t="-909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6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Simplified risk/reserve modelling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NZ" dirty="0" smtClean="0"/>
                  <a:t>Total cleared reserve: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𝐼𝑠𝑙𝑎𝑛𝑑𝑅𝑒𝑠𝑒𝑟𝑣𝑒</m:t>
                          </m:r>
                        </m:e>
                        <m:sub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NZ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NZ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NZ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NZ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NZ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  <m:r>
                                <a:rPr lang="en-NZ" i="1">
                                  <a:latin typeface="Cambria Math"/>
                                  <a:ea typeface="Cambria Math"/>
                                </a:rPr>
                                <m:t>𝐸𝑆𝐸𝑅𝑉𝐸𝑂𝐹𝐹𝐸𝑅𝑆</m:t>
                              </m:r>
                            </m:e>
                            <m:sub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NZ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𝑅𝑒𝑠𝑒𝑟𝑣𝑒</m:t>
                              </m:r>
                            </m:e>
                            <m:sub>
                              <m:r>
                                <a:rPr lang="en-NZ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NZ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NZ"/>
                        <m:t>∀</m:t>
                      </m:r>
                      <m:r>
                        <m:rPr>
                          <m:nor/>
                        </m:rPr>
                        <a:rPr lang="en-NZ"/>
                        <m:t>𝑐</m:t>
                      </m:r>
                      <m:r>
                        <m:rPr>
                          <m:nor/>
                        </m:rPr>
                        <a:rPr lang="en-NZ" b="0" i="0" smtClean="0"/>
                        <m:t> </m:t>
                      </m:r>
                      <m:r>
                        <m:rPr>
                          <m:nor/>
                        </m:rPr>
                        <a:rPr lang="en-NZ"/>
                        <m:t>∈</m:t>
                      </m:r>
                      <m:r>
                        <m:rPr>
                          <m:nor/>
                        </m:rPr>
                        <a:rPr lang="en-NZ" b="0" i="0" smtClean="0"/>
                        <m:t> </m:t>
                      </m:r>
                      <m:r>
                        <m:rPr>
                          <m:nor/>
                        </m:rPr>
                        <a:rPr lang="en-NZ"/>
                        <m:t>𝑅𝐸𝑆𝐸𝑅𝑉𝐸𝐶𝐿𝐴𝑆𝑆</m:t>
                      </m:r>
                      <m:r>
                        <m:rPr>
                          <m:nor/>
                        </m:rPr>
                        <a:rPr lang="en-NZ"/>
                        <m:t>  ∀</m:t>
                      </m:r>
                      <m:r>
                        <m:rPr>
                          <m:nor/>
                        </m:rPr>
                        <a:rPr lang="en-NZ"/>
                        <m:t>𝑖</m:t>
                      </m:r>
                      <m:r>
                        <m:rPr>
                          <m:nor/>
                        </m:rPr>
                        <a:rPr lang="en-NZ" b="0" i="0" smtClean="0"/>
                        <m:t> </m:t>
                      </m:r>
                      <m:r>
                        <m:rPr>
                          <m:nor/>
                        </m:rPr>
                        <a:rPr lang="en-NZ"/>
                        <m:t>∈</m:t>
                      </m:r>
                      <m:r>
                        <m:rPr>
                          <m:nor/>
                        </m:rPr>
                        <a:rPr lang="en-NZ" b="0" i="0" smtClean="0"/>
                        <m:t> </m:t>
                      </m:r>
                      <m:r>
                        <m:rPr>
                          <m:nor/>
                        </m:rPr>
                        <a:rPr lang="en-NZ"/>
                        <m:t>𝐼𝑆𝐿𝐴𝑁𝐷𝑆</m:t>
                      </m:r>
                    </m:oMath>
                  </m:oMathPara>
                </a14:m>
                <a:endParaRPr lang="en-NZ" dirty="0"/>
              </a:p>
              <a:p>
                <a:endParaRPr lang="en-NZ" dirty="0" smtClean="0"/>
              </a:p>
              <a:p>
                <a:r>
                  <a:rPr lang="en-NZ" dirty="0"/>
                  <a:t>Matching of requirements and availability: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NZ"/>
                            <m:t>𝐼𝑠𝑙𝑎𝑛𝑑𝑅𝑖𝑠𝑘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NZ"/>
                            <m:t>𝑖</m:t>
                          </m:r>
                          <m:r>
                            <m:rPr>
                              <m:nor/>
                            </m:rPr>
                            <a:rPr lang="en-NZ"/>
                            <m:t>,</m:t>
                          </m:r>
                          <m:r>
                            <m:rPr>
                              <m:nor/>
                            </m:rPr>
                            <a:rPr lang="en-NZ"/>
                            <m:t>𝑐</m:t>
                          </m:r>
                          <m:r>
                            <m:rPr>
                              <m:nor/>
                            </m:rPr>
                            <a:rPr lang="en-NZ"/>
                            <m:t>,</m:t>
                          </m:r>
                          <m:r>
                            <m:rPr>
                              <m:nor/>
                            </m:rPr>
                            <a:rPr lang="en-NZ"/>
                            <m:t>𝑟𝑐</m:t>
                          </m:r>
                        </m:sub>
                      </m:sSub>
                      <m:r>
                        <m:rPr>
                          <m:nor/>
                        </m:rPr>
                        <a:rPr lang="en-NZ">
                          <a:latin typeface="Cambria Math"/>
                        </a:rPr>
                        <m:t> </m:t>
                      </m:r>
                      <m:r>
                        <a:rPr lang="en-NZ" i="1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NZ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𝐼𝑠𝑙𝑎𝑛𝑑𝑅𝑒𝑠𝑒𝑟𝑣𝑒</m:t>
                          </m:r>
                        </m:e>
                        <m:sub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NZ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NZ" i="1" dirty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NZ" b="1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NZ" b="1" i="1" dirty="0">
                              <a:latin typeface="Cambria Math"/>
                            </a:rPr>
                            <m:t>𝑹𝒆𝒔𝒆𝒓𝒗𝒆𝑫𝒆𝒇𝒊𝒄𝒊𝒕</m:t>
                          </m:r>
                        </m:e>
                        <m:sub>
                          <m:r>
                            <a:rPr lang="en-NZ" b="1" i="1" dirty="0">
                              <a:latin typeface="Cambria Math"/>
                            </a:rPr>
                            <m:t>𝒊</m:t>
                          </m:r>
                          <m:r>
                            <a:rPr lang="en-NZ" b="1" i="1" dirty="0">
                              <a:latin typeface="Cambria Math"/>
                            </a:rPr>
                            <m:t>,</m:t>
                          </m:r>
                          <m:r>
                            <a:rPr lang="en-NZ" b="1" i="1" dirty="0">
                              <a:latin typeface="Cambria Math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NZ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NZ"/>
                        <m:t>∀</m:t>
                      </m:r>
                      <m:r>
                        <m:rPr>
                          <m:nor/>
                        </m:rPr>
                        <a:rPr lang="en-NZ"/>
                        <m:t>𝑖</m:t>
                      </m:r>
                      <m:r>
                        <m:rPr>
                          <m:nor/>
                        </m:rPr>
                        <a:rPr lang="en-NZ"/>
                        <m:t> ∈ </m:t>
                      </m:r>
                      <m:r>
                        <m:rPr>
                          <m:nor/>
                        </m:rPr>
                        <a:rPr lang="en-NZ"/>
                        <m:t>𝐼𝑆𝐿𝐴𝑁𝐷𝑆</m:t>
                      </m:r>
                      <m:r>
                        <m:rPr>
                          <m:nor/>
                        </m:rPr>
                        <a:rPr lang="en-NZ"/>
                        <m:t>  ∀</m:t>
                      </m:r>
                      <m:r>
                        <m:rPr>
                          <m:nor/>
                        </m:rPr>
                        <a:rPr lang="en-NZ"/>
                        <m:t>𝑐</m:t>
                      </m:r>
                      <m:r>
                        <m:rPr>
                          <m:nor/>
                        </m:rPr>
                        <a:rPr lang="en-NZ"/>
                        <m:t> ∈ </m:t>
                      </m:r>
                      <m:r>
                        <m:rPr>
                          <m:nor/>
                        </m:rPr>
                        <a:rPr lang="en-NZ"/>
                        <m:t>𝑅𝐸𝑆𝐸𝑅𝑉𝐸𝐶𝐿𝐴𝑆𝑆𝐸𝑆</m:t>
                      </m:r>
                      <m:r>
                        <a:rPr lang="en-NZ" i="1">
                          <a:latin typeface="Cambria Math"/>
                        </a:rPr>
                        <m:t>  </m:t>
                      </m:r>
                      <m:r>
                        <m:rPr>
                          <m:nor/>
                        </m:rPr>
                        <a:rPr lang="en-NZ"/>
                        <m:t>∀</m:t>
                      </m:r>
                      <m:r>
                        <m:rPr>
                          <m:nor/>
                        </m:rPr>
                        <a:rPr lang="en-NZ"/>
                        <m:t>𝑟𝑐</m:t>
                      </m:r>
                      <m:r>
                        <m:rPr>
                          <m:nor/>
                        </m:rPr>
                        <a:rPr lang="en-NZ"/>
                        <m:t> ∈ </m:t>
                      </m:r>
                      <m:r>
                        <m:rPr>
                          <m:nor/>
                        </m:rPr>
                        <a:rPr lang="en-NZ"/>
                        <m:t>𝑅𝐼𝑆𝐾𝐶𝐿𝐴𝑆𝑆𝐸𝑆</m:t>
                      </m:r>
                    </m:oMath>
                  </m:oMathPara>
                </a14:m>
                <a:endParaRPr lang="en-NZ" dirty="0"/>
              </a:p>
              <a:p>
                <a:endParaRPr lang="en-NZ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30" t="-24364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68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ternal presentation (on a projector) Oct15">
  <a:themeElements>
    <a:clrScheme name="Electricity Authority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3C5F0"/>
      </a:accent1>
      <a:accent2>
        <a:srgbClr val="EB9D19"/>
      </a:accent2>
      <a:accent3>
        <a:srgbClr val="CE1E2A"/>
      </a:accent3>
      <a:accent4>
        <a:srgbClr val="540000"/>
      </a:accent4>
      <a:accent5>
        <a:srgbClr val="D2D2D2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13576</TotalTime>
  <Words>2455</Words>
  <Application>Microsoft Office PowerPoint</Application>
  <PresentationFormat>On-screen Show (16:9)</PresentationFormat>
  <Paragraphs>379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External presentation (on a projector) Oct15</vt:lpstr>
      <vt:lpstr>PowerPoint Presentation</vt:lpstr>
      <vt:lpstr>Outline</vt:lpstr>
      <vt:lpstr>Current dispatch and pricing schedule</vt:lpstr>
      <vt:lpstr>Real-time pricing</vt:lpstr>
      <vt:lpstr>Real-time pricing – proposed energy scarcity modelling</vt:lpstr>
      <vt:lpstr>Real-time pricing – current reserve scarcity modelling</vt:lpstr>
      <vt:lpstr>Issues with current reserve scarcity modelling</vt:lpstr>
      <vt:lpstr>Simplified risk/reserve modelling</vt:lpstr>
      <vt:lpstr>Simplified risk/reserve modelling</vt:lpstr>
      <vt:lpstr>Simplified risk/reserve modelling</vt:lpstr>
      <vt:lpstr>Simplified risk/reserve modelling</vt:lpstr>
      <vt:lpstr>SPD: Energy and reserve price basics</vt:lpstr>
      <vt:lpstr>Potential issues with current reserve scarcity modelling</vt:lpstr>
      <vt:lpstr>Case study 1</vt:lpstr>
      <vt:lpstr>Case study 1 example (inputs)</vt:lpstr>
      <vt:lpstr>Case study 1 example (inputs)</vt:lpstr>
      <vt:lpstr>Case study 1 example (results)</vt:lpstr>
      <vt:lpstr>Case study 1 example (results)</vt:lpstr>
      <vt:lpstr>Case study 1 example (modified CVPs)</vt:lpstr>
      <vt:lpstr>Case study 1 example (results)</vt:lpstr>
      <vt:lpstr>Case study 2</vt:lpstr>
      <vt:lpstr>Case study 2 example (inputs)</vt:lpstr>
      <vt:lpstr>Case study 2 example (inputs)</vt:lpstr>
      <vt:lpstr>Case study 2 example (results)</vt:lpstr>
      <vt:lpstr>Case study 2 example (results)</vt:lpstr>
      <vt:lpstr>Case study 2 example (modified CVPS)</vt:lpstr>
      <vt:lpstr>Case study 2 example (results)</vt:lpstr>
      <vt:lpstr>Issues with current reserve scarcity modelling</vt:lpstr>
      <vt:lpstr>Desirable outcomes during scarcity in real-time pricing</vt:lpstr>
      <vt:lpstr>Proposed risk/reserve modelling</vt:lpstr>
      <vt:lpstr>Proposed risk/reserve modelling</vt:lpstr>
      <vt:lpstr>Proposed risk/reserve modelling</vt:lpstr>
      <vt:lpstr>Proposed risk/reserve modelling</vt:lpstr>
      <vt:lpstr>Example of risk violation tranche limits and CVPs</vt:lpstr>
      <vt:lpstr>Case study 1</vt:lpstr>
      <vt:lpstr>Case study 2</vt:lpstr>
      <vt:lpstr>Conclusion</vt:lpstr>
    </vt:vector>
  </TitlesOfParts>
  <Company>Electricity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Wood</dc:creator>
  <cp:lastModifiedBy>Tuong Nguyen</cp:lastModifiedBy>
  <cp:revision>312</cp:revision>
  <cp:lastPrinted>2017-09-15T05:39:06Z</cp:lastPrinted>
  <dcterms:created xsi:type="dcterms:W3CDTF">2017-08-08T21:43:08Z</dcterms:created>
  <dcterms:modified xsi:type="dcterms:W3CDTF">2018-09-06T02:28:50Z</dcterms:modified>
</cp:coreProperties>
</file>