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84" r:id="rId3"/>
    <p:sldId id="263" r:id="rId4"/>
    <p:sldId id="290" r:id="rId5"/>
    <p:sldId id="270" r:id="rId6"/>
    <p:sldId id="291" r:id="rId7"/>
    <p:sldId id="285" r:id="rId8"/>
    <p:sldId id="286" r:id="rId9"/>
    <p:sldId id="287" r:id="rId10"/>
    <p:sldId id="288" r:id="rId11"/>
    <p:sldId id="289" r:id="rId12"/>
    <p:sldId id="257" r:id="rId13"/>
    <p:sldId id="258" r:id="rId14"/>
    <p:sldId id="260" r:id="rId15"/>
    <p:sldId id="261" r:id="rId16"/>
    <p:sldId id="273" r:id="rId17"/>
    <p:sldId id="280" r:id="rId18"/>
    <p:sldId id="276" r:id="rId19"/>
    <p:sldId id="267" r:id="rId20"/>
    <p:sldId id="264" r:id="rId21"/>
    <p:sldId id="281" r:id="rId22"/>
    <p:sldId id="265" r:id="rId23"/>
    <p:sldId id="283" r:id="rId24"/>
    <p:sldId id="266" r:id="rId25"/>
    <p:sldId id="278" r:id="rId26"/>
    <p:sldId id="27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21" autoAdjust="0"/>
    <p:restoredTop sz="82424" autoAdjust="0"/>
  </p:normalViewPr>
  <p:slideViewPr>
    <p:cSldViewPr snapToGrid="0">
      <p:cViewPr>
        <p:scale>
          <a:sx n="100" d="100"/>
          <a:sy n="100" d="100"/>
        </p:scale>
        <p:origin x="702" y="2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56C99D-FF87-43F2-B0D7-1B1AEE2DA2B4}" type="datetimeFigureOut">
              <a:rPr lang="en-NZ" smtClean="0"/>
              <a:t>11/09/2019</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137486-7E02-4CF9-9B7C-4E2506150ACC}" type="slidenum">
              <a:rPr lang="en-NZ" smtClean="0"/>
              <a:t>‹#›</a:t>
            </a:fld>
            <a:endParaRPr lang="en-NZ"/>
          </a:p>
        </p:txBody>
      </p:sp>
    </p:spTree>
    <p:extLst>
      <p:ext uri="{BB962C8B-B14F-4D97-AF65-F5344CB8AC3E}">
        <p14:creationId xmlns:p14="http://schemas.microsoft.com/office/powerpoint/2010/main" val="2342733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6137486-7E02-4CF9-9B7C-4E2506150ACC}" type="slidenum">
              <a:rPr lang="en-NZ" smtClean="0"/>
              <a:t>2</a:t>
            </a:fld>
            <a:endParaRPr lang="en-NZ"/>
          </a:p>
        </p:txBody>
      </p:sp>
    </p:spTree>
    <p:extLst>
      <p:ext uri="{BB962C8B-B14F-4D97-AF65-F5344CB8AC3E}">
        <p14:creationId xmlns:p14="http://schemas.microsoft.com/office/powerpoint/2010/main" val="1428064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6137486-7E02-4CF9-9B7C-4E2506150ACC}" type="slidenum">
              <a:rPr lang="en-NZ" smtClean="0"/>
              <a:t>11</a:t>
            </a:fld>
            <a:endParaRPr lang="en-NZ"/>
          </a:p>
        </p:txBody>
      </p:sp>
    </p:spTree>
    <p:extLst>
      <p:ext uri="{BB962C8B-B14F-4D97-AF65-F5344CB8AC3E}">
        <p14:creationId xmlns:p14="http://schemas.microsoft.com/office/powerpoint/2010/main" val="1832858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Immediately prior to the event, Supervisory Control and Data Acquisition (SCADA) data showed that the 1,826 MW of electricity demand of SA’s 850,000 electricity customers was being collectively supplied by: </a:t>
            </a:r>
          </a:p>
          <a:p>
            <a:r>
              <a:rPr lang="en-US" sz="1200" b="0" i="0" u="none" strike="noStrike" kern="1200" baseline="0" dirty="0" smtClean="0">
                <a:solidFill>
                  <a:schemeClr val="tx1"/>
                </a:solidFill>
                <a:latin typeface="+mn-lt"/>
                <a:ea typeface="+mn-ea"/>
                <a:cs typeface="+mn-cs"/>
              </a:rPr>
              <a:t>883 MW of SA wind generation.</a:t>
            </a:r>
          </a:p>
          <a:p>
            <a:r>
              <a:rPr lang="en-US" sz="1200" b="0" i="0" u="none" strike="noStrike" kern="1200" baseline="0" dirty="0" smtClean="0">
                <a:solidFill>
                  <a:schemeClr val="tx1"/>
                </a:solidFill>
                <a:latin typeface="+mn-lt"/>
                <a:ea typeface="+mn-ea"/>
                <a:cs typeface="+mn-cs"/>
              </a:rPr>
              <a:t>330 MW of SA gas generation. </a:t>
            </a:r>
          </a:p>
          <a:p>
            <a:r>
              <a:rPr lang="en-US" sz="1200" b="0" i="0" u="none" strike="noStrike" kern="1200" baseline="0" dirty="0" smtClean="0">
                <a:solidFill>
                  <a:schemeClr val="tx1"/>
                </a:solidFill>
                <a:latin typeface="+mn-lt"/>
                <a:ea typeface="+mn-ea"/>
                <a:cs typeface="+mn-cs"/>
              </a:rPr>
              <a:t>613 MW of electricity imports via the two interconnections with Victoria (Heywood and </a:t>
            </a:r>
            <a:r>
              <a:rPr lang="en-US" sz="1200" b="0" i="0" u="none" strike="noStrike" kern="1200" baseline="0" dirty="0" err="1" smtClean="0">
                <a:solidFill>
                  <a:schemeClr val="tx1"/>
                </a:solidFill>
                <a:latin typeface="+mn-lt"/>
                <a:ea typeface="+mn-ea"/>
                <a:cs typeface="+mn-cs"/>
              </a:rPr>
              <a:t>Murraylink</a:t>
            </a:r>
            <a:r>
              <a:rPr lang="en-US" sz="1200" b="0" i="0" u="none" strike="noStrike" kern="1200" baseline="0" dirty="0" smtClean="0">
                <a:solidFill>
                  <a:schemeClr val="tx1"/>
                </a:solidFill>
                <a:latin typeface="+mn-lt"/>
                <a:ea typeface="+mn-ea"/>
                <a:cs typeface="+mn-cs"/>
              </a:rPr>
              <a:t>). </a:t>
            </a:r>
            <a:endParaRPr lang="en-NZ"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total amount of domestic solar photovoltaic (PV) was estimated to be approximately 50 MW.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Extreme weather conditions resulted in five system faults on the SA transmission system in the 87 seconds between 16:16:46 and 16:18:13, with three transmission lines ultimately brought down.</a:t>
            </a:r>
          </a:p>
          <a:p>
            <a:r>
              <a:rPr lang="en-US" sz="1200" b="0" i="0" u="none" strike="noStrike" kern="1200" baseline="0" dirty="0" smtClean="0">
                <a:solidFill>
                  <a:schemeClr val="tx1"/>
                </a:solidFill>
                <a:latin typeface="+mn-lt"/>
                <a:ea typeface="+mn-ea"/>
                <a:cs typeface="+mn-cs"/>
              </a:rPr>
              <a:t>Following these faults, and the resulting six voltage disturbances, there was a sustained reduction of 456 MW of wind generation to the north of Adelaide. </a:t>
            </a:r>
          </a:p>
          <a:p>
            <a:r>
              <a:rPr lang="en-US" sz="1200" b="0" i="0" u="none" strike="noStrike" kern="1200" baseline="0" dirty="0" smtClean="0">
                <a:solidFill>
                  <a:schemeClr val="tx1"/>
                </a:solidFill>
                <a:latin typeface="+mn-lt"/>
                <a:ea typeface="+mn-ea"/>
                <a:cs typeface="+mn-cs"/>
              </a:rPr>
              <a:t>Analysis of high speed monitoring data has shown a further 42 MW of transient wind power reduction. This transient response is the normal expected response of wind farms riding through the voltage disturbances. </a:t>
            </a:r>
          </a:p>
          <a:p>
            <a:r>
              <a:rPr lang="en-US" sz="1200" b="0" i="0" u="none" strike="noStrike" kern="1200" baseline="0" dirty="0" smtClean="0">
                <a:solidFill>
                  <a:schemeClr val="tx1"/>
                </a:solidFill>
                <a:latin typeface="+mn-lt"/>
                <a:ea typeface="+mn-ea"/>
                <a:cs typeface="+mn-cs"/>
              </a:rPr>
              <a:t>Increased flows on the Heywood Interconnector counteracted this loss of local generation by increasing flows from Victoria to SA. </a:t>
            </a:r>
          </a:p>
          <a:p>
            <a:r>
              <a:rPr lang="en-US" sz="1200" b="0" i="0" u="none" strike="noStrike" kern="1200" baseline="0" dirty="0" smtClean="0">
                <a:solidFill>
                  <a:schemeClr val="tx1"/>
                </a:solidFill>
                <a:latin typeface="+mn-lt"/>
                <a:ea typeface="+mn-ea"/>
                <a:cs typeface="+mn-cs"/>
              </a:rPr>
              <a:t>This reduction in generation, and immediate compensating increase of imports on the Heywood Interconnector, resulted in the activation of Heywood Interconnector’s automatic loss of synchronism protection mechanism at South East Substation (SESS), leading to the ‘tripping’ (disconnection) of both of the transmission circuits of the Heywood Interconnector.</a:t>
            </a:r>
          </a:p>
          <a:p>
            <a:r>
              <a:rPr lang="en-US" sz="1200" b="0" i="0" u="none" strike="noStrike" kern="1200" baseline="0" dirty="0" smtClean="0">
                <a:solidFill>
                  <a:schemeClr val="tx1"/>
                </a:solidFill>
                <a:latin typeface="+mn-lt"/>
                <a:ea typeface="+mn-ea"/>
                <a:cs typeface="+mn-cs"/>
              </a:rPr>
              <a:t>As a result, approximately 900 MW of supply from Victoria over the Heywood Interconnector was immediately lost, and the remaining generation in SA was unable to meet the SA demand. </a:t>
            </a:r>
          </a:p>
          <a:p>
            <a:r>
              <a:rPr lang="en-US" sz="1200" b="0" i="0" u="none" strike="noStrike" kern="1200" baseline="0" dirty="0" smtClean="0">
                <a:solidFill>
                  <a:schemeClr val="tx1"/>
                </a:solidFill>
                <a:latin typeface="+mn-lt"/>
                <a:ea typeface="+mn-ea"/>
                <a:cs typeface="+mn-cs"/>
              </a:rPr>
              <a:t>This sudden and large deficit of supply caused the system frequency to collapse more quickly than the SA under frequency load shedding (UFLS) scheme was able to act. Without any significant load shedding, the large mismatch between the remaining generation and connected load led to the system frequency collapse, and consequent Black System.</a:t>
            </a:r>
          </a:p>
        </p:txBody>
      </p:sp>
      <p:sp>
        <p:nvSpPr>
          <p:cNvPr id="4" name="Slide Number Placeholder 3"/>
          <p:cNvSpPr>
            <a:spLocks noGrp="1"/>
          </p:cNvSpPr>
          <p:nvPr>
            <p:ph type="sldNum" sz="quarter" idx="10"/>
          </p:nvPr>
        </p:nvSpPr>
        <p:spPr/>
        <p:txBody>
          <a:bodyPr/>
          <a:lstStyle/>
          <a:p>
            <a:fld id="{36137486-7E02-4CF9-9B7C-4E2506150ACC}" type="slidenum">
              <a:rPr lang="en-NZ" smtClean="0"/>
              <a:t>12</a:t>
            </a:fld>
            <a:endParaRPr lang="en-NZ"/>
          </a:p>
        </p:txBody>
      </p:sp>
    </p:spTree>
    <p:extLst>
      <p:ext uri="{BB962C8B-B14F-4D97-AF65-F5344CB8AC3E}">
        <p14:creationId xmlns:p14="http://schemas.microsoft.com/office/powerpoint/2010/main" val="2332199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1.</a:t>
            </a:r>
            <a:r>
              <a:rPr lang="zh-CN" altLang="en-US" sz="1200" b="0"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IGE</a:t>
            </a:r>
            <a:r>
              <a:rPr lang="zh-CN" altLang="en-US" sz="1200" b="0" i="0" kern="1200" dirty="0" smtClean="0">
                <a:solidFill>
                  <a:schemeClr val="tx1"/>
                </a:solidFill>
                <a:effectLst/>
                <a:latin typeface="+mn-lt"/>
                <a:ea typeface="+mn-ea"/>
                <a:cs typeface="+mn-cs"/>
              </a:rPr>
              <a:t>是指在某次同步频率下，风电机组转子的等效电阻表现为负阻值特性，当转子等效负值电阻大于电网系统</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输电线路、变压器等</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和发电机定子在此频率下等效电阻之和时，整个风电机组并网系统的等值电阻为负值，形成电气回路的自激，并网次同步电流将持续发散振荡。</a:t>
            </a:r>
            <a:r>
              <a:rPr lang="en-US" altLang="zh-CN" sz="1200" b="0" i="0" kern="1200" dirty="0" smtClean="0">
                <a:solidFill>
                  <a:schemeClr val="tx1"/>
                </a:solidFill>
                <a:effectLst/>
                <a:latin typeface="+mn-lt"/>
                <a:ea typeface="+mn-ea"/>
                <a:cs typeface="+mn-cs"/>
              </a:rPr>
              <a:t>IGE</a:t>
            </a:r>
            <a:r>
              <a:rPr lang="zh-CN" altLang="en-US" sz="1200" b="0" i="0" kern="1200" dirty="0" smtClean="0">
                <a:solidFill>
                  <a:schemeClr val="tx1"/>
                </a:solidFill>
                <a:effectLst/>
                <a:latin typeface="+mn-lt"/>
                <a:ea typeface="+mn-ea"/>
                <a:cs typeface="+mn-cs"/>
              </a:rPr>
              <a:t>强调的是一种电气回路的谐振现象。风电机组并网系统的</a:t>
            </a:r>
            <a:r>
              <a:rPr lang="en-US" altLang="zh-CN" sz="1200" b="0" i="0" kern="1200" dirty="0" smtClean="0">
                <a:solidFill>
                  <a:schemeClr val="tx1"/>
                </a:solidFill>
                <a:effectLst/>
                <a:latin typeface="+mn-lt"/>
                <a:ea typeface="+mn-ea"/>
                <a:cs typeface="+mn-cs"/>
              </a:rPr>
              <a:t>IGE</a:t>
            </a:r>
            <a:r>
              <a:rPr lang="zh-CN" altLang="en-US" sz="1200" b="0" i="0" kern="1200" dirty="0" smtClean="0">
                <a:solidFill>
                  <a:schemeClr val="tx1"/>
                </a:solidFill>
                <a:effectLst/>
                <a:latin typeface="+mn-lt"/>
                <a:ea typeface="+mn-ea"/>
                <a:cs typeface="+mn-cs"/>
              </a:rPr>
              <a:t>现象通常发生在串补度非常高的情形，并且只涉及电气系统的动态过程，与风电机轴系无关。风电并网系统中暂未发生扭转互作用与暂态扭矩放大作用引起的</a:t>
            </a:r>
            <a:r>
              <a:rPr lang="en-US" altLang="zh-CN" sz="1200" b="0" i="0" kern="1200" dirty="0" smtClean="0">
                <a:solidFill>
                  <a:schemeClr val="tx1"/>
                </a:solidFill>
                <a:effectLst/>
                <a:latin typeface="+mn-lt"/>
                <a:ea typeface="+mn-ea"/>
                <a:cs typeface="+mn-cs"/>
              </a:rPr>
              <a:t>SSO</a:t>
            </a:r>
            <a:r>
              <a:rPr lang="zh-CN" altLang="en-US" sz="1200" b="0" i="0" kern="1200" dirty="0" smtClean="0">
                <a:solidFill>
                  <a:schemeClr val="tx1"/>
                </a:solidFill>
                <a:effectLst/>
                <a:latin typeface="+mn-lt"/>
                <a:ea typeface="+mn-ea"/>
                <a:cs typeface="+mn-cs"/>
              </a:rPr>
              <a:t>现象</a:t>
            </a:r>
            <a:endParaRPr lang="en-NZ" dirty="0" smtClean="0"/>
          </a:p>
          <a:p>
            <a:r>
              <a:rPr lang="en-NZ" dirty="0" smtClean="0"/>
              <a:t>2.</a:t>
            </a:r>
          </a:p>
          <a:p>
            <a:r>
              <a:rPr lang="en-NZ" dirty="0" smtClean="0"/>
              <a:t>3.</a:t>
            </a:r>
          </a:p>
          <a:p>
            <a:r>
              <a:rPr lang="en-NZ" dirty="0" smtClean="0"/>
              <a:t>4.</a:t>
            </a:r>
            <a:endParaRPr lang="en-NZ" dirty="0"/>
          </a:p>
        </p:txBody>
      </p:sp>
      <p:sp>
        <p:nvSpPr>
          <p:cNvPr id="4" name="Slide Number Placeholder 3"/>
          <p:cNvSpPr>
            <a:spLocks noGrp="1"/>
          </p:cNvSpPr>
          <p:nvPr>
            <p:ph type="sldNum" sz="quarter" idx="10"/>
          </p:nvPr>
        </p:nvSpPr>
        <p:spPr/>
        <p:txBody>
          <a:bodyPr/>
          <a:lstStyle/>
          <a:p>
            <a:fld id="{36137486-7E02-4CF9-9B7C-4E2506150ACC}" type="slidenum">
              <a:rPr lang="en-NZ" smtClean="0"/>
              <a:t>13</a:t>
            </a:fld>
            <a:endParaRPr lang="en-NZ"/>
          </a:p>
        </p:txBody>
      </p:sp>
    </p:spTree>
    <p:extLst>
      <p:ext uri="{BB962C8B-B14F-4D97-AF65-F5344CB8AC3E}">
        <p14:creationId xmlns:p14="http://schemas.microsoft.com/office/powerpoint/2010/main" val="3056297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6137486-7E02-4CF9-9B7C-4E2506150ACC}" type="slidenum">
              <a:rPr lang="en-NZ" smtClean="0"/>
              <a:t>15</a:t>
            </a:fld>
            <a:endParaRPr lang="en-NZ"/>
          </a:p>
        </p:txBody>
      </p:sp>
    </p:spTree>
    <p:extLst>
      <p:ext uri="{BB962C8B-B14F-4D97-AF65-F5344CB8AC3E}">
        <p14:creationId xmlns:p14="http://schemas.microsoft.com/office/powerpoint/2010/main" val="783192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6137486-7E02-4CF9-9B7C-4E2506150ACC}" type="slidenum">
              <a:rPr lang="en-NZ" smtClean="0"/>
              <a:t>24</a:t>
            </a:fld>
            <a:endParaRPr lang="en-NZ"/>
          </a:p>
        </p:txBody>
      </p:sp>
    </p:spTree>
    <p:extLst>
      <p:ext uri="{BB962C8B-B14F-4D97-AF65-F5344CB8AC3E}">
        <p14:creationId xmlns:p14="http://schemas.microsoft.com/office/powerpoint/2010/main" val="130038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6137486-7E02-4CF9-9B7C-4E2506150ACC}" type="slidenum">
              <a:rPr lang="en-NZ" smtClean="0"/>
              <a:t>3</a:t>
            </a:fld>
            <a:endParaRPr lang="en-NZ"/>
          </a:p>
        </p:txBody>
      </p:sp>
    </p:spTree>
    <p:extLst>
      <p:ext uri="{BB962C8B-B14F-4D97-AF65-F5344CB8AC3E}">
        <p14:creationId xmlns:p14="http://schemas.microsoft.com/office/powerpoint/2010/main" val="3906131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6137486-7E02-4CF9-9B7C-4E2506150ACC}" type="slidenum">
              <a:rPr lang="en-NZ" smtClean="0"/>
              <a:t>4</a:t>
            </a:fld>
            <a:endParaRPr lang="en-NZ"/>
          </a:p>
        </p:txBody>
      </p:sp>
    </p:spTree>
    <p:extLst>
      <p:ext uri="{BB962C8B-B14F-4D97-AF65-F5344CB8AC3E}">
        <p14:creationId xmlns:p14="http://schemas.microsoft.com/office/powerpoint/2010/main" val="3906131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6137486-7E02-4CF9-9B7C-4E2506150ACC}" type="slidenum">
              <a:rPr lang="en-NZ" smtClean="0"/>
              <a:t>5</a:t>
            </a:fld>
            <a:endParaRPr lang="en-NZ"/>
          </a:p>
        </p:txBody>
      </p:sp>
    </p:spTree>
    <p:extLst>
      <p:ext uri="{BB962C8B-B14F-4D97-AF65-F5344CB8AC3E}">
        <p14:creationId xmlns:p14="http://schemas.microsoft.com/office/powerpoint/2010/main" val="1832858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6137486-7E02-4CF9-9B7C-4E2506150ACC}" type="slidenum">
              <a:rPr lang="en-NZ" smtClean="0"/>
              <a:t>6</a:t>
            </a:fld>
            <a:endParaRPr lang="en-NZ"/>
          </a:p>
        </p:txBody>
      </p:sp>
    </p:spTree>
    <p:extLst>
      <p:ext uri="{BB962C8B-B14F-4D97-AF65-F5344CB8AC3E}">
        <p14:creationId xmlns:p14="http://schemas.microsoft.com/office/powerpoint/2010/main" val="1832858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6137486-7E02-4CF9-9B7C-4E2506150ACC}" type="slidenum">
              <a:rPr lang="en-NZ" smtClean="0"/>
              <a:t>7</a:t>
            </a:fld>
            <a:endParaRPr lang="en-NZ"/>
          </a:p>
        </p:txBody>
      </p:sp>
    </p:spTree>
    <p:extLst>
      <p:ext uri="{BB962C8B-B14F-4D97-AF65-F5344CB8AC3E}">
        <p14:creationId xmlns:p14="http://schemas.microsoft.com/office/powerpoint/2010/main" val="1832858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6137486-7E02-4CF9-9B7C-4E2506150ACC}" type="slidenum">
              <a:rPr lang="en-NZ" smtClean="0"/>
              <a:t>8</a:t>
            </a:fld>
            <a:endParaRPr lang="en-NZ"/>
          </a:p>
        </p:txBody>
      </p:sp>
    </p:spTree>
    <p:extLst>
      <p:ext uri="{BB962C8B-B14F-4D97-AF65-F5344CB8AC3E}">
        <p14:creationId xmlns:p14="http://schemas.microsoft.com/office/powerpoint/2010/main" val="1832858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6137486-7E02-4CF9-9B7C-4E2506150ACC}" type="slidenum">
              <a:rPr lang="en-NZ" smtClean="0"/>
              <a:t>9</a:t>
            </a:fld>
            <a:endParaRPr lang="en-NZ"/>
          </a:p>
        </p:txBody>
      </p:sp>
    </p:spTree>
    <p:extLst>
      <p:ext uri="{BB962C8B-B14F-4D97-AF65-F5344CB8AC3E}">
        <p14:creationId xmlns:p14="http://schemas.microsoft.com/office/powerpoint/2010/main" val="1832858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6137486-7E02-4CF9-9B7C-4E2506150ACC}" type="slidenum">
              <a:rPr lang="en-NZ" smtClean="0"/>
              <a:t>10</a:t>
            </a:fld>
            <a:endParaRPr lang="en-NZ"/>
          </a:p>
        </p:txBody>
      </p:sp>
    </p:spTree>
    <p:extLst>
      <p:ext uri="{BB962C8B-B14F-4D97-AF65-F5344CB8AC3E}">
        <p14:creationId xmlns:p14="http://schemas.microsoft.com/office/powerpoint/2010/main" val="1832858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9625081B-7EE8-4DE3-BB80-9C59FF866812}" type="datetimeFigureOut">
              <a:rPr lang="en-NZ" smtClean="0"/>
              <a:t>11/09/2019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E4CC102-E3EB-4DB4-9407-7EAB591691CB}" type="slidenum">
              <a:rPr lang="en-NZ" smtClean="0"/>
              <a:t>‹#›</a:t>
            </a:fld>
            <a:endParaRPr lang="en-NZ"/>
          </a:p>
        </p:txBody>
      </p:sp>
    </p:spTree>
    <p:extLst>
      <p:ext uri="{BB962C8B-B14F-4D97-AF65-F5344CB8AC3E}">
        <p14:creationId xmlns:p14="http://schemas.microsoft.com/office/powerpoint/2010/main" val="1915773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9625081B-7EE8-4DE3-BB80-9C59FF866812}" type="datetimeFigureOut">
              <a:rPr lang="en-NZ" smtClean="0"/>
              <a:t>11/09/2019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E4CC102-E3EB-4DB4-9407-7EAB591691CB}" type="slidenum">
              <a:rPr lang="en-NZ" smtClean="0"/>
              <a:t>‹#›</a:t>
            </a:fld>
            <a:endParaRPr lang="en-NZ"/>
          </a:p>
        </p:txBody>
      </p:sp>
    </p:spTree>
    <p:extLst>
      <p:ext uri="{BB962C8B-B14F-4D97-AF65-F5344CB8AC3E}">
        <p14:creationId xmlns:p14="http://schemas.microsoft.com/office/powerpoint/2010/main" val="2515761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9625081B-7EE8-4DE3-BB80-9C59FF866812}" type="datetimeFigureOut">
              <a:rPr lang="en-NZ" smtClean="0"/>
              <a:t>11/09/2019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E4CC102-E3EB-4DB4-9407-7EAB591691CB}" type="slidenum">
              <a:rPr lang="en-NZ" smtClean="0"/>
              <a:t>‹#›</a:t>
            </a:fld>
            <a:endParaRPr lang="en-NZ"/>
          </a:p>
        </p:txBody>
      </p:sp>
    </p:spTree>
    <p:extLst>
      <p:ext uri="{BB962C8B-B14F-4D97-AF65-F5344CB8AC3E}">
        <p14:creationId xmlns:p14="http://schemas.microsoft.com/office/powerpoint/2010/main" val="1846820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9625081B-7EE8-4DE3-BB80-9C59FF866812}" type="datetimeFigureOut">
              <a:rPr lang="en-NZ" smtClean="0"/>
              <a:t>11/09/2019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E4CC102-E3EB-4DB4-9407-7EAB591691CB}" type="slidenum">
              <a:rPr lang="en-NZ" smtClean="0"/>
              <a:t>‹#›</a:t>
            </a:fld>
            <a:endParaRPr lang="en-NZ"/>
          </a:p>
        </p:txBody>
      </p:sp>
    </p:spTree>
    <p:extLst>
      <p:ext uri="{BB962C8B-B14F-4D97-AF65-F5344CB8AC3E}">
        <p14:creationId xmlns:p14="http://schemas.microsoft.com/office/powerpoint/2010/main" val="108142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25081B-7EE8-4DE3-BB80-9C59FF866812}" type="datetimeFigureOut">
              <a:rPr lang="en-NZ" smtClean="0"/>
              <a:t>11/09/2019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E4CC102-E3EB-4DB4-9407-7EAB591691CB}" type="slidenum">
              <a:rPr lang="en-NZ" smtClean="0"/>
              <a:t>‹#›</a:t>
            </a:fld>
            <a:endParaRPr lang="en-NZ"/>
          </a:p>
        </p:txBody>
      </p:sp>
    </p:spTree>
    <p:extLst>
      <p:ext uri="{BB962C8B-B14F-4D97-AF65-F5344CB8AC3E}">
        <p14:creationId xmlns:p14="http://schemas.microsoft.com/office/powerpoint/2010/main" val="2087688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9625081B-7EE8-4DE3-BB80-9C59FF866812}" type="datetimeFigureOut">
              <a:rPr lang="en-NZ" smtClean="0"/>
              <a:t>11/09/2019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E4CC102-E3EB-4DB4-9407-7EAB591691CB}" type="slidenum">
              <a:rPr lang="en-NZ" smtClean="0"/>
              <a:t>‹#›</a:t>
            </a:fld>
            <a:endParaRPr lang="en-NZ"/>
          </a:p>
        </p:txBody>
      </p:sp>
    </p:spTree>
    <p:extLst>
      <p:ext uri="{BB962C8B-B14F-4D97-AF65-F5344CB8AC3E}">
        <p14:creationId xmlns:p14="http://schemas.microsoft.com/office/powerpoint/2010/main" val="579413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9625081B-7EE8-4DE3-BB80-9C59FF866812}" type="datetimeFigureOut">
              <a:rPr lang="en-NZ" smtClean="0"/>
              <a:t>11/09/2019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EE4CC102-E3EB-4DB4-9407-7EAB591691CB}" type="slidenum">
              <a:rPr lang="en-NZ" smtClean="0"/>
              <a:t>‹#›</a:t>
            </a:fld>
            <a:endParaRPr lang="en-NZ"/>
          </a:p>
        </p:txBody>
      </p:sp>
    </p:spTree>
    <p:extLst>
      <p:ext uri="{BB962C8B-B14F-4D97-AF65-F5344CB8AC3E}">
        <p14:creationId xmlns:p14="http://schemas.microsoft.com/office/powerpoint/2010/main" val="2238936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9625081B-7EE8-4DE3-BB80-9C59FF866812}" type="datetimeFigureOut">
              <a:rPr lang="en-NZ" smtClean="0"/>
              <a:t>11/09/2019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EE4CC102-E3EB-4DB4-9407-7EAB591691CB}" type="slidenum">
              <a:rPr lang="en-NZ" smtClean="0"/>
              <a:t>‹#›</a:t>
            </a:fld>
            <a:endParaRPr lang="en-NZ"/>
          </a:p>
        </p:txBody>
      </p:sp>
    </p:spTree>
    <p:extLst>
      <p:ext uri="{BB962C8B-B14F-4D97-AF65-F5344CB8AC3E}">
        <p14:creationId xmlns:p14="http://schemas.microsoft.com/office/powerpoint/2010/main" val="1730108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25081B-7EE8-4DE3-BB80-9C59FF866812}" type="datetimeFigureOut">
              <a:rPr lang="en-NZ" smtClean="0"/>
              <a:t>11/09/2019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EE4CC102-E3EB-4DB4-9407-7EAB591691CB}" type="slidenum">
              <a:rPr lang="en-NZ" smtClean="0"/>
              <a:t>‹#›</a:t>
            </a:fld>
            <a:endParaRPr lang="en-NZ"/>
          </a:p>
        </p:txBody>
      </p:sp>
    </p:spTree>
    <p:extLst>
      <p:ext uri="{BB962C8B-B14F-4D97-AF65-F5344CB8AC3E}">
        <p14:creationId xmlns:p14="http://schemas.microsoft.com/office/powerpoint/2010/main" val="97494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25081B-7EE8-4DE3-BB80-9C59FF866812}" type="datetimeFigureOut">
              <a:rPr lang="en-NZ" smtClean="0"/>
              <a:t>11/09/2019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E4CC102-E3EB-4DB4-9407-7EAB591691CB}" type="slidenum">
              <a:rPr lang="en-NZ" smtClean="0"/>
              <a:t>‹#›</a:t>
            </a:fld>
            <a:endParaRPr lang="en-NZ"/>
          </a:p>
        </p:txBody>
      </p:sp>
    </p:spTree>
    <p:extLst>
      <p:ext uri="{BB962C8B-B14F-4D97-AF65-F5344CB8AC3E}">
        <p14:creationId xmlns:p14="http://schemas.microsoft.com/office/powerpoint/2010/main" val="2719008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25081B-7EE8-4DE3-BB80-9C59FF866812}" type="datetimeFigureOut">
              <a:rPr lang="en-NZ" smtClean="0"/>
              <a:t>11/09/2019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E4CC102-E3EB-4DB4-9407-7EAB591691CB}" type="slidenum">
              <a:rPr lang="en-NZ" smtClean="0"/>
              <a:t>‹#›</a:t>
            </a:fld>
            <a:endParaRPr lang="en-NZ"/>
          </a:p>
        </p:txBody>
      </p:sp>
    </p:spTree>
    <p:extLst>
      <p:ext uri="{BB962C8B-B14F-4D97-AF65-F5344CB8AC3E}">
        <p14:creationId xmlns:p14="http://schemas.microsoft.com/office/powerpoint/2010/main" val="892874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5081B-7EE8-4DE3-BB80-9C59FF866812}" type="datetimeFigureOut">
              <a:rPr lang="en-NZ" smtClean="0"/>
              <a:t>11/09/2019</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4CC102-E3EB-4DB4-9407-7EAB591691CB}" type="slidenum">
              <a:rPr lang="en-NZ" smtClean="0"/>
              <a:t>‹#›</a:t>
            </a:fld>
            <a:endParaRPr lang="en-NZ"/>
          </a:p>
        </p:txBody>
      </p:sp>
    </p:spTree>
    <p:extLst>
      <p:ext uri="{BB962C8B-B14F-4D97-AF65-F5344CB8AC3E}">
        <p14:creationId xmlns:p14="http://schemas.microsoft.com/office/powerpoint/2010/main" val="1531289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90.png"/><Relationship Id="rId3" Type="http://schemas.openxmlformats.org/officeDocument/2006/relationships/image" Target="../media/image140.png"/><Relationship Id="rId7" Type="http://schemas.openxmlformats.org/officeDocument/2006/relationships/image" Target="../media/image180.png"/><Relationship Id="rId2" Type="http://schemas.openxmlformats.org/officeDocument/2006/relationships/image" Target="../media/image130.png"/><Relationship Id="rId1" Type="http://schemas.openxmlformats.org/officeDocument/2006/relationships/slideLayout" Target="../slideLayouts/slideLayout2.xml"/><Relationship Id="rId6" Type="http://schemas.openxmlformats.org/officeDocument/2006/relationships/image" Target="../media/image170.png"/><Relationship Id="rId5" Type="http://schemas.openxmlformats.org/officeDocument/2006/relationships/image" Target="../media/image160.png"/><Relationship Id="rId4" Type="http://schemas.openxmlformats.org/officeDocument/2006/relationships/image" Target="../media/image150.png"/><Relationship Id="rId9" Type="http://schemas.openxmlformats.org/officeDocument/2006/relationships/image" Target="../media/image20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933" y="882238"/>
            <a:ext cx="10662419" cy="2387600"/>
          </a:xfrm>
        </p:spPr>
        <p:txBody>
          <a:bodyPr>
            <a:normAutofit fontScale="90000"/>
          </a:bodyPr>
          <a:lstStyle/>
          <a:p>
            <a:r>
              <a:rPr lang="en-US" dirty="0"/>
              <a:t>Resilience-constrained economic dispatch via stochastic dual dynamic</a:t>
            </a:r>
            <a:br>
              <a:rPr lang="en-US" dirty="0"/>
            </a:br>
            <a:r>
              <a:rPr lang="en-US" dirty="0"/>
              <a:t>programming</a:t>
            </a:r>
            <a:endParaRPr lang="en-NZ" dirty="0"/>
          </a:p>
        </p:txBody>
      </p:sp>
      <p:sp>
        <p:nvSpPr>
          <p:cNvPr id="3" name="Subtitle 2"/>
          <p:cNvSpPr>
            <a:spLocks noGrp="1"/>
          </p:cNvSpPr>
          <p:nvPr>
            <p:ph type="subTitle" idx="1"/>
          </p:nvPr>
        </p:nvSpPr>
        <p:spPr>
          <a:xfrm>
            <a:off x="1491142" y="4752294"/>
            <a:ext cx="9144000" cy="1655762"/>
          </a:xfrm>
        </p:spPr>
        <p:txBody>
          <a:bodyPr/>
          <a:lstStyle/>
          <a:p>
            <a:r>
              <a:rPr lang="en-NZ" dirty="0" smtClean="0"/>
              <a:t>Leo Yang Liu, Antony Downward, </a:t>
            </a:r>
            <a:r>
              <a:rPr lang="en-NZ" dirty="0" err="1" smtClean="0"/>
              <a:t>Nirmal</a:t>
            </a:r>
            <a:r>
              <a:rPr lang="en-NZ" dirty="0" smtClean="0"/>
              <a:t> Nair</a:t>
            </a:r>
          </a:p>
          <a:p>
            <a:r>
              <a:rPr lang="en-NZ" dirty="0"/>
              <a:t>EPOC Winter Workshop </a:t>
            </a:r>
            <a:r>
              <a:rPr lang="en-NZ" dirty="0" smtClean="0"/>
              <a:t>2019</a:t>
            </a:r>
            <a:endParaRPr lang="en-NZ" dirty="0"/>
          </a:p>
        </p:txBody>
      </p:sp>
    </p:spTree>
    <p:extLst>
      <p:ext uri="{BB962C8B-B14F-4D97-AF65-F5344CB8AC3E}">
        <p14:creationId xmlns:p14="http://schemas.microsoft.com/office/powerpoint/2010/main" val="1286125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3801" y="155261"/>
            <a:ext cx="5121438" cy="523220"/>
          </a:xfrm>
          <a:prstGeom prst="rect">
            <a:avLst/>
          </a:prstGeom>
          <a:noFill/>
        </p:spPr>
        <p:txBody>
          <a:bodyPr wrap="square" rtlCol="0">
            <a:spAutoFit/>
          </a:bodyPr>
          <a:lstStyle/>
          <a:p>
            <a:r>
              <a:rPr lang="en-NZ" sz="2800" b="1" dirty="0" smtClean="0">
                <a:solidFill>
                  <a:schemeClr val="accent2">
                    <a:lumMod val="75000"/>
                  </a:schemeClr>
                </a:solidFill>
                <a:latin typeface="+mj-lt"/>
              </a:rPr>
              <a:t>Future Outlook for New Zealand</a:t>
            </a:r>
            <a:endParaRPr lang="en-NZ" sz="2800" b="1" dirty="0">
              <a:solidFill>
                <a:schemeClr val="accent2">
                  <a:lumMod val="75000"/>
                </a:schemeClr>
              </a:solidFill>
              <a:latin typeface="+mj-lt"/>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281" t="30095" r="28125" b="24000"/>
          <a:stretch/>
        </p:blipFill>
        <p:spPr bwMode="auto">
          <a:xfrm>
            <a:off x="1422400" y="1092200"/>
            <a:ext cx="9271000" cy="4789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006139" y="6419334"/>
            <a:ext cx="6185861" cy="369332"/>
          </a:xfrm>
          <a:prstGeom prst="rect">
            <a:avLst/>
          </a:prstGeom>
          <a:noFill/>
        </p:spPr>
        <p:txBody>
          <a:bodyPr wrap="none" rtlCol="0">
            <a:spAutoFit/>
          </a:bodyPr>
          <a:lstStyle/>
          <a:p>
            <a:r>
              <a:rPr lang="en-NZ" dirty="0" smtClean="0"/>
              <a:t>MBIE Electricity Demand and Generation Scenarios (EDGS) 2019</a:t>
            </a:r>
            <a:endParaRPr lang="en-NZ" dirty="0"/>
          </a:p>
        </p:txBody>
      </p:sp>
    </p:spTree>
    <p:extLst>
      <p:ext uri="{BB962C8B-B14F-4D97-AF65-F5344CB8AC3E}">
        <p14:creationId xmlns:p14="http://schemas.microsoft.com/office/powerpoint/2010/main" val="35089074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3801" y="155261"/>
            <a:ext cx="5121438" cy="523220"/>
          </a:xfrm>
          <a:prstGeom prst="rect">
            <a:avLst/>
          </a:prstGeom>
          <a:noFill/>
        </p:spPr>
        <p:txBody>
          <a:bodyPr wrap="square" rtlCol="0">
            <a:spAutoFit/>
          </a:bodyPr>
          <a:lstStyle/>
          <a:p>
            <a:r>
              <a:rPr lang="en-NZ" sz="2800" b="1" dirty="0" smtClean="0">
                <a:solidFill>
                  <a:schemeClr val="accent2">
                    <a:lumMod val="75000"/>
                  </a:schemeClr>
                </a:solidFill>
                <a:latin typeface="+mj-lt"/>
              </a:rPr>
              <a:t>Future Outlook for New Zealand</a:t>
            </a:r>
            <a:endParaRPr lang="en-NZ" sz="2800" b="1" dirty="0">
              <a:solidFill>
                <a:schemeClr val="accent2">
                  <a:lumMod val="75000"/>
                </a:schemeClr>
              </a:solidFill>
              <a:latin typeface="+mj-lt"/>
            </a:endParaRPr>
          </a:p>
        </p:txBody>
      </p:sp>
      <p:sp>
        <p:nvSpPr>
          <p:cNvPr id="2" name="TextBox 1"/>
          <p:cNvSpPr txBox="1"/>
          <p:nvPr/>
        </p:nvSpPr>
        <p:spPr>
          <a:xfrm>
            <a:off x="6006139" y="6419334"/>
            <a:ext cx="6185861" cy="369332"/>
          </a:xfrm>
          <a:prstGeom prst="rect">
            <a:avLst/>
          </a:prstGeom>
          <a:noFill/>
        </p:spPr>
        <p:txBody>
          <a:bodyPr wrap="none" rtlCol="0">
            <a:spAutoFit/>
          </a:bodyPr>
          <a:lstStyle/>
          <a:p>
            <a:r>
              <a:rPr lang="en-NZ" dirty="0" smtClean="0"/>
              <a:t>MBIE Electricity Demand and Generation Scenarios (EDGS) 2019</a:t>
            </a:r>
            <a:endParaRPr lang="en-NZ" dirty="0"/>
          </a:p>
        </p:txBody>
      </p:sp>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969" t="20381" r="28698" b="11715"/>
          <a:stretch/>
        </p:blipFill>
        <p:spPr bwMode="auto">
          <a:xfrm>
            <a:off x="2224496" y="647700"/>
            <a:ext cx="7627735" cy="5860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0142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5378" y="605524"/>
            <a:ext cx="5273916" cy="5947508"/>
          </a:xfrm>
          <a:prstGeom prst="rect">
            <a:avLst/>
          </a:prstGeom>
        </p:spPr>
      </p:pic>
      <p:pic>
        <p:nvPicPr>
          <p:cNvPr id="6" name="Picture 5"/>
          <p:cNvPicPr>
            <a:picLocks noChangeAspect="1"/>
          </p:cNvPicPr>
          <p:nvPr/>
        </p:nvPicPr>
        <p:blipFill>
          <a:blip r:embed="rId4"/>
          <a:stretch>
            <a:fillRect/>
          </a:stretch>
        </p:blipFill>
        <p:spPr>
          <a:xfrm>
            <a:off x="7186248" y="3038235"/>
            <a:ext cx="3792296" cy="3597819"/>
          </a:xfrm>
          <a:prstGeom prst="rect">
            <a:avLst/>
          </a:prstGeom>
        </p:spPr>
      </p:pic>
      <p:pic>
        <p:nvPicPr>
          <p:cNvPr id="7" name="Picture 6"/>
          <p:cNvPicPr>
            <a:picLocks noChangeAspect="1"/>
          </p:cNvPicPr>
          <p:nvPr/>
        </p:nvPicPr>
        <p:blipFill>
          <a:blip r:embed="rId5"/>
          <a:stretch>
            <a:fillRect/>
          </a:stretch>
        </p:blipFill>
        <p:spPr>
          <a:xfrm>
            <a:off x="6641242" y="605524"/>
            <a:ext cx="4715641" cy="2384596"/>
          </a:xfrm>
          <a:prstGeom prst="rect">
            <a:avLst/>
          </a:prstGeom>
        </p:spPr>
      </p:pic>
      <p:sp>
        <p:nvSpPr>
          <p:cNvPr id="9" name="Donut 8"/>
          <p:cNvSpPr/>
          <p:nvPr/>
        </p:nvSpPr>
        <p:spPr>
          <a:xfrm>
            <a:off x="664308" y="871248"/>
            <a:ext cx="461108" cy="411312"/>
          </a:xfrm>
          <a:prstGeom prst="donut">
            <a:avLst>
              <a:gd name="adj" fmla="val 4700"/>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NZ">
              <a:solidFill>
                <a:schemeClr val="tx1"/>
              </a:solidFill>
            </a:endParaRPr>
          </a:p>
        </p:txBody>
      </p:sp>
      <p:sp>
        <p:nvSpPr>
          <p:cNvPr id="10" name="Donut 9"/>
          <p:cNvSpPr/>
          <p:nvPr/>
        </p:nvSpPr>
        <p:spPr>
          <a:xfrm>
            <a:off x="3583354" y="4282663"/>
            <a:ext cx="484555" cy="453293"/>
          </a:xfrm>
          <a:prstGeom prst="donut">
            <a:avLst>
              <a:gd name="adj" fmla="val 4700"/>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NZ">
              <a:solidFill>
                <a:schemeClr val="tx1"/>
              </a:solidFill>
            </a:endParaRPr>
          </a:p>
        </p:txBody>
      </p:sp>
      <p:cxnSp>
        <p:nvCxnSpPr>
          <p:cNvPr id="23" name="Straight Arrow Connector 22"/>
          <p:cNvCxnSpPr/>
          <p:nvPr/>
        </p:nvCxnSpPr>
        <p:spPr>
          <a:xfrm flipH="1">
            <a:off x="3825631" y="2137340"/>
            <a:ext cx="1192432" cy="0"/>
          </a:xfrm>
          <a:prstGeom prst="straightConnector1">
            <a:avLst/>
          </a:prstGeom>
          <a:ln>
            <a:tailEnd type="triangle"/>
          </a:ln>
        </p:spPr>
        <p:style>
          <a:lnRef idx="2">
            <a:schemeClr val="accent6"/>
          </a:lnRef>
          <a:fillRef idx="1">
            <a:schemeClr val="lt1"/>
          </a:fillRef>
          <a:effectRef idx="0">
            <a:schemeClr val="accent6"/>
          </a:effectRef>
          <a:fontRef idx="minor">
            <a:schemeClr val="dk1"/>
          </a:fontRef>
        </p:style>
      </p:cxnSp>
      <p:sp>
        <p:nvSpPr>
          <p:cNvPr id="24" name="TextBox 23"/>
          <p:cNvSpPr txBox="1"/>
          <p:nvPr/>
        </p:nvSpPr>
        <p:spPr>
          <a:xfrm>
            <a:off x="5621116" y="913227"/>
            <a:ext cx="1219200" cy="323165"/>
          </a:xfrm>
          <a:prstGeom prst="rect">
            <a:avLst/>
          </a:prstGeom>
          <a:noFill/>
        </p:spPr>
        <p:txBody>
          <a:bodyPr wrap="square" rtlCol="0">
            <a:spAutoFit/>
          </a:bodyPr>
          <a:lstStyle/>
          <a:p>
            <a:r>
              <a:rPr lang="en-NZ" sz="1500" dirty="0" smtClean="0">
                <a:solidFill>
                  <a:schemeClr val="accent6"/>
                </a:solidFill>
              </a:rPr>
              <a:t>330MW</a:t>
            </a:r>
            <a:endParaRPr lang="en-NZ" sz="1500" dirty="0">
              <a:solidFill>
                <a:schemeClr val="accent6"/>
              </a:solidFill>
            </a:endParaRPr>
          </a:p>
        </p:txBody>
      </p:sp>
      <p:sp>
        <p:nvSpPr>
          <p:cNvPr id="25" name="Donut 24"/>
          <p:cNvSpPr/>
          <p:nvPr/>
        </p:nvSpPr>
        <p:spPr>
          <a:xfrm>
            <a:off x="3382107" y="2669763"/>
            <a:ext cx="402494" cy="397607"/>
          </a:xfrm>
          <a:prstGeom prst="donut">
            <a:avLst>
              <a:gd name="adj" fmla="val 4700"/>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NZ" b="1">
              <a:ln w="22225">
                <a:solidFill>
                  <a:schemeClr val="accent2"/>
                </a:solidFill>
                <a:prstDash val="solid"/>
              </a:ln>
              <a:solidFill>
                <a:schemeClr val="accent2">
                  <a:lumMod val="40000"/>
                  <a:lumOff val="60000"/>
                </a:schemeClr>
              </a:solidFill>
            </a:endParaRPr>
          </a:p>
        </p:txBody>
      </p:sp>
      <p:sp>
        <p:nvSpPr>
          <p:cNvPr id="26" name="Donut 25"/>
          <p:cNvSpPr/>
          <p:nvPr/>
        </p:nvSpPr>
        <p:spPr>
          <a:xfrm>
            <a:off x="3235570" y="3817646"/>
            <a:ext cx="380899" cy="375139"/>
          </a:xfrm>
          <a:prstGeom prst="donut">
            <a:avLst>
              <a:gd name="adj" fmla="val 4700"/>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NZ" b="1">
              <a:ln w="22225">
                <a:solidFill>
                  <a:schemeClr val="accent2"/>
                </a:solidFill>
                <a:prstDash val="solid"/>
              </a:ln>
              <a:solidFill>
                <a:schemeClr val="accent2">
                  <a:lumMod val="40000"/>
                  <a:lumOff val="60000"/>
                </a:schemeClr>
              </a:solidFill>
            </a:endParaRPr>
          </a:p>
        </p:txBody>
      </p:sp>
      <p:cxnSp>
        <p:nvCxnSpPr>
          <p:cNvPr id="30" name="Straight Arrow Connector 29"/>
          <p:cNvCxnSpPr>
            <a:stCxn id="24" idx="1"/>
          </p:cNvCxnSpPr>
          <p:nvPr/>
        </p:nvCxnSpPr>
        <p:spPr>
          <a:xfrm flipH="1">
            <a:off x="1125416" y="1074810"/>
            <a:ext cx="4495700" cy="7453"/>
          </a:xfrm>
          <a:prstGeom prst="straightConnector1">
            <a:avLst/>
          </a:prstGeom>
          <a:ln>
            <a:tailEnd type="triangle"/>
          </a:ln>
        </p:spPr>
        <p:style>
          <a:lnRef idx="2">
            <a:schemeClr val="accent6"/>
          </a:lnRef>
          <a:fillRef idx="1">
            <a:schemeClr val="lt1"/>
          </a:fillRef>
          <a:effectRef idx="0">
            <a:schemeClr val="accent6"/>
          </a:effectRef>
          <a:fontRef idx="minor">
            <a:schemeClr val="dk1"/>
          </a:fontRef>
        </p:style>
      </p:cxnSp>
      <p:cxnSp>
        <p:nvCxnSpPr>
          <p:cNvPr id="32" name="Elbow Connector 31"/>
          <p:cNvCxnSpPr/>
          <p:nvPr/>
        </p:nvCxnSpPr>
        <p:spPr>
          <a:xfrm rot="5400000">
            <a:off x="3465177" y="1875019"/>
            <a:ext cx="3237022" cy="2031558"/>
          </a:xfrm>
          <a:prstGeom prst="bentConnector3">
            <a:avLst>
              <a:gd name="adj1" fmla="val 99978"/>
            </a:avLst>
          </a:prstGeom>
          <a:ln>
            <a:tailEnd type="triangle"/>
          </a:ln>
        </p:spPr>
        <p:style>
          <a:lnRef idx="2">
            <a:schemeClr val="accent6"/>
          </a:lnRef>
          <a:fillRef idx="1">
            <a:schemeClr val="lt1"/>
          </a:fillRef>
          <a:effectRef idx="0">
            <a:schemeClr val="accent6"/>
          </a:effectRef>
          <a:fontRef idx="minor">
            <a:schemeClr val="dk1"/>
          </a:fontRef>
        </p:style>
      </p:cxnSp>
      <p:cxnSp>
        <p:nvCxnSpPr>
          <p:cNvPr id="36" name="Straight Arrow Connector 35"/>
          <p:cNvCxnSpPr>
            <a:endCxn id="25" idx="6"/>
          </p:cNvCxnSpPr>
          <p:nvPr/>
        </p:nvCxnSpPr>
        <p:spPr>
          <a:xfrm flipH="1">
            <a:off x="3784601" y="2868566"/>
            <a:ext cx="484556" cy="1"/>
          </a:xfrm>
          <a:prstGeom prst="straightConnector1">
            <a:avLst/>
          </a:prstGeom>
        </p:spPr>
        <p:style>
          <a:lnRef idx="2">
            <a:schemeClr val="accent2"/>
          </a:lnRef>
          <a:fillRef idx="1">
            <a:schemeClr val="lt1"/>
          </a:fillRef>
          <a:effectRef idx="0">
            <a:schemeClr val="accent2"/>
          </a:effectRef>
          <a:fontRef idx="minor">
            <a:schemeClr val="dk1"/>
          </a:fontRef>
        </p:style>
      </p:cxnSp>
      <p:cxnSp>
        <p:nvCxnSpPr>
          <p:cNvPr id="39" name="Straight Arrow Connector 38"/>
          <p:cNvCxnSpPr>
            <a:endCxn id="26" idx="7"/>
          </p:cNvCxnSpPr>
          <p:nvPr/>
        </p:nvCxnSpPr>
        <p:spPr>
          <a:xfrm flipH="1">
            <a:off x="3560688" y="3067370"/>
            <a:ext cx="800297" cy="805214"/>
          </a:xfrm>
          <a:prstGeom prst="straightConnector1">
            <a:avLst/>
          </a:prstGeom>
        </p:spPr>
        <p:style>
          <a:lnRef idx="2">
            <a:schemeClr val="accent2"/>
          </a:lnRef>
          <a:fillRef idx="1">
            <a:schemeClr val="lt1"/>
          </a:fillRef>
          <a:effectRef idx="0">
            <a:schemeClr val="accent2"/>
          </a:effectRef>
          <a:fontRef idx="minor">
            <a:schemeClr val="dk1"/>
          </a:fontRef>
        </p:style>
      </p:cxnSp>
      <p:sp>
        <p:nvSpPr>
          <p:cNvPr id="41" name="TextBox 40"/>
          <p:cNvSpPr txBox="1"/>
          <p:nvPr/>
        </p:nvSpPr>
        <p:spPr>
          <a:xfrm>
            <a:off x="4265540" y="2747169"/>
            <a:ext cx="1123387" cy="323165"/>
          </a:xfrm>
          <a:prstGeom prst="rect">
            <a:avLst/>
          </a:prstGeom>
          <a:noFill/>
        </p:spPr>
        <p:txBody>
          <a:bodyPr wrap="square" rtlCol="0">
            <a:spAutoFit/>
          </a:bodyPr>
          <a:lstStyle/>
          <a:p>
            <a:r>
              <a:rPr lang="en-NZ" sz="1500" dirty="0" smtClean="0">
                <a:solidFill>
                  <a:schemeClr val="accent2"/>
                </a:solidFill>
              </a:rPr>
              <a:t>883MW</a:t>
            </a:r>
            <a:endParaRPr lang="en-NZ" sz="1500" dirty="0">
              <a:solidFill>
                <a:schemeClr val="accent2"/>
              </a:solidFill>
            </a:endParaRPr>
          </a:p>
        </p:txBody>
      </p:sp>
      <p:sp>
        <p:nvSpPr>
          <p:cNvPr id="42" name="TextBox 41"/>
          <p:cNvSpPr txBox="1"/>
          <p:nvPr/>
        </p:nvSpPr>
        <p:spPr>
          <a:xfrm>
            <a:off x="3957514" y="2079386"/>
            <a:ext cx="1219200" cy="323165"/>
          </a:xfrm>
          <a:prstGeom prst="rect">
            <a:avLst/>
          </a:prstGeom>
          <a:noFill/>
        </p:spPr>
        <p:txBody>
          <a:bodyPr wrap="square" rtlCol="0">
            <a:spAutoFit/>
          </a:bodyPr>
          <a:lstStyle/>
          <a:p>
            <a:r>
              <a:rPr lang="en-NZ" sz="1500" dirty="0">
                <a:solidFill>
                  <a:schemeClr val="accent6"/>
                </a:solidFill>
              </a:rPr>
              <a:t>113MW</a:t>
            </a:r>
          </a:p>
        </p:txBody>
      </p:sp>
      <p:sp>
        <p:nvSpPr>
          <p:cNvPr id="43" name="TextBox 42"/>
          <p:cNvSpPr txBox="1"/>
          <p:nvPr/>
        </p:nvSpPr>
        <p:spPr>
          <a:xfrm>
            <a:off x="515816" y="4930335"/>
            <a:ext cx="1219200" cy="323165"/>
          </a:xfrm>
          <a:prstGeom prst="rect">
            <a:avLst/>
          </a:prstGeom>
          <a:noFill/>
        </p:spPr>
        <p:txBody>
          <a:bodyPr wrap="square" rtlCol="0">
            <a:spAutoFit/>
          </a:bodyPr>
          <a:lstStyle/>
          <a:p>
            <a:r>
              <a:rPr lang="en-NZ" sz="1500" dirty="0">
                <a:solidFill>
                  <a:schemeClr val="accent2"/>
                </a:solidFill>
              </a:rPr>
              <a:t>500MW</a:t>
            </a:r>
          </a:p>
        </p:txBody>
      </p:sp>
      <p:sp>
        <p:nvSpPr>
          <p:cNvPr id="44" name="Multiply 43"/>
          <p:cNvSpPr/>
          <p:nvPr/>
        </p:nvSpPr>
        <p:spPr>
          <a:xfrm>
            <a:off x="1552112" y="3890646"/>
            <a:ext cx="960499" cy="729505"/>
          </a:xfrm>
          <a:prstGeom prst="mathMultiply">
            <a:avLst>
              <a:gd name="adj1" fmla="val 5735"/>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solidFill>
                <a:srgbClr val="FF0000"/>
              </a:solidFill>
            </a:endParaRPr>
          </a:p>
        </p:txBody>
      </p:sp>
      <p:sp>
        <p:nvSpPr>
          <p:cNvPr id="47" name="Down Arrow 46"/>
          <p:cNvSpPr/>
          <p:nvPr/>
        </p:nvSpPr>
        <p:spPr>
          <a:xfrm>
            <a:off x="3304828" y="3067370"/>
            <a:ext cx="95740" cy="29474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9" name="TextBox 48"/>
          <p:cNvSpPr txBox="1"/>
          <p:nvPr/>
        </p:nvSpPr>
        <p:spPr>
          <a:xfrm>
            <a:off x="3352698" y="3019338"/>
            <a:ext cx="1219200" cy="323165"/>
          </a:xfrm>
          <a:prstGeom prst="rect">
            <a:avLst/>
          </a:prstGeom>
          <a:noFill/>
        </p:spPr>
        <p:txBody>
          <a:bodyPr wrap="square" rtlCol="0">
            <a:spAutoFit/>
          </a:bodyPr>
          <a:lstStyle/>
          <a:p>
            <a:r>
              <a:rPr lang="en-NZ" sz="1500" dirty="0" smtClean="0">
                <a:solidFill>
                  <a:srgbClr val="FF0000"/>
                </a:solidFill>
              </a:rPr>
              <a:t>456MW</a:t>
            </a:r>
            <a:endParaRPr lang="en-NZ" sz="1500" dirty="0">
              <a:solidFill>
                <a:srgbClr val="FF0000"/>
              </a:solidFill>
            </a:endParaRPr>
          </a:p>
        </p:txBody>
      </p:sp>
      <p:sp>
        <p:nvSpPr>
          <p:cNvPr id="50" name="TextBox 49"/>
          <p:cNvSpPr txBox="1"/>
          <p:nvPr/>
        </p:nvSpPr>
        <p:spPr>
          <a:xfrm>
            <a:off x="183801" y="155261"/>
            <a:ext cx="5121438" cy="523220"/>
          </a:xfrm>
          <a:prstGeom prst="rect">
            <a:avLst/>
          </a:prstGeom>
          <a:noFill/>
        </p:spPr>
        <p:txBody>
          <a:bodyPr wrap="square" rtlCol="0">
            <a:spAutoFit/>
          </a:bodyPr>
          <a:lstStyle/>
          <a:p>
            <a:r>
              <a:rPr lang="en-NZ" sz="2800" b="1" dirty="0" smtClean="0">
                <a:solidFill>
                  <a:schemeClr val="accent2">
                    <a:lumMod val="75000"/>
                  </a:schemeClr>
                </a:solidFill>
                <a:latin typeface="+mj-lt"/>
              </a:rPr>
              <a:t>2016 South Australia Blackout</a:t>
            </a:r>
            <a:endParaRPr lang="en-NZ" sz="2800" b="1" dirty="0">
              <a:solidFill>
                <a:schemeClr val="accent2">
                  <a:lumMod val="75000"/>
                </a:schemeClr>
              </a:solidFill>
              <a:latin typeface="+mj-lt"/>
            </a:endParaRPr>
          </a:p>
        </p:txBody>
      </p:sp>
      <p:cxnSp>
        <p:nvCxnSpPr>
          <p:cNvPr id="52" name="Straight Arrow Connector 51"/>
          <p:cNvCxnSpPr/>
          <p:nvPr/>
        </p:nvCxnSpPr>
        <p:spPr>
          <a:xfrm flipV="1">
            <a:off x="1571879" y="4837723"/>
            <a:ext cx="0" cy="53144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53" name="Right Arrow 52"/>
          <p:cNvSpPr/>
          <p:nvPr/>
        </p:nvSpPr>
        <p:spPr>
          <a:xfrm rot="16200000">
            <a:off x="969658" y="3443838"/>
            <a:ext cx="2125405" cy="27589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FF0000"/>
              </a:solidFill>
            </a:endParaRPr>
          </a:p>
        </p:txBody>
      </p:sp>
      <p:sp>
        <p:nvSpPr>
          <p:cNvPr id="2" name="Rectangle 1"/>
          <p:cNvSpPr/>
          <p:nvPr/>
        </p:nvSpPr>
        <p:spPr>
          <a:xfrm>
            <a:off x="825639" y="6600459"/>
            <a:ext cx="12450745" cy="246221"/>
          </a:xfrm>
          <a:prstGeom prst="rect">
            <a:avLst/>
          </a:prstGeom>
        </p:spPr>
        <p:txBody>
          <a:bodyPr wrap="square">
            <a:spAutoFit/>
          </a:bodyPr>
          <a:lstStyle/>
          <a:p>
            <a:r>
              <a:rPr lang="en-NZ" sz="1000" dirty="0"/>
              <a:t>R. Yan, N. -Masood, T. Kumar </a:t>
            </a:r>
            <a:r>
              <a:rPr lang="en-NZ" sz="1000" dirty="0" err="1"/>
              <a:t>Saha</a:t>
            </a:r>
            <a:r>
              <a:rPr lang="en-NZ" sz="1000" dirty="0"/>
              <a:t>, F. Bai and H. </a:t>
            </a:r>
            <a:r>
              <a:rPr lang="en-NZ" sz="1000" dirty="0" err="1"/>
              <a:t>Gu</a:t>
            </a:r>
            <a:r>
              <a:rPr lang="en-NZ" sz="1000" dirty="0"/>
              <a:t>, "The Anatomy of the 2016 South Australia Blackout: A Catastrophic Event in a High Renewable Network," in IEEE Transactions on Power </a:t>
            </a:r>
            <a:r>
              <a:rPr lang="en-NZ" sz="1000" dirty="0" smtClean="0"/>
              <a:t>Systems</a:t>
            </a:r>
            <a:endParaRPr lang="en-NZ" sz="1000" dirty="0"/>
          </a:p>
        </p:txBody>
      </p:sp>
    </p:spTree>
    <p:extLst>
      <p:ext uri="{BB962C8B-B14F-4D97-AF65-F5344CB8AC3E}">
        <p14:creationId xmlns:p14="http://schemas.microsoft.com/office/powerpoint/2010/main" val="336777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par>
                                <p:cTn id="38" presetID="10" presetClass="entr" presetSubtype="0"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randombar(horizontal)">
                                      <p:cBhvr>
                                        <p:cTn id="54" dur="500"/>
                                        <p:tgtEl>
                                          <p:spTgt spid="47"/>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randombar(horizontal)">
                                      <p:cBhvr>
                                        <p:cTn id="57" dur="500"/>
                                        <p:tgtEl>
                                          <p:spTgt spid="49"/>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randombar(horizontal)">
                                      <p:cBhvr>
                                        <p:cTn id="62" dur="500"/>
                                        <p:tgtEl>
                                          <p:spTgt spid="53"/>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barn(inVertical)">
                                      <p:cBhvr>
                                        <p:cTn id="6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4" grpId="0"/>
      <p:bldP spid="25" grpId="0" animBg="1"/>
      <p:bldP spid="26" grpId="0" animBg="1"/>
      <p:bldP spid="41" grpId="0"/>
      <p:bldP spid="42" grpId="0"/>
      <p:bldP spid="43" grpId="0"/>
      <p:bldP spid="44" grpId="0" animBg="1"/>
      <p:bldP spid="47" grpId="0" animBg="1"/>
      <p:bldP spid="49" grpId="0"/>
      <p:bldP spid="5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p:nvPr/>
        </p:nvSpPr>
        <p:spPr>
          <a:xfrm>
            <a:off x="183801" y="155261"/>
            <a:ext cx="5121438" cy="523220"/>
          </a:xfrm>
          <a:prstGeom prst="rect">
            <a:avLst/>
          </a:prstGeom>
          <a:noFill/>
        </p:spPr>
        <p:txBody>
          <a:bodyPr wrap="square" rtlCol="0">
            <a:spAutoFit/>
          </a:bodyPr>
          <a:lstStyle/>
          <a:p>
            <a:r>
              <a:rPr lang="en-NZ" sz="2800" b="1" dirty="0" smtClean="0">
                <a:solidFill>
                  <a:schemeClr val="accent2">
                    <a:lumMod val="75000"/>
                  </a:schemeClr>
                </a:solidFill>
                <a:latin typeface="+mj-lt"/>
              </a:rPr>
              <a:t>2016 South Australia Blackout</a:t>
            </a:r>
            <a:endParaRPr lang="en-NZ" sz="2800" b="1" dirty="0">
              <a:solidFill>
                <a:schemeClr val="accent2">
                  <a:lumMod val="75000"/>
                </a:schemeClr>
              </a:solidFill>
              <a:latin typeface="+mj-lt"/>
            </a:endParaRPr>
          </a:p>
        </p:txBody>
      </p:sp>
      <p:sp>
        <p:nvSpPr>
          <p:cNvPr id="2" name="TextBox 1"/>
          <p:cNvSpPr txBox="1"/>
          <p:nvPr/>
        </p:nvSpPr>
        <p:spPr>
          <a:xfrm>
            <a:off x="687754" y="1070708"/>
            <a:ext cx="10128738" cy="4524315"/>
          </a:xfrm>
          <a:prstGeom prst="rect">
            <a:avLst/>
          </a:prstGeom>
          <a:noFill/>
        </p:spPr>
        <p:txBody>
          <a:bodyPr wrap="square" rtlCol="0">
            <a:spAutoFit/>
          </a:bodyPr>
          <a:lstStyle/>
          <a:p>
            <a:r>
              <a:rPr lang="en-NZ" sz="2800" dirty="0" smtClean="0"/>
              <a:t>1.Series compensation between 507 and 509</a:t>
            </a:r>
          </a:p>
          <a:p>
            <a:endParaRPr lang="en-NZ" sz="2800" dirty="0"/>
          </a:p>
          <a:p>
            <a:r>
              <a:rPr lang="en-NZ" sz="2800" dirty="0" smtClean="0"/>
              <a:t>2. </a:t>
            </a:r>
            <a:r>
              <a:rPr lang="en-NZ" sz="2800" dirty="0"/>
              <a:t>Murray HVDC frequency response</a:t>
            </a:r>
            <a:endParaRPr lang="en-NZ" sz="2800" dirty="0" smtClean="0"/>
          </a:p>
          <a:p>
            <a:endParaRPr lang="en-NZ" sz="2800" dirty="0"/>
          </a:p>
          <a:p>
            <a:r>
              <a:rPr lang="en-NZ" sz="2800" dirty="0" smtClean="0"/>
              <a:t>3. Wind emulated </a:t>
            </a:r>
            <a:r>
              <a:rPr lang="en-NZ" sz="2800" dirty="0"/>
              <a:t>inertia</a:t>
            </a:r>
          </a:p>
          <a:p>
            <a:endParaRPr lang="en-NZ" sz="2800" dirty="0"/>
          </a:p>
          <a:p>
            <a:r>
              <a:rPr lang="en-NZ" sz="2800" dirty="0" smtClean="0"/>
              <a:t>4. </a:t>
            </a:r>
            <a:r>
              <a:rPr lang="en-NZ" sz="2800" dirty="0"/>
              <a:t>Battery storage </a:t>
            </a:r>
          </a:p>
          <a:p>
            <a:endParaRPr lang="en-NZ" sz="2800" dirty="0"/>
          </a:p>
          <a:p>
            <a:r>
              <a:rPr lang="en-NZ" sz="2800" dirty="0" smtClean="0"/>
              <a:t>5. Operation mode ??</a:t>
            </a:r>
            <a:endParaRPr lang="en-NZ" dirty="0"/>
          </a:p>
          <a:p>
            <a:endParaRPr lang="en-NZ" dirty="0" smtClean="0"/>
          </a:p>
          <a:p>
            <a:endParaRPr lang="en-NZ" dirty="0"/>
          </a:p>
        </p:txBody>
      </p:sp>
      <p:pic>
        <p:nvPicPr>
          <p:cNvPr id="4" name="Picture 3"/>
          <p:cNvPicPr>
            <a:picLocks noChangeAspect="1"/>
          </p:cNvPicPr>
          <p:nvPr/>
        </p:nvPicPr>
        <p:blipFill>
          <a:blip r:embed="rId3"/>
          <a:stretch>
            <a:fillRect/>
          </a:stretch>
        </p:blipFill>
        <p:spPr>
          <a:xfrm>
            <a:off x="7500537" y="937532"/>
            <a:ext cx="4130002" cy="4657491"/>
          </a:xfrm>
          <a:prstGeom prst="rect">
            <a:avLst/>
          </a:prstGeom>
        </p:spPr>
      </p:pic>
    </p:spTree>
    <p:extLst>
      <p:ext uri="{BB962C8B-B14F-4D97-AF65-F5344CB8AC3E}">
        <p14:creationId xmlns:p14="http://schemas.microsoft.com/office/powerpoint/2010/main" val="20038463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p:nvPr/>
        </p:nvSpPr>
        <p:spPr>
          <a:xfrm>
            <a:off x="183801" y="155261"/>
            <a:ext cx="6644920" cy="523220"/>
          </a:xfrm>
          <a:prstGeom prst="rect">
            <a:avLst/>
          </a:prstGeom>
          <a:noFill/>
        </p:spPr>
        <p:txBody>
          <a:bodyPr wrap="square" rtlCol="0">
            <a:spAutoFit/>
          </a:bodyPr>
          <a:lstStyle/>
          <a:p>
            <a:r>
              <a:rPr lang="en-NZ" sz="2800" b="1" dirty="0">
                <a:solidFill>
                  <a:schemeClr val="accent2">
                    <a:lumMod val="75000"/>
                  </a:schemeClr>
                </a:solidFill>
                <a:latin typeface="+mj-lt"/>
              </a:rPr>
              <a:t>Resilience-constrained Economic Dispatch</a:t>
            </a:r>
          </a:p>
        </p:txBody>
      </p:sp>
      <p:sp>
        <p:nvSpPr>
          <p:cNvPr id="2" name="TextBox 1"/>
          <p:cNvSpPr txBox="1"/>
          <p:nvPr/>
        </p:nvSpPr>
        <p:spPr>
          <a:xfrm>
            <a:off x="679938" y="797169"/>
            <a:ext cx="10128738" cy="5663089"/>
          </a:xfrm>
          <a:prstGeom prst="rect">
            <a:avLst/>
          </a:prstGeom>
          <a:noFill/>
        </p:spPr>
        <p:txBody>
          <a:bodyPr wrap="square" rtlCol="0">
            <a:spAutoFit/>
          </a:bodyPr>
          <a:lstStyle/>
          <a:p>
            <a:endParaRPr lang="en-NZ" dirty="0"/>
          </a:p>
          <a:p>
            <a:r>
              <a:rPr lang="en-NZ" sz="2800" dirty="0" smtClean="0"/>
              <a:t>Security-constrained economic dispatch</a:t>
            </a:r>
          </a:p>
          <a:p>
            <a:endParaRPr lang="en-NZ" sz="2800" dirty="0"/>
          </a:p>
          <a:p>
            <a:pPr lvl="1"/>
            <a:r>
              <a:rPr lang="en-NZ" sz="2800" dirty="0" smtClean="0"/>
              <a:t>“N-1” ,“N-2” ,“N-k” </a:t>
            </a:r>
            <a:r>
              <a:rPr lang="en-NZ" sz="2800" dirty="0"/>
              <a:t>,“</a:t>
            </a:r>
            <a:r>
              <a:rPr lang="en-NZ" sz="2800" dirty="0" smtClean="0"/>
              <a:t>N-1-1”</a:t>
            </a:r>
            <a:endParaRPr lang="en-NZ" sz="2800" dirty="0"/>
          </a:p>
          <a:p>
            <a:endParaRPr lang="en-NZ" sz="2800" dirty="0" smtClean="0"/>
          </a:p>
          <a:p>
            <a:r>
              <a:rPr lang="en-NZ" sz="2800" dirty="0" smtClean="0"/>
              <a:t>Resilience-constrained </a:t>
            </a:r>
            <a:r>
              <a:rPr lang="en-NZ" sz="2800" dirty="0"/>
              <a:t>economic dispatch</a:t>
            </a:r>
          </a:p>
          <a:p>
            <a:endParaRPr lang="en-NZ" sz="2800" dirty="0"/>
          </a:p>
          <a:p>
            <a:pPr marL="971550" lvl="1" indent="-514350">
              <a:buFont typeface="+mj-lt"/>
              <a:buAutoNum type="arabicPeriod"/>
            </a:pPr>
            <a:r>
              <a:rPr lang="en-NZ" sz="2800" dirty="0" smtClean="0"/>
              <a:t>Probabilistic </a:t>
            </a:r>
          </a:p>
          <a:p>
            <a:pPr marL="971550" lvl="1" indent="-514350">
              <a:buFont typeface="+mj-lt"/>
              <a:buAutoNum type="arabicPeriod"/>
            </a:pPr>
            <a:r>
              <a:rPr lang="en-NZ" sz="2800" dirty="0" smtClean="0"/>
              <a:t>Sequential Equipment Failure</a:t>
            </a:r>
            <a:endParaRPr lang="en-NZ" sz="2800" dirty="0"/>
          </a:p>
          <a:p>
            <a:pPr marL="971550" lvl="1" indent="-514350">
              <a:buFont typeface="+mj-lt"/>
              <a:buAutoNum type="arabicPeriod"/>
            </a:pPr>
            <a:r>
              <a:rPr lang="en-NZ" sz="2800" dirty="0" smtClean="0"/>
              <a:t>Adaptive and Robust</a:t>
            </a:r>
            <a:endParaRPr lang="en-NZ" sz="2800" dirty="0"/>
          </a:p>
          <a:p>
            <a:endParaRPr lang="en-NZ" sz="2800" dirty="0"/>
          </a:p>
          <a:p>
            <a:r>
              <a:rPr lang="en-NZ" sz="2800" dirty="0" smtClean="0"/>
              <a:t> </a:t>
            </a:r>
            <a:endParaRPr lang="en-NZ" sz="2800" dirty="0"/>
          </a:p>
          <a:p>
            <a:endParaRPr lang="en-NZ" dirty="0"/>
          </a:p>
          <a:p>
            <a:endParaRPr lang="en-NZ" dirty="0"/>
          </a:p>
        </p:txBody>
      </p:sp>
      <p:pic>
        <p:nvPicPr>
          <p:cNvPr id="4" name="Picture 3"/>
          <p:cNvPicPr>
            <a:picLocks noChangeAspect="1"/>
          </p:cNvPicPr>
          <p:nvPr/>
        </p:nvPicPr>
        <p:blipFill>
          <a:blip r:embed="rId2"/>
          <a:stretch>
            <a:fillRect/>
          </a:stretch>
        </p:blipFill>
        <p:spPr>
          <a:xfrm>
            <a:off x="7185070" y="937400"/>
            <a:ext cx="4336369" cy="5045389"/>
          </a:xfrm>
          <a:prstGeom prst="rect">
            <a:avLst/>
          </a:prstGeom>
        </p:spPr>
      </p:pic>
    </p:spTree>
    <p:extLst>
      <p:ext uri="{BB962C8B-B14F-4D97-AF65-F5344CB8AC3E}">
        <p14:creationId xmlns:p14="http://schemas.microsoft.com/office/powerpoint/2010/main" val="1885788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p:nvPr/>
        </p:nvSpPr>
        <p:spPr>
          <a:xfrm>
            <a:off x="183801" y="155261"/>
            <a:ext cx="10928636" cy="523220"/>
          </a:xfrm>
          <a:prstGeom prst="rect">
            <a:avLst/>
          </a:prstGeom>
          <a:noFill/>
        </p:spPr>
        <p:txBody>
          <a:bodyPr wrap="square" rtlCol="0">
            <a:spAutoFit/>
          </a:bodyPr>
          <a:lstStyle/>
          <a:p>
            <a:r>
              <a:rPr lang="en-NZ" sz="2800" b="1" dirty="0" smtClean="0">
                <a:solidFill>
                  <a:schemeClr val="accent2">
                    <a:lumMod val="75000"/>
                  </a:schemeClr>
                </a:solidFill>
                <a:latin typeface="+mj-lt"/>
              </a:rPr>
              <a:t>Resilience-constrained Dispatch via Two-stage Stochastic Optimization</a:t>
            </a:r>
            <a:endParaRPr lang="en-NZ" sz="2800" b="1" dirty="0">
              <a:solidFill>
                <a:schemeClr val="accent2">
                  <a:lumMod val="75000"/>
                </a:schemeClr>
              </a:solidFill>
              <a:latin typeface="+mj-lt"/>
            </a:endParaRPr>
          </a:p>
        </p:txBody>
      </p:sp>
      <mc:AlternateContent xmlns:mc="http://schemas.openxmlformats.org/markup-compatibility/2006" xmlns:a14="http://schemas.microsoft.com/office/drawing/2010/main">
        <mc:Choice Requires="a14">
          <p:sp>
            <p:nvSpPr>
              <p:cNvPr id="2" name="Rectangle 1"/>
              <p:cNvSpPr/>
              <p:nvPr/>
            </p:nvSpPr>
            <p:spPr>
              <a:xfrm>
                <a:off x="2060898" y="3340069"/>
                <a:ext cx="8049768" cy="584775"/>
              </a:xfrm>
              <a:prstGeom prst="rect">
                <a:avLst/>
              </a:prstGeom>
            </p:spPr>
            <p:txBody>
              <a:bodyPr wrap="none">
                <a:spAutoFit/>
              </a:bodyPr>
              <a:lstStyle/>
              <a:p>
                <a14:m>
                  <m:oMath xmlns:m="http://schemas.openxmlformats.org/officeDocument/2006/math">
                    <m:r>
                      <a:rPr lang="en-NZ" sz="3200" i="1" smtClean="0">
                        <a:latin typeface="Cambria Math" panose="02040503050406030204" pitchFamily="18" charset="0"/>
                        <a:ea typeface="Cambria Math" panose="02040503050406030204" pitchFamily="18" charset="0"/>
                      </a:rPr>
                      <m:t>𝑓</m:t>
                    </m:r>
                    <m:d>
                      <m:dPr>
                        <m:ctrlPr>
                          <a:rPr lang="en-NZ" sz="3200" i="1">
                            <a:latin typeface="Cambria Math" panose="02040503050406030204" pitchFamily="18" charset="0"/>
                            <a:ea typeface="Cambria Math" panose="02040503050406030204" pitchFamily="18" charset="0"/>
                          </a:rPr>
                        </m:ctrlPr>
                      </m:dPr>
                      <m:e>
                        <m:r>
                          <a:rPr lang="en-NZ" sz="3200" i="1">
                            <a:latin typeface="Cambria Math" panose="02040503050406030204" pitchFamily="18" charset="0"/>
                            <a:ea typeface="Cambria Math" panose="02040503050406030204" pitchFamily="18" charset="0"/>
                          </a:rPr>
                          <m:t>𝑥</m:t>
                        </m:r>
                        <m:r>
                          <a:rPr lang="en-NZ" sz="3200" i="1">
                            <a:latin typeface="Cambria Math" panose="02040503050406030204" pitchFamily="18" charset="0"/>
                            <a:ea typeface="Cambria Math" panose="02040503050406030204" pitchFamily="18" charset="0"/>
                          </a:rPr>
                          <m:t>;</m:t>
                        </m:r>
                        <m:r>
                          <a:rPr lang="en-NZ" sz="3200" i="1">
                            <a:latin typeface="Cambria Math" panose="02040503050406030204" pitchFamily="18" charset="0"/>
                            <a:ea typeface="Cambria Math" panose="02040503050406030204" pitchFamily="18" charset="0"/>
                          </a:rPr>
                          <m:t>𝜉</m:t>
                        </m:r>
                      </m:e>
                    </m:d>
                    <m:r>
                      <a:rPr lang="en-NZ" sz="3200" b="0" i="0" smtClean="0">
                        <a:latin typeface="Cambria Math" panose="02040503050406030204" pitchFamily="18" charset="0"/>
                        <a:ea typeface="Cambria Math" panose="02040503050406030204" pitchFamily="18" charset="0"/>
                      </a:rPr>
                      <m:t>=</m:t>
                    </m:r>
                    <m:r>
                      <m:rPr>
                        <m:sty m:val="p"/>
                      </m:rPr>
                      <a:rPr lang="en-NZ" sz="3200" b="0" i="0" smtClean="0">
                        <a:latin typeface="Cambria Math" panose="02040503050406030204" pitchFamily="18" charset="0"/>
                        <a:ea typeface="Cambria Math" panose="02040503050406030204" pitchFamily="18" charset="0"/>
                      </a:rPr>
                      <m:t>min</m:t>
                    </m:r>
                    <m:r>
                      <a:rPr lang="en-NZ" sz="3200" b="0" i="0" smtClean="0">
                        <a:latin typeface="Cambria Math" panose="02040503050406030204" pitchFamily="18" charset="0"/>
                        <a:ea typeface="Cambria Math" panose="02040503050406030204" pitchFamily="18" charset="0"/>
                      </a:rPr>
                      <m:t>{</m:t>
                    </m:r>
                    <m:r>
                      <m:rPr>
                        <m:sty m:val="p"/>
                      </m:rPr>
                      <a:rPr lang="en-NZ" sz="3200" b="0" i="0" smtClean="0">
                        <a:latin typeface="Cambria Math" panose="02040503050406030204" pitchFamily="18" charset="0"/>
                        <a:ea typeface="Cambria Math" panose="02040503050406030204" pitchFamily="18" charset="0"/>
                      </a:rPr>
                      <m:t>q</m:t>
                    </m:r>
                    <m:r>
                      <a:rPr lang="en-NZ" sz="3200" b="0" i="0" smtClean="0">
                        <a:latin typeface="Cambria Math" panose="02040503050406030204" pitchFamily="18" charset="0"/>
                        <a:ea typeface="Cambria Math" panose="02040503050406030204" pitchFamily="18" charset="0"/>
                      </a:rPr>
                      <m:t>(</m:t>
                    </m:r>
                    <m:r>
                      <a:rPr lang="en-NZ" sz="3200" b="0" i="1" smtClean="0">
                        <a:latin typeface="Cambria Math" panose="02040503050406030204" pitchFamily="18" charset="0"/>
                        <a:ea typeface="Cambria Math" panose="02040503050406030204" pitchFamily="18" charset="0"/>
                      </a:rPr>
                      <m:t>𝑦</m:t>
                    </m:r>
                    <m:r>
                      <a:rPr lang="en-NZ" sz="3200" b="0" i="0" smtClean="0">
                        <a:latin typeface="Cambria Math" panose="02040503050406030204" pitchFamily="18" charset="0"/>
                        <a:ea typeface="Cambria Math" panose="02040503050406030204" pitchFamily="18" charset="0"/>
                      </a:rPr>
                      <m:t>,</m:t>
                    </m:r>
                    <m:r>
                      <a:rPr lang="en-NZ" sz="3200" i="1">
                        <a:latin typeface="Cambria Math" panose="02040503050406030204" pitchFamily="18" charset="0"/>
                        <a:ea typeface="Cambria Math" panose="02040503050406030204" pitchFamily="18" charset="0"/>
                      </a:rPr>
                      <m:t>𝜉</m:t>
                    </m:r>
                    <m:r>
                      <a:rPr lang="en-NZ" sz="3200" b="0" i="0" smtClean="0">
                        <a:latin typeface="Cambria Math" panose="02040503050406030204" pitchFamily="18" charset="0"/>
                        <a:ea typeface="Cambria Math" panose="02040503050406030204" pitchFamily="18" charset="0"/>
                      </a:rPr>
                      <m:t>)</m:t>
                    </m:r>
                  </m:oMath>
                </a14:m>
                <a:r>
                  <a:rPr lang="en-NZ" sz="3200" dirty="0" smtClean="0">
                    <a:latin typeface="Cambria Math" panose="02040503050406030204" pitchFamily="18" charset="0"/>
                    <a:ea typeface="Cambria Math" panose="02040503050406030204" pitchFamily="18" charset="0"/>
                  </a:rPr>
                  <a:t>|T(</a:t>
                </a:r>
                <a14:m>
                  <m:oMath xmlns:m="http://schemas.openxmlformats.org/officeDocument/2006/math">
                    <m:r>
                      <a:rPr lang="en-NZ" sz="3200" i="1">
                        <a:latin typeface="Cambria Math" panose="02040503050406030204" pitchFamily="18" charset="0"/>
                        <a:ea typeface="Cambria Math" panose="02040503050406030204" pitchFamily="18" charset="0"/>
                      </a:rPr>
                      <m:t>𝜉</m:t>
                    </m:r>
                  </m:oMath>
                </a14:m>
                <a:r>
                  <a:rPr lang="en-NZ" sz="3200" dirty="0" smtClean="0">
                    <a:latin typeface="Cambria Math" panose="02040503050406030204" pitchFamily="18" charset="0"/>
                    <a:ea typeface="Cambria Math" panose="02040503050406030204" pitchFamily="18" charset="0"/>
                  </a:rPr>
                  <a:t>)</a:t>
                </a:r>
                <a:r>
                  <a:rPr lang="en-NZ" sz="3200" dirty="0"/>
                  <a:t> </a:t>
                </a:r>
                <a14:m>
                  <m:oMath xmlns:m="http://schemas.openxmlformats.org/officeDocument/2006/math">
                    <m:r>
                      <a:rPr lang="en-NZ" sz="3200" i="1">
                        <a:latin typeface="Cambria Math" panose="02040503050406030204" pitchFamily="18" charset="0"/>
                      </a:rPr>
                      <m:t>𝑥</m:t>
                    </m:r>
                  </m:oMath>
                </a14:m>
                <a:r>
                  <a:rPr lang="en-NZ" sz="3200" dirty="0" smtClean="0">
                    <a:latin typeface="Cambria Math" panose="02040503050406030204" pitchFamily="18" charset="0"/>
                    <a:ea typeface="Cambria Math" panose="02040503050406030204" pitchFamily="18" charset="0"/>
                  </a:rPr>
                  <a:t>+</a:t>
                </a:r>
                <a:r>
                  <a:rPr lang="en-NZ" sz="3200" dirty="0">
                    <a:latin typeface="Cambria Math" panose="02040503050406030204" pitchFamily="18" charset="0"/>
                    <a:ea typeface="Cambria Math" panose="02040503050406030204" pitchFamily="18" charset="0"/>
                  </a:rPr>
                  <a:t> </a:t>
                </a:r>
                <a:r>
                  <a:rPr lang="en-NZ" sz="3200" dirty="0" smtClean="0">
                    <a:latin typeface="Cambria Math" panose="02040503050406030204" pitchFamily="18" charset="0"/>
                    <a:ea typeface="Cambria Math" panose="02040503050406030204" pitchFamily="18" charset="0"/>
                  </a:rPr>
                  <a:t>W(</a:t>
                </a:r>
                <a14:m>
                  <m:oMath xmlns:m="http://schemas.openxmlformats.org/officeDocument/2006/math">
                    <m:r>
                      <a:rPr lang="en-NZ" sz="3200" i="1">
                        <a:latin typeface="Cambria Math" panose="02040503050406030204" pitchFamily="18" charset="0"/>
                        <a:ea typeface="Cambria Math" panose="02040503050406030204" pitchFamily="18" charset="0"/>
                      </a:rPr>
                      <m:t>𝜉</m:t>
                    </m:r>
                  </m:oMath>
                </a14:m>
                <a:r>
                  <a:rPr lang="en-NZ" sz="3200" dirty="0">
                    <a:latin typeface="Cambria Math" panose="02040503050406030204" pitchFamily="18" charset="0"/>
                    <a:ea typeface="Cambria Math" panose="02040503050406030204" pitchFamily="18" charset="0"/>
                  </a:rPr>
                  <a:t>)</a:t>
                </a:r>
                <a:r>
                  <a:rPr lang="en-NZ" sz="3200" dirty="0"/>
                  <a:t> </a:t>
                </a:r>
                <a14:m>
                  <m:oMath xmlns:m="http://schemas.openxmlformats.org/officeDocument/2006/math">
                    <m:r>
                      <a:rPr lang="en-NZ" sz="3200" b="0" i="1" smtClean="0">
                        <a:latin typeface="Cambria Math" panose="02040503050406030204" pitchFamily="18" charset="0"/>
                      </a:rPr>
                      <m:t>𝑦</m:t>
                    </m:r>
                  </m:oMath>
                </a14:m>
                <a:r>
                  <a:rPr lang="en-NZ" sz="3200" dirty="0" smtClean="0">
                    <a:latin typeface="Cambria Math" panose="02040503050406030204" pitchFamily="18" charset="0"/>
                    <a:ea typeface="Cambria Math" panose="02040503050406030204" pitchFamily="18" charset="0"/>
                  </a:rPr>
                  <a:t>=h(</a:t>
                </a:r>
                <a14:m>
                  <m:oMath xmlns:m="http://schemas.openxmlformats.org/officeDocument/2006/math">
                    <m:r>
                      <a:rPr lang="en-NZ" sz="3200" i="1">
                        <a:latin typeface="Cambria Math" panose="02040503050406030204" pitchFamily="18" charset="0"/>
                        <a:ea typeface="Cambria Math" panose="02040503050406030204" pitchFamily="18" charset="0"/>
                      </a:rPr>
                      <m:t>𝜉</m:t>
                    </m:r>
                  </m:oMath>
                </a14:m>
                <a:r>
                  <a:rPr lang="en-NZ" sz="3200" dirty="0" smtClean="0">
                    <a:latin typeface="Cambria Math" panose="02040503050406030204" pitchFamily="18" charset="0"/>
                    <a:ea typeface="Cambria Math" panose="02040503050406030204" pitchFamily="18" charset="0"/>
                  </a:rPr>
                  <a:t>)}</a:t>
                </a:r>
                <a:endParaRPr lang="en-NZ" sz="3200" dirty="0">
                  <a:latin typeface="Cambria Math" panose="02040503050406030204" pitchFamily="18" charset="0"/>
                  <a:ea typeface="Cambria Math" panose="020405030504060302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060898" y="3340069"/>
                <a:ext cx="8049768" cy="584775"/>
              </a:xfrm>
              <a:prstGeom prst="rect">
                <a:avLst/>
              </a:prstGeom>
              <a:blipFill rotWithShape="1">
                <a:blip r:embed="rId3"/>
                <a:stretch>
                  <a:fillRect t="-15625" r="-1438" b="-31250"/>
                </a:stretch>
              </a:blipFill>
            </p:spPr>
            <p:txBody>
              <a:bodyPr/>
              <a:lstStyle/>
              <a:p>
                <a:r>
                  <a:rPr lang="en-NZ">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970780" y="1913588"/>
                <a:ext cx="4230004" cy="7333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NZ" sz="3200" i="1">
                              <a:latin typeface="Cambria Math" panose="02040503050406030204" pitchFamily="18" charset="0"/>
                              <a:ea typeface="Cambria Math" panose="02040503050406030204" pitchFamily="18" charset="0"/>
                            </a:rPr>
                          </m:ctrlPr>
                        </m:funcPr>
                        <m:fName>
                          <m:limLow>
                            <m:limLowPr>
                              <m:ctrlPr>
                                <a:rPr lang="en-NZ" sz="3200" i="1">
                                  <a:latin typeface="Cambria Math" panose="02040503050406030204" pitchFamily="18" charset="0"/>
                                  <a:ea typeface="Cambria Math" panose="02040503050406030204" pitchFamily="18" charset="0"/>
                                </a:rPr>
                              </m:ctrlPr>
                            </m:limLowPr>
                            <m:e>
                              <m:r>
                                <m:rPr>
                                  <m:sty m:val="p"/>
                                </m:rPr>
                                <a:rPr lang="en-NZ" sz="3200">
                                  <a:latin typeface="Cambria Math" panose="02040503050406030204" pitchFamily="18" charset="0"/>
                                  <a:ea typeface="Cambria Math" panose="02040503050406030204" pitchFamily="18" charset="0"/>
                                </a:rPr>
                                <m:t>min</m:t>
                              </m:r>
                            </m:e>
                            <m:lim>
                              <m:r>
                                <a:rPr lang="en-NZ" sz="3200" i="1">
                                  <a:latin typeface="Cambria Math" panose="02040503050406030204" pitchFamily="18" charset="0"/>
                                  <a:ea typeface="Cambria Math" panose="02040503050406030204" pitchFamily="18" charset="0"/>
                                </a:rPr>
                                <m:t>𝑥</m:t>
                              </m:r>
                              <m:r>
                                <a:rPr lang="en-NZ" sz="3200" i="1">
                                  <a:latin typeface="Cambria Math" panose="02040503050406030204" pitchFamily="18" charset="0"/>
                                  <a:ea typeface="Cambria Math" panose="02040503050406030204" pitchFamily="18" charset="0"/>
                                </a:rPr>
                                <m:t>𝜖</m:t>
                              </m:r>
                              <m:r>
                                <a:rPr lang="el-GR" sz="3200" b="1" i="1">
                                  <a:latin typeface="Cambria Math" panose="02040503050406030204" pitchFamily="18" charset="0"/>
                                  <a:ea typeface="Cambria Math" panose="02040503050406030204" pitchFamily="18" charset="0"/>
                                </a:rPr>
                                <m:t>𝜲</m:t>
                              </m:r>
                              <m:r>
                                <m:rPr>
                                  <m:nor/>
                                </m:rPr>
                                <a:rPr lang="en-NZ" sz="3200" b="1" dirty="0">
                                  <a:latin typeface="Cambria Math" panose="02040503050406030204" pitchFamily="18" charset="0"/>
                                  <a:ea typeface="Cambria Math" panose="02040503050406030204" pitchFamily="18" charset="0"/>
                                </a:rPr>
                                <m:t> </m:t>
                              </m:r>
                            </m:lim>
                          </m:limLow>
                        </m:fName>
                        <m:e>
                          <m:r>
                            <a:rPr lang="en-NZ" sz="3200" i="1">
                              <a:latin typeface="Cambria Math" panose="02040503050406030204" pitchFamily="18" charset="0"/>
                              <a:ea typeface="Cambria Math" panose="02040503050406030204" pitchFamily="18" charset="0"/>
                            </a:rPr>
                            <m:t>𝑐</m:t>
                          </m:r>
                          <m:r>
                            <a:rPr lang="en-NZ" sz="3200" i="1">
                              <a:latin typeface="Cambria Math" panose="02040503050406030204" pitchFamily="18" charset="0"/>
                              <a:ea typeface="Cambria Math" panose="02040503050406030204" pitchFamily="18" charset="0"/>
                            </a:rPr>
                            <m:t>(</m:t>
                          </m:r>
                          <m:r>
                            <a:rPr lang="en-NZ" sz="3200" i="1">
                              <a:latin typeface="Cambria Math" panose="02040503050406030204" pitchFamily="18" charset="0"/>
                              <a:ea typeface="Cambria Math" panose="02040503050406030204" pitchFamily="18" charset="0"/>
                            </a:rPr>
                            <m:t>𝑥</m:t>
                          </m:r>
                          <m:r>
                            <a:rPr lang="en-NZ" sz="3200" i="1">
                              <a:latin typeface="Cambria Math" panose="02040503050406030204" pitchFamily="18" charset="0"/>
                              <a:ea typeface="Cambria Math" panose="02040503050406030204" pitchFamily="18" charset="0"/>
                            </a:rPr>
                            <m:t>)+</m:t>
                          </m:r>
                          <m:sSub>
                            <m:sSubPr>
                              <m:ctrlPr>
                                <a:rPr lang="en-NZ" sz="3200" i="1">
                                  <a:latin typeface="Cambria Math" panose="02040503050406030204" pitchFamily="18" charset="0"/>
                                  <a:ea typeface="Cambria Math" panose="02040503050406030204" pitchFamily="18" charset="0"/>
                                </a:rPr>
                              </m:ctrlPr>
                            </m:sSubPr>
                            <m:e>
                              <m:r>
                                <a:rPr lang="en-NZ" sz="3200" i="1">
                                  <a:latin typeface="Cambria Math" panose="02040503050406030204" pitchFamily="18" charset="0"/>
                                  <a:ea typeface="Cambria Math" panose="02040503050406030204" pitchFamily="18" charset="0"/>
                                </a:rPr>
                                <m:t>𝔼</m:t>
                              </m:r>
                            </m:e>
                            <m:sub>
                              <m:r>
                                <a:rPr lang="en-NZ" sz="3200" i="1">
                                  <a:latin typeface="Cambria Math" panose="02040503050406030204" pitchFamily="18" charset="0"/>
                                  <a:ea typeface="Cambria Math" panose="02040503050406030204" pitchFamily="18" charset="0"/>
                                </a:rPr>
                                <m:t>𝜉</m:t>
                              </m:r>
                            </m:sub>
                          </m:sSub>
                          <m:r>
                            <a:rPr lang="en-NZ" sz="3200" i="1">
                              <a:latin typeface="Cambria Math" panose="02040503050406030204" pitchFamily="18" charset="0"/>
                              <a:ea typeface="Cambria Math" panose="02040503050406030204" pitchFamily="18" charset="0"/>
                            </a:rPr>
                            <m:t>[</m:t>
                          </m:r>
                          <m:r>
                            <a:rPr lang="en-NZ" sz="3200" i="1">
                              <a:latin typeface="Cambria Math" panose="02040503050406030204" pitchFamily="18" charset="0"/>
                              <a:ea typeface="Cambria Math" panose="02040503050406030204" pitchFamily="18" charset="0"/>
                            </a:rPr>
                            <m:t>𝑓</m:t>
                          </m:r>
                          <m:d>
                            <m:dPr>
                              <m:ctrlPr>
                                <a:rPr lang="en-NZ" sz="3200" i="1">
                                  <a:latin typeface="Cambria Math" panose="02040503050406030204" pitchFamily="18" charset="0"/>
                                  <a:ea typeface="Cambria Math" panose="02040503050406030204" pitchFamily="18" charset="0"/>
                                </a:rPr>
                              </m:ctrlPr>
                            </m:dPr>
                            <m:e>
                              <m:r>
                                <a:rPr lang="en-NZ" sz="3200" i="1">
                                  <a:latin typeface="Cambria Math" panose="02040503050406030204" pitchFamily="18" charset="0"/>
                                  <a:ea typeface="Cambria Math" panose="02040503050406030204" pitchFamily="18" charset="0"/>
                                </a:rPr>
                                <m:t>𝑥</m:t>
                              </m:r>
                              <m:r>
                                <a:rPr lang="en-NZ" sz="3200" i="1">
                                  <a:latin typeface="Cambria Math" panose="02040503050406030204" pitchFamily="18" charset="0"/>
                                  <a:ea typeface="Cambria Math" panose="02040503050406030204" pitchFamily="18" charset="0"/>
                                </a:rPr>
                                <m:t>;</m:t>
                              </m:r>
                              <m:r>
                                <a:rPr lang="en-NZ" sz="3200" i="1">
                                  <a:latin typeface="Cambria Math" panose="02040503050406030204" pitchFamily="18" charset="0"/>
                                  <a:ea typeface="Cambria Math" panose="02040503050406030204" pitchFamily="18" charset="0"/>
                                </a:rPr>
                                <m:t>𝜉</m:t>
                              </m:r>
                            </m:e>
                          </m:d>
                          <m:r>
                            <a:rPr lang="en-NZ" sz="3200" i="1">
                              <a:latin typeface="Cambria Math" panose="02040503050406030204" pitchFamily="18" charset="0"/>
                              <a:ea typeface="Cambria Math" panose="02040503050406030204" pitchFamily="18" charset="0"/>
                            </a:rPr>
                            <m:t>]</m:t>
                          </m:r>
                        </m:e>
                      </m:func>
                    </m:oMath>
                  </m:oMathPara>
                </a14:m>
                <a:endParaRPr lang="en-NZ" sz="3200" dirty="0">
                  <a:latin typeface="Cambria Math" panose="02040503050406030204" pitchFamily="18" charset="0"/>
                  <a:ea typeface="Cambria Math" panose="020405030504060302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970780" y="1913588"/>
                <a:ext cx="4230004" cy="733342"/>
              </a:xfrm>
              <a:prstGeom prst="rect">
                <a:avLst/>
              </a:prstGeom>
              <a:blipFill rotWithShape="1">
                <a:blip r:embed="rId4"/>
                <a:stretch>
                  <a:fillRect/>
                </a:stretch>
              </a:blipFill>
            </p:spPr>
            <p:txBody>
              <a:bodyPr/>
              <a:lstStyle/>
              <a:p>
                <a:r>
                  <a:rPr lang="en-NZ">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63060" y="5112532"/>
                <a:ext cx="11427748" cy="1200329"/>
              </a:xfrm>
              <a:prstGeom prst="rect">
                <a:avLst/>
              </a:prstGeom>
              <a:noFill/>
            </p:spPr>
            <p:txBody>
              <a:bodyPr wrap="square" rtlCol="0">
                <a:spAutoFit/>
              </a:bodyPr>
              <a:lstStyle/>
              <a:p>
                <a14:m>
                  <m:oMath xmlns:m="http://schemas.openxmlformats.org/officeDocument/2006/math">
                    <m:r>
                      <a:rPr lang="en-NZ" sz="2400" b="0" i="1" smtClean="0">
                        <a:latin typeface="Cambria Math"/>
                      </a:rPr>
                      <m:t>𝑥</m:t>
                    </m:r>
                  </m:oMath>
                </a14:m>
                <a:r>
                  <a:rPr lang="en-NZ" sz="2400" dirty="0" smtClean="0"/>
                  <a:t> is the first-stage decision (dispatch + corresponding line flows prior to any line outage)</a:t>
                </a:r>
              </a:p>
              <a:p>
                <a14:m>
                  <m:oMath xmlns:m="http://schemas.openxmlformats.org/officeDocument/2006/math">
                    <m:r>
                      <a:rPr lang="en-NZ" sz="2400" b="0" i="1" smtClean="0">
                        <a:latin typeface="Cambria Math"/>
                      </a:rPr>
                      <m:t>𝜉</m:t>
                    </m:r>
                  </m:oMath>
                </a14:m>
                <a:r>
                  <a:rPr lang="en-NZ" sz="2400" dirty="0" smtClean="0"/>
                  <a:t> is the realisation of some uncertainty (line outage)</a:t>
                </a:r>
              </a:p>
              <a:p>
                <a14:m>
                  <m:oMath xmlns:m="http://schemas.openxmlformats.org/officeDocument/2006/math">
                    <m:r>
                      <a:rPr lang="en-NZ" sz="2400" b="0" i="1" smtClean="0">
                        <a:latin typeface="Cambria Math"/>
                      </a:rPr>
                      <m:t>𝑦</m:t>
                    </m:r>
                  </m:oMath>
                </a14:m>
                <a:r>
                  <a:rPr lang="en-NZ" sz="2400" dirty="0" smtClean="0"/>
                  <a:t> is the recourse decision, which depends on the uncertainty (new line flows + lost loads)</a:t>
                </a:r>
                <a:endParaRPr lang="en-NZ"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563060" y="5112532"/>
                <a:ext cx="11427748" cy="1200329"/>
              </a:xfrm>
              <a:prstGeom prst="rect">
                <a:avLst/>
              </a:prstGeom>
              <a:blipFill rotWithShape="1">
                <a:blip r:embed="rId5"/>
                <a:stretch>
                  <a:fillRect l="-427" t="-4061" b="-10660"/>
                </a:stretch>
              </a:blipFill>
            </p:spPr>
            <p:txBody>
              <a:bodyPr/>
              <a:lstStyle/>
              <a:p>
                <a:r>
                  <a:rPr lang="en-NZ">
                    <a:noFill/>
                  </a:rPr>
                  <a:t> </a:t>
                </a:r>
              </a:p>
            </p:txBody>
          </p:sp>
        </mc:Fallback>
      </mc:AlternateContent>
    </p:spTree>
    <p:extLst>
      <p:ext uri="{BB962C8B-B14F-4D97-AF65-F5344CB8AC3E}">
        <p14:creationId xmlns:p14="http://schemas.microsoft.com/office/powerpoint/2010/main" val="3006106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p:nvPr/>
        </p:nvSpPr>
        <p:spPr>
          <a:xfrm>
            <a:off x="183800" y="155261"/>
            <a:ext cx="10910619" cy="523220"/>
          </a:xfrm>
          <a:prstGeom prst="rect">
            <a:avLst/>
          </a:prstGeom>
          <a:noFill/>
        </p:spPr>
        <p:txBody>
          <a:bodyPr wrap="square" rtlCol="0">
            <a:spAutoFit/>
          </a:bodyPr>
          <a:lstStyle/>
          <a:p>
            <a:r>
              <a:rPr lang="en-NZ" sz="2800" b="1" dirty="0" smtClean="0">
                <a:solidFill>
                  <a:schemeClr val="accent2">
                    <a:lumMod val="75000"/>
                  </a:schemeClr>
                </a:solidFill>
                <a:latin typeface="+mj-lt"/>
              </a:rPr>
              <a:t>Resilience-constrained Dispatch via Multi-stage Stochastic Optimization</a:t>
            </a:r>
            <a:endParaRPr lang="en-NZ" sz="2800" b="1" dirty="0">
              <a:solidFill>
                <a:schemeClr val="accent2">
                  <a:lumMod val="75000"/>
                </a:schemeClr>
              </a:solidFill>
              <a:latin typeface="+mj-lt"/>
            </a:endParaRPr>
          </a:p>
        </p:txBody>
      </p:sp>
      <mc:AlternateContent xmlns:mc="http://schemas.openxmlformats.org/markup-compatibility/2006" xmlns:a14="http://schemas.microsoft.com/office/drawing/2010/main">
        <mc:Choice Requires="a14">
          <p:sp>
            <p:nvSpPr>
              <p:cNvPr id="5" name="Rectangle 4"/>
              <p:cNvSpPr/>
              <p:nvPr/>
            </p:nvSpPr>
            <p:spPr>
              <a:xfrm>
                <a:off x="732247" y="1843826"/>
                <a:ext cx="12051323" cy="3539430"/>
              </a:xfrm>
              <a:prstGeom prst="rect">
                <a:avLst/>
              </a:prstGeom>
            </p:spPr>
            <p:txBody>
              <a:bodyPr wrap="square">
                <a:spAutoFit/>
              </a:bodyPr>
              <a:lstStyle/>
              <a:p>
                <a14:m>
                  <m:oMath xmlns:m="http://schemas.openxmlformats.org/officeDocument/2006/math">
                    <m:func>
                      <m:funcPr>
                        <m:ctrlPr>
                          <a:rPr lang="en-NZ" sz="3200" i="1" smtClean="0">
                            <a:latin typeface="Cambria Math" panose="02040503050406030204" pitchFamily="18" charset="0"/>
                          </a:rPr>
                        </m:ctrlPr>
                      </m:funcPr>
                      <m:fName>
                        <m:r>
                          <m:rPr>
                            <m:sty m:val="p"/>
                          </m:rPr>
                          <a:rPr lang="en-NZ" sz="3200" b="0" i="0" smtClean="0">
                            <a:latin typeface="Cambria Math" panose="02040503050406030204" pitchFamily="18" charset="0"/>
                          </a:rPr>
                          <m:t>m</m:t>
                        </m:r>
                        <m:r>
                          <m:rPr>
                            <m:sty m:val="p"/>
                          </m:rPr>
                          <a:rPr lang="en-NZ" sz="3200">
                            <a:latin typeface="Cambria Math" panose="02040503050406030204" pitchFamily="18" charset="0"/>
                          </a:rPr>
                          <m:t>in</m:t>
                        </m:r>
                      </m:fName>
                      <m:e>
                        <m:r>
                          <a:rPr lang="en-NZ" sz="3200" i="1">
                            <a:latin typeface="Cambria Math" panose="02040503050406030204" pitchFamily="18" charset="0"/>
                          </a:rPr>
                          <m:t>𝑐</m:t>
                        </m:r>
                        <m:r>
                          <a:rPr lang="en-NZ" sz="3200" i="1">
                            <a:latin typeface="Cambria Math" panose="02040503050406030204" pitchFamily="18" charset="0"/>
                          </a:rPr>
                          <m:t>(</m:t>
                        </m:r>
                        <m:sSub>
                          <m:sSubPr>
                            <m:ctrlPr>
                              <a:rPr lang="en-NZ" sz="3200" i="1" smtClean="0">
                                <a:latin typeface="Cambria Math" panose="02040503050406030204" pitchFamily="18" charset="0"/>
                              </a:rPr>
                            </m:ctrlPr>
                          </m:sSubPr>
                          <m:e>
                            <m:r>
                              <a:rPr lang="en-NZ" sz="3200" b="0" i="1" smtClean="0">
                                <a:latin typeface="Cambria Math" panose="02040503050406030204" pitchFamily="18" charset="0"/>
                              </a:rPr>
                              <m:t>𝑥</m:t>
                            </m:r>
                          </m:e>
                          <m:sub>
                            <m:r>
                              <a:rPr lang="en-NZ" sz="3200" b="0" i="1" smtClean="0">
                                <a:latin typeface="Cambria Math" panose="02040503050406030204" pitchFamily="18" charset="0"/>
                              </a:rPr>
                              <m:t>0</m:t>
                            </m:r>
                          </m:sub>
                        </m:sSub>
                        <m:r>
                          <a:rPr lang="en-NZ" sz="3200" i="1">
                            <a:latin typeface="Cambria Math" panose="02040503050406030204" pitchFamily="18" charset="0"/>
                          </a:rPr>
                          <m:t>)</m:t>
                        </m:r>
                      </m:e>
                    </m:func>
                    <m:r>
                      <a:rPr lang="en-NZ" sz="3200" i="1">
                        <a:latin typeface="Cambria Math" panose="02040503050406030204" pitchFamily="18" charset="0"/>
                      </a:rPr>
                      <m:t>+</m:t>
                    </m:r>
                    <m:r>
                      <a:rPr lang="en-NZ" sz="3200" b="0" i="1" smtClean="0">
                        <a:latin typeface="Cambria Math" panose="02040503050406030204" pitchFamily="18" charset="0"/>
                        <a:ea typeface="Cambria Math" panose="02040503050406030204" pitchFamily="18" charset="0"/>
                      </a:rPr>
                      <m:t>𝔼</m:t>
                    </m:r>
                    <m:r>
                      <a:rPr lang="en-NZ" sz="3200" b="0" i="1" smtClean="0">
                        <a:latin typeface="Cambria Math" panose="02040503050406030204" pitchFamily="18" charset="0"/>
                      </a:rPr>
                      <m:t>{</m:t>
                    </m:r>
                    <m:func>
                      <m:funcPr>
                        <m:ctrlPr>
                          <a:rPr lang="en-NZ" sz="3200" i="1">
                            <a:latin typeface="Cambria Math" panose="02040503050406030204" pitchFamily="18" charset="0"/>
                          </a:rPr>
                        </m:ctrlPr>
                      </m:funcPr>
                      <m:fName>
                        <m:r>
                          <m:rPr>
                            <m:sty m:val="p"/>
                          </m:rPr>
                          <a:rPr lang="en-NZ" sz="3200" b="0" i="0" smtClean="0">
                            <a:latin typeface="Cambria Math" panose="02040503050406030204" pitchFamily="18" charset="0"/>
                          </a:rPr>
                          <m:t>m</m:t>
                        </m:r>
                        <m:r>
                          <m:rPr>
                            <m:sty m:val="p"/>
                          </m:rPr>
                          <a:rPr lang="en-NZ" sz="3200">
                            <a:latin typeface="Cambria Math" panose="02040503050406030204" pitchFamily="18" charset="0"/>
                          </a:rPr>
                          <m:t>in</m:t>
                        </m:r>
                      </m:fName>
                      <m:e>
                        <m:sSub>
                          <m:sSubPr>
                            <m:ctrlPr>
                              <a:rPr lang="en-NZ" sz="3200" i="1">
                                <a:latin typeface="Cambria Math" panose="02040503050406030204" pitchFamily="18" charset="0"/>
                              </a:rPr>
                            </m:ctrlPr>
                          </m:sSubPr>
                          <m:e>
                            <m:r>
                              <a:rPr lang="en-NZ" sz="3200" b="0" i="1" smtClean="0">
                                <a:latin typeface="Cambria Math" panose="02040503050406030204" pitchFamily="18" charset="0"/>
                              </a:rPr>
                              <m:t>𝑓</m:t>
                            </m:r>
                          </m:e>
                          <m:sub>
                            <m:r>
                              <a:rPr lang="en-NZ" sz="3200" b="0" i="1" smtClean="0">
                                <a:latin typeface="Cambria Math" panose="02040503050406030204" pitchFamily="18" charset="0"/>
                              </a:rPr>
                              <m:t>1</m:t>
                            </m:r>
                          </m:sub>
                        </m:sSub>
                        <m:d>
                          <m:dPr>
                            <m:ctrlPr>
                              <a:rPr lang="en-NZ" sz="3200" b="0" i="1">
                                <a:latin typeface="Cambria Math" panose="02040503050406030204" pitchFamily="18" charset="0"/>
                              </a:rPr>
                            </m:ctrlPr>
                          </m:dPr>
                          <m:e>
                            <m:sSub>
                              <m:sSubPr>
                                <m:ctrlPr>
                                  <a:rPr lang="en-NZ" sz="3200" i="1">
                                    <a:latin typeface="Cambria Math" panose="02040503050406030204" pitchFamily="18" charset="0"/>
                                  </a:rPr>
                                </m:ctrlPr>
                              </m:sSubPr>
                              <m:e>
                                <m:r>
                                  <a:rPr lang="en-NZ" sz="3200" i="1">
                                    <a:latin typeface="Cambria Math" panose="02040503050406030204" pitchFamily="18" charset="0"/>
                                  </a:rPr>
                                  <m:t>𝑥</m:t>
                                </m:r>
                              </m:e>
                              <m:sub>
                                <m:r>
                                  <a:rPr lang="en-NZ" sz="3200" b="0" i="1" smtClean="0">
                                    <a:latin typeface="Cambria Math" panose="02040503050406030204" pitchFamily="18" charset="0"/>
                                  </a:rPr>
                                  <m:t>1</m:t>
                                </m:r>
                              </m:sub>
                            </m:sSub>
                            <m:r>
                              <a:rPr lang="en-NZ" sz="3200" b="0" i="1" smtClean="0">
                                <a:latin typeface="Cambria Math" panose="02040503050406030204" pitchFamily="18" charset="0"/>
                              </a:rPr>
                              <m:t>;</m:t>
                            </m:r>
                            <m:sSub>
                              <m:sSubPr>
                                <m:ctrlPr>
                                  <a:rPr lang="en-NZ" sz="3200" b="0" i="1" smtClean="0">
                                    <a:latin typeface="Cambria Math" panose="02040503050406030204" pitchFamily="18" charset="0"/>
                                  </a:rPr>
                                </m:ctrlPr>
                              </m:sSubPr>
                              <m:e>
                                <m:r>
                                  <a:rPr lang="en-NZ" sz="3200" b="0" i="1" smtClean="0">
                                    <a:latin typeface="Cambria Math" panose="02040503050406030204" pitchFamily="18" charset="0"/>
                                    <a:ea typeface="Cambria Math" panose="02040503050406030204" pitchFamily="18" charset="0"/>
                                  </a:rPr>
                                  <m:t>𝜉</m:t>
                                </m:r>
                              </m:e>
                              <m:sub>
                                <m:r>
                                  <a:rPr lang="en-NZ" sz="3200" b="0" i="1" smtClean="0">
                                    <a:latin typeface="Cambria Math" panose="02040503050406030204" pitchFamily="18" charset="0"/>
                                  </a:rPr>
                                  <m:t>1</m:t>
                                </m:r>
                              </m:sub>
                            </m:sSub>
                          </m:e>
                        </m:d>
                      </m:e>
                    </m:func>
                    <m:r>
                      <a:rPr lang="en-NZ" sz="3200" i="1">
                        <a:latin typeface="Cambria Math" panose="02040503050406030204" pitchFamily="18" charset="0"/>
                      </a:rPr>
                      <m:t>+</m:t>
                    </m:r>
                    <m:r>
                      <a:rPr lang="en-NZ" sz="3200" i="1">
                        <a:latin typeface="Cambria Math" panose="02040503050406030204" pitchFamily="18" charset="0"/>
                        <a:ea typeface="Cambria Math" panose="02040503050406030204" pitchFamily="18" charset="0"/>
                      </a:rPr>
                      <m:t>𝔼</m:t>
                    </m:r>
                    <m:r>
                      <m:rPr>
                        <m:nor/>
                      </m:rPr>
                      <a:rPr lang="en-NZ" sz="3200">
                        <a:latin typeface="Cambria Math" panose="02040503050406030204" pitchFamily="18" charset="0"/>
                      </a:rPr>
                      <m:t>{...</m:t>
                    </m:r>
                    <m:r>
                      <m:rPr>
                        <m:nor/>
                      </m:rPr>
                      <a:rPr lang="en-NZ" sz="3200" b="0" i="0" smtClean="0">
                        <a:latin typeface="Cambria Math" panose="02040503050406030204" pitchFamily="18" charset="0"/>
                      </a:rPr>
                      <m:t>+</m:t>
                    </m:r>
                    <m:r>
                      <a:rPr lang="en-NZ" sz="3200" i="1">
                        <a:latin typeface="Cambria Math" panose="02040503050406030204" pitchFamily="18" charset="0"/>
                        <a:ea typeface="Cambria Math" panose="02040503050406030204" pitchFamily="18" charset="0"/>
                      </a:rPr>
                      <m:t>𝔼</m:t>
                    </m:r>
                    <m:r>
                      <a:rPr lang="en-NZ" sz="3200" b="0" i="1" smtClean="0">
                        <a:latin typeface="Cambria Math" panose="02040503050406030204" pitchFamily="18" charset="0"/>
                        <a:ea typeface="Cambria Math" panose="02040503050406030204" pitchFamily="18" charset="0"/>
                      </a:rPr>
                      <m:t>{</m:t>
                    </m:r>
                    <m:func>
                      <m:funcPr>
                        <m:ctrlPr>
                          <a:rPr lang="en-NZ" sz="3200" i="1">
                            <a:latin typeface="Cambria Math" panose="02040503050406030204" pitchFamily="18" charset="0"/>
                          </a:rPr>
                        </m:ctrlPr>
                      </m:funcPr>
                      <m:fName>
                        <m:r>
                          <m:rPr>
                            <m:sty m:val="p"/>
                          </m:rPr>
                          <a:rPr lang="en-NZ" sz="3200">
                            <a:latin typeface="Cambria Math" panose="02040503050406030204" pitchFamily="18" charset="0"/>
                          </a:rPr>
                          <m:t>Min</m:t>
                        </m:r>
                      </m:fName>
                      <m:e>
                        <m:sSub>
                          <m:sSubPr>
                            <m:ctrlPr>
                              <a:rPr lang="en-NZ" sz="3200" i="1">
                                <a:latin typeface="Cambria Math" panose="02040503050406030204" pitchFamily="18" charset="0"/>
                              </a:rPr>
                            </m:ctrlPr>
                          </m:sSubPr>
                          <m:e>
                            <m:r>
                              <a:rPr lang="en-NZ" sz="3200" i="1">
                                <a:latin typeface="Cambria Math" panose="02040503050406030204" pitchFamily="18" charset="0"/>
                              </a:rPr>
                              <m:t>𝑓</m:t>
                            </m:r>
                          </m:e>
                          <m:sub>
                            <m:r>
                              <a:rPr lang="en-NZ" sz="3200" i="1">
                                <a:latin typeface="Cambria Math" panose="02040503050406030204" pitchFamily="18" charset="0"/>
                              </a:rPr>
                              <m:t>𝑇</m:t>
                            </m:r>
                          </m:sub>
                        </m:sSub>
                        <m:r>
                          <a:rPr lang="en-NZ" sz="3200" i="1">
                            <a:latin typeface="Cambria Math" panose="02040503050406030204" pitchFamily="18" charset="0"/>
                          </a:rPr>
                          <m:t>(</m:t>
                        </m:r>
                        <m:sSub>
                          <m:sSubPr>
                            <m:ctrlPr>
                              <a:rPr lang="en-NZ" sz="3200" i="1">
                                <a:latin typeface="Cambria Math" panose="02040503050406030204" pitchFamily="18" charset="0"/>
                              </a:rPr>
                            </m:ctrlPr>
                          </m:sSubPr>
                          <m:e>
                            <m:r>
                              <a:rPr lang="en-NZ" sz="3200" i="1">
                                <a:latin typeface="Cambria Math" panose="02040503050406030204" pitchFamily="18" charset="0"/>
                              </a:rPr>
                              <m:t>𝑥</m:t>
                            </m:r>
                          </m:e>
                          <m:sub>
                            <m:r>
                              <a:rPr lang="en-NZ" sz="3200" i="1">
                                <a:latin typeface="Cambria Math" panose="02040503050406030204" pitchFamily="18" charset="0"/>
                              </a:rPr>
                              <m:t>𝑇</m:t>
                            </m:r>
                          </m:sub>
                        </m:sSub>
                        <m:r>
                          <a:rPr lang="en-NZ" sz="3200" i="1">
                            <a:latin typeface="Cambria Math" panose="02040503050406030204" pitchFamily="18" charset="0"/>
                          </a:rPr>
                          <m:t>;</m:t>
                        </m:r>
                        <m:sSub>
                          <m:sSubPr>
                            <m:ctrlPr>
                              <a:rPr lang="en-NZ" sz="3200" i="1">
                                <a:latin typeface="Cambria Math" panose="02040503050406030204" pitchFamily="18" charset="0"/>
                              </a:rPr>
                            </m:ctrlPr>
                          </m:sSubPr>
                          <m:e>
                            <m:r>
                              <a:rPr lang="en-NZ" sz="3200" i="1">
                                <a:latin typeface="Cambria Math" panose="02040503050406030204" pitchFamily="18" charset="0"/>
                                <a:ea typeface="Cambria Math" panose="02040503050406030204" pitchFamily="18" charset="0"/>
                              </a:rPr>
                              <m:t>𝜉</m:t>
                            </m:r>
                          </m:e>
                          <m:sub>
                            <m:r>
                              <a:rPr lang="en-NZ" sz="3200" i="1">
                                <a:latin typeface="Cambria Math" panose="02040503050406030204" pitchFamily="18" charset="0"/>
                                <a:ea typeface="Cambria Math" panose="02040503050406030204" pitchFamily="18" charset="0"/>
                              </a:rPr>
                              <m:t>𝑇</m:t>
                            </m:r>
                          </m:sub>
                        </m:sSub>
                        <m:r>
                          <a:rPr lang="en-NZ" sz="3200" i="1">
                            <a:latin typeface="Cambria Math" panose="02040503050406030204" pitchFamily="18" charset="0"/>
                            <a:ea typeface="Cambria Math" panose="02040503050406030204" pitchFamily="18" charset="0"/>
                          </a:rPr>
                          <m:t>)</m:t>
                        </m:r>
                      </m:e>
                    </m:func>
                    <m:r>
                      <m:rPr>
                        <m:nor/>
                      </m:rPr>
                      <a:rPr lang="en-NZ" sz="3200" dirty="0"/>
                      <m:t>}}</m:t>
                    </m:r>
                  </m:oMath>
                </a14:m>
                <a:r>
                  <a:rPr lang="en-NZ" sz="3200" dirty="0"/>
                  <a:t>}</a:t>
                </a:r>
              </a:p>
              <a:p>
                <a:r>
                  <a:rPr lang="en-NZ" sz="3200" dirty="0" err="1" smtClean="0"/>
                  <a:t>s.t</a:t>
                </a:r>
                <a:r>
                  <a:rPr lang="en-NZ" sz="3200" dirty="0" err="1"/>
                  <a:t>.</a:t>
                </a:r>
                <a:r>
                  <a:rPr lang="en-NZ" sz="3200" dirty="0"/>
                  <a:t> </a:t>
                </a:r>
                <a14:m>
                  <m:oMath xmlns:m="http://schemas.openxmlformats.org/officeDocument/2006/math">
                    <m:sSub>
                      <m:sSubPr>
                        <m:ctrlPr>
                          <a:rPr lang="en-NZ" sz="3200" i="1" smtClean="0">
                            <a:latin typeface="Cambria Math" panose="02040503050406030204" pitchFamily="18" charset="0"/>
                          </a:rPr>
                        </m:ctrlPr>
                      </m:sSubPr>
                      <m:e>
                        <m:r>
                          <a:rPr lang="en-NZ" sz="3200" i="1">
                            <a:latin typeface="Cambria Math" panose="02040503050406030204" pitchFamily="18" charset="0"/>
                          </a:rPr>
                          <m:t>𝑥</m:t>
                        </m:r>
                      </m:e>
                      <m:sub>
                        <m:r>
                          <a:rPr lang="en-NZ" sz="3200" b="0" i="1" smtClean="0">
                            <a:latin typeface="Cambria Math" panose="02040503050406030204" pitchFamily="18" charset="0"/>
                          </a:rPr>
                          <m:t>0</m:t>
                        </m:r>
                      </m:sub>
                    </m:sSub>
                    <m:r>
                      <a:rPr lang="en-NZ" sz="3200" i="1">
                        <a:latin typeface="Cambria Math" panose="02040503050406030204" pitchFamily="18" charset="0"/>
                        <a:ea typeface="Cambria Math" panose="02040503050406030204" pitchFamily="18" charset="0"/>
                      </a:rPr>
                      <m:t>𝜖</m:t>
                    </m:r>
                    <m:sSub>
                      <m:sSubPr>
                        <m:ctrlPr>
                          <a:rPr lang="en-NZ" sz="3200" i="1">
                            <a:latin typeface="Cambria Math" panose="02040503050406030204" pitchFamily="18" charset="0"/>
                          </a:rPr>
                        </m:ctrlPr>
                      </m:sSubPr>
                      <m:e>
                        <m:r>
                          <a:rPr lang="el-GR" sz="3200" b="1" i="1">
                            <a:latin typeface="Cambria Math" panose="02040503050406030204" pitchFamily="18" charset="0"/>
                            <a:ea typeface="Cambria Math" panose="02040503050406030204" pitchFamily="18" charset="0"/>
                          </a:rPr>
                          <m:t>𝜲</m:t>
                        </m:r>
                      </m:e>
                      <m:sub>
                        <m:r>
                          <a:rPr lang="en-NZ" sz="3200" i="1">
                            <a:latin typeface="Cambria Math" panose="02040503050406030204" pitchFamily="18" charset="0"/>
                          </a:rPr>
                          <m:t>0</m:t>
                        </m:r>
                      </m:sub>
                    </m:sSub>
                  </m:oMath>
                </a14:m>
                <a:endParaRPr lang="en-NZ" sz="3200" b="1" dirty="0" smtClean="0"/>
              </a:p>
              <a:p>
                <a:r>
                  <a:rPr lang="en-NZ" sz="3200" b="1" dirty="0"/>
                  <a:t>	</a:t>
                </a:r>
                <a:r>
                  <a:rPr lang="en-NZ" sz="3200" b="1" dirty="0" smtClean="0"/>
                  <a:t>	         </a:t>
                </a:r>
                <a14:m>
                  <m:oMath xmlns:m="http://schemas.openxmlformats.org/officeDocument/2006/math">
                    <m:sSub>
                      <m:sSubPr>
                        <m:ctrlPr>
                          <a:rPr lang="en-NZ" sz="3200" i="1">
                            <a:latin typeface="Cambria Math" panose="02040503050406030204" pitchFamily="18" charset="0"/>
                          </a:rPr>
                        </m:ctrlPr>
                      </m:sSubPr>
                      <m:e>
                        <m:r>
                          <a:rPr lang="en-NZ" sz="3200" i="1">
                            <a:latin typeface="Cambria Math" panose="02040503050406030204" pitchFamily="18" charset="0"/>
                          </a:rPr>
                          <m:t>𝑥</m:t>
                        </m:r>
                      </m:e>
                      <m:sub>
                        <m:r>
                          <a:rPr lang="en-NZ" sz="3200" b="0" i="1" smtClean="0">
                            <a:latin typeface="Cambria Math" panose="02040503050406030204" pitchFamily="18" charset="0"/>
                          </a:rPr>
                          <m:t>1</m:t>
                        </m:r>
                      </m:sub>
                    </m:sSub>
                    <m:r>
                      <a:rPr lang="en-NZ" sz="3200" i="1">
                        <a:latin typeface="Cambria Math" panose="02040503050406030204" pitchFamily="18" charset="0"/>
                        <a:ea typeface="Cambria Math" panose="02040503050406030204" pitchFamily="18" charset="0"/>
                      </a:rPr>
                      <m:t>𝜖</m:t>
                    </m:r>
                    <m:sSub>
                      <m:sSubPr>
                        <m:ctrlPr>
                          <a:rPr lang="en-NZ" sz="3200" i="1">
                            <a:latin typeface="Cambria Math" panose="02040503050406030204" pitchFamily="18" charset="0"/>
                          </a:rPr>
                        </m:ctrlPr>
                      </m:sSubPr>
                      <m:e>
                        <m:r>
                          <a:rPr lang="el-GR" sz="3200" b="1" i="1">
                            <a:latin typeface="Cambria Math" panose="02040503050406030204" pitchFamily="18" charset="0"/>
                            <a:ea typeface="Cambria Math" panose="02040503050406030204" pitchFamily="18" charset="0"/>
                          </a:rPr>
                          <m:t>𝜲</m:t>
                        </m:r>
                      </m:e>
                      <m:sub>
                        <m:r>
                          <a:rPr lang="en-NZ" sz="3200" b="0" i="1" smtClean="0">
                            <a:latin typeface="Cambria Math" panose="02040503050406030204" pitchFamily="18" charset="0"/>
                            <a:ea typeface="Cambria Math" panose="02040503050406030204" pitchFamily="18" charset="0"/>
                          </a:rPr>
                          <m:t>1</m:t>
                        </m:r>
                      </m:sub>
                    </m:sSub>
                    <m:r>
                      <a:rPr lang="en-NZ" sz="3200" b="0" i="1" smtClean="0">
                        <a:latin typeface="Cambria Math" panose="02040503050406030204" pitchFamily="18" charset="0"/>
                      </a:rPr>
                      <m:t>(</m:t>
                    </m:r>
                    <m:sSub>
                      <m:sSubPr>
                        <m:ctrlPr>
                          <a:rPr lang="en-NZ" sz="3200" i="1">
                            <a:latin typeface="Cambria Math" panose="02040503050406030204" pitchFamily="18" charset="0"/>
                          </a:rPr>
                        </m:ctrlPr>
                      </m:sSubPr>
                      <m:e>
                        <m:r>
                          <a:rPr lang="en-NZ" sz="3200" i="1">
                            <a:latin typeface="Cambria Math" panose="02040503050406030204" pitchFamily="18" charset="0"/>
                          </a:rPr>
                          <m:t>𝑥</m:t>
                        </m:r>
                      </m:e>
                      <m:sub>
                        <m:r>
                          <a:rPr lang="en-NZ" sz="3200" i="1">
                            <a:latin typeface="Cambria Math" panose="02040503050406030204" pitchFamily="18" charset="0"/>
                          </a:rPr>
                          <m:t>0</m:t>
                        </m:r>
                      </m:sub>
                    </m:sSub>
                    <m:r>
                      <a:rPr lang="en-NZ" sz="3200" b="0" i="1" smtClean="0">
                        <a:latin typeface="Cambria Math" panose="02040503050406030204" pitchFamily="18" charset="0"/>
                      </a:rPr>
                      <m:t>,</m:t>
                    </m:r>
                  </m:oMath>
                </a14:m>
                <a:r>
                  <a:rPr lang="en-NZ" sz="3200" dirty="0">
                    <a:ea typeface="Cambria Math" panose="02040503050406030204" pitchFamily="18" charset="0"/>
                  </a:rPr>
                  <a:t> </a:t>
                </a:r>
                <a14:m>
                  <m:oMath xmlns:m="http://schemas.openxmlformats.org/officeDocument/2006/math">
                    <m:sSub>
                      <m:sSubPr>
                        <m:ctrlPr>
                          <a:rPr lang="en-NZ" sz="3200" i="1" smtClean="0">
                            <a:latin typeface="Cambria Math" panose="02040503050406030204" pitchFamily="18" charset="0"/>
                            <a:ea typeface="Cambria Math" panose="02040503050406030204" pitchFamily="18" charset="0"/>
                          </a:rPr>
                        </m:ctrlPr>
                      </m:sSubPr>
                      <m:e>
                        <m:r>
                          <a:rPr lang="en-NZ" sz="3200" i="1">
                            <a:latin typeface="Cambria Math" panose="02040503050406030204" pitchFamily="18" charset="0"/>
                            <a:ea typeface="Cambria Math" panose="02040503050406030204" pitchFamily="18" charset="0"/>
                          </a:rPr>
                          <m:t>𝜉</m:t>
                        </m:r>
                      </m:e>
                      <m:sub>
                        <m:r>
                          <a:rPr lang="en-NZ" sz="3200" b="0" i="1" smtClean="0">
                            <a:latin typeface="Cambria Math" panose="02040503050406030204" pitchFamily="18" charset="0"/>
                            <a:ea typeface="Cambria Math" panose="02040503050406030204" pitchFamily="18" charset="0"/>
                          </a:rPr>
                          <m:t>1</m:t>
                        </m:r>
                      </m:sub>
                    </m:sSub>
                    <m:r>
                      <a:rPr lang="en-NZ" sz="3200" b="0" i="1" smtClean="0">
                        <a:latin typeface="Cambria Math" panose="02040503050406030204" pitchFamily="18" charset="0"/>
                        <a:ea typeface="Cambria Math" panose="02040503050406030204" pitchFamily="18" charset="0"/>
                      </a:rPr>
                      <m:t>)</m:t>
                    </m:r>
                  </m:oMath>
                </a14:m>
                <a:r>
                  <a:rPr lang="en-NZ" sz="3200" b="1" dirty="0" smtClean="0"/>
                  <a:t>		                           								        </a:t>
                </a:r>
                <a14:m>
                  <m:oMath xmlns:m="http://schemas.openxmlformats.org/officeDocument/2006/math">
                    <m:r>
                      <m:rPr>
                        <m:nor/>
                      </m:rPr>
                      <a:rPr lang="en-NZ" sz="3200">
                        <a:latin typeface="Cambria Math" panose="02040503050406030204" pitchFamily="18" charset="0"/>
                      </a:rPr>
                      <m:t>...</m:t>
                    </m:r>
                  </m:oMath>
                </a14:m>
                <a:endParaRPr lang="en-NZ" sz="3200" b="1" dirty="0" smtClean="0"/>
              </a:p>
              <a:p>
                <a:r>
                  <a:rPr lang="en-NZ" sz="3200" b="1" dirty="0"/>
                  <a:t>	</a:t>
                </a:r>
                <a:r>
                  <a:rPr lang="en-NZ" sz="3200" b="1" dirty="0" smtClean="0"/>
                  <a:t>			                              </a:t>
                </a:r>
                <a14:m>
                  <m:oMath xmlns:m="http://schemas.openxmlformats.org/officeDocument/2006/math">
                    <m:sSub>
                      <m:sSubPr>
                        <m:ctrlPr>
                          <a:rPr lang="en-NZ" sz="3200" i="1">
                            <a:latin typeface="Cambria Math" panose="02040503050406030204" pitchFamily="18" charset="0"/>
                          </a:rPr>
                        </m:ctrlPr>
                      </m:sSubPr>
                      <m:e>
                        <m:r>
                          <a:rPr lang="en-NZ" sz="3200" i="1">
                            <a:latin typeface="Cambria Math" panose="02040503050406030204" pitchFamily="18" charset="0"/>
                          </a:rPr>
                          <m:t>𝑥</m:t>
                        </m:r>
                      </m:e>
                      <m:sub>
                        <m:r>
                          <a:rPr lang="en-NZ" sz="3200" b="0" i="1" smtClean="0">
                            <a:latin typeface="Cambria Math" panose="02040503050406030204" pitchFamily="18" charset="0"/>
                          </a:rPr>
                          <m:t>𝑇</m:t>
                        </m:r>
                      </m:sub>
                    </m:sSub>
                    <m:r>
                      <a:rPr lang="en-NZ" sz="3200" i="1">
                        <a:latin typeface="Cambria Math" panose="02040503050406030204" pitchFamily="18" charset="0"/>
                        <a:ea typeface="Cambria Math" panose="02040503050406030204" pitchFamily="18" charset="0"/>
                      </a:rPr>
                      <m:t>𝜖</m:t>
                    </m:r>
                    <m:sSub>
                      <m:sSubPr>
                        <m:ctrlPr>
                          <a:rPr lang="en-NZ" sz="3200" i="1">
                            <a:latin typeface="Cambria Math" panose="02040503050406030204" pitchFamily="18" charset="0"/>
                          </a:rPr>
                        </m:ctrlPr>
                      </m:sSubPr>
                      <m:e>
                        <m:r>
                          <a:rPr lang="el-GR" sz="3200" b="1" i="1">
                            <a:latin typeface="Cambria Math" panose="02040503050406030204" pitchFamily="18" charset="0"/>
                            <a:ea typeface="Cambria Math" panose="02040503050406030204" pitchFamily="18" charset="0"/>
                          </a:rPr>
                          <m:t>𝜲</m:t>
                        </m:r>
                      </m:e>
                      <m:sub>
                        <m:r>
                          <a:rPr lang="en-NZ" sz="3200" b="0" i="1" smtClean="0">
                            <a:latin typeface="Cambria Math" panose="02040503050406030204" pitchFamily="18" charset="0"/>
                            <a:ea typeface="Cambria Math" panose="02040503050406030204" pitchFamily="18" charset="0"/>
                          </a:rPr>
                          <m:t>𝑇</m:t>
                        </m:r>
                      </m:sub>
                    </m:sSub>
                    <m:r>
                      <a:rPr lang="en-NZ" sz="3200" i="1">
                        <a:latin typeface="Cambria Math" panose="02040503050406030204" pitchFamily="18" charset="0"/>
                      </a:rPr>
                      <m:t>(</m:t>
                    </m:r>
                    <m:sSub>
                      <m:sSubPr>
                        <m:ctrlPr>
                          <a:rPr lang="en-NZ" sz="3200" i="1">
                            <a:latin typeface="Cambria Math" panose="02040503050406030204" pitchFamily="18" charset="0"/>
                          </a:rPr>
                        </m:ctrlPr>
                      </m:sSubPr>
                      <m:e>
                        <m:r>
                          <a:rPr lang="en-NZ" sz="3200" i="1">
                            <a:latin typeface="Cambria Math" panose="02040503050406030204" pitchFamily="18" charset="0"/>
                          </a:rPr>
                          <m:t>𝑥</m:t>
                        </m:r>
                      </m:e>
                      <m:sub>
                        <m:r>
                          <a:rPr lang="en-NZ" sz="3200" b="0" i="1" smtClean="0">
                            <a:latin typeface="Cambria Math" panose="02040503050406030204" pitchFamily="18" charset="0"/>
                          </a:rPr>
                          <m:t>𝑇</m:t>
                        </m:r>
                        <m:r>
                          <a:rPr lang="en-NZ" sz="3200" b="0" i="1" smtClean="0">
                            <a:latin typeface="Cambria Math" panose="02040503050406030204" pitchFamily="18" charset="0"/>
                          </a:rPr>
                          <m:t>−1</m:t>
                        </m:r>
                      </m:sub>
                    </m:sSub>
                    <m:r>
                      <a:rPr lang="en-NZ" sz="3200" i="1">
                        <a:latin typeface="Cambria Math" panose="02040503050406030204" pitchFamily="18" charset="0"/>
                      </a:rPr>
                      <m:t>,</m:t>
                    </m:r>
                  </m:oMath>
                </a14:m>
                <a:r>
                  <a:rPr lang="en-NZ" sz="3200" dirty="0">
                    <a:ea typeface="Cambria Math" panose="02040503050406030204" pitchFamily="18" charset="0"/>
                  </a:rPr>
                  <a:t> </a:t>
                </a:r>
                <a14:m>
                  <m:oMath xmlns:m="http://schemas.openxmlformats.org/officeDocument/2006/math">
                    <m:sSub>
                      <m:sSubPr>
                        <m:ctrlPr>
                          <a:rPr lang="en-NZ" sz="3200" i="1">
                            <a:latin typeface="Cambria Math" panose="02040503050406030204" pitchFamily="18" charset="0"/>
                            <a:ea typeface="Cambria Math" panose="02040503050406030204" pitchFamily="18" charset="0"/>
                          </a:rPr>
                        </m:ctrlPr>
                      </m:sSubPr>
                      <m:e>
                        <m:r>
                          <a:rPr lang="en-NZ" sz="3200" i="1">
                            <a:latin typeface="Cambria Math" panose="02040503050406030204" pitchFamily="18" charset="0"/>
                            <a:ea typeface="Cambria Math" panose="02040503050406030204" pitchFamily="18" charset="0"/>
                          </a:rPr>
                          <m:t>𝜉</m:t>
                        </m:r>
                      </m:e>
                      <m:sub>
                        <m:r>
                          <a:rPr lang="en-NZ" sz="3200" b="0" i="1" smtClean="0">
                            <a:latin typeface="Cambria Math" panose="02040503050406030204" pitchFamily="18" charset="0"/>
                            <a:ea typeface="Cambria Math" panose="02040503050406030204" pitchFamily="18" charset="0"/>
                          </a:rPr>
                          <m:t>𝑇</m:t>
                        </m:r>
                      </m:sub>
                    </m:sSub>
                  </m:oMath>
                </a14:m>
                <a:r>
                  <a:rPr lang="en-NZ" sz="3200" dirty="0">
                    <a:ea typeface="Cambria Math" panose="02040503050406030204" pitchFamily="18" charset="0"/>
                  </a:rPr>
                  <a:t> </a:t>
                </a:r>
                <a14:m>
                  <m:oMath xmlns:m="http://schemas.openxmlformats.org/officeDocument/2006/math">
                    <m:r>
                      <a:rPr lang="en-NZ" sz="3200" i="1">
                        <a:latin typeface="Cambria Math" panose="02040503050406030204" pitchFamily="18" charset="0"/>
                        <a:ea typeface="Cambria Math" panose="02040503050406030204" pitchFamily="18" charset="0"/>
                      </a:rPr>
                      <m:t>)</m:t>
                    </m:r>
                  </m:oMath>
                </a14:m>
                <a:endParaRPr lang="en-NZ" sz="3200" b="1" dirty="0"/>
              </a:p>
              <a:p>
                <a:endParaRPr lang="en-NZ" sz="3200" b="1" dirty="0"/>
              </a:p>
              <a:p>
                <a:endParaRPr lang="en-NZ" sz="3200" b="1" dirty="0"/>
              </a:p>
            </p:txBody>
          </p:sp>
        </mc:Choice>
        <mc:Fallback xmlns="">
          <p:sp>
            <p:nvSpPr>
              <p:cNvPr id="5" name="Rectangle 4"/>
              <p:cNvSpPr>
                <a:spLocks noRot="1" noChangeAspect="1" noMove="1" noResize="1" noEditPoints="1" noAdjustHandles="1" noChangeArrowheads="1" noChangeShapeType="1" noTextEdit="1"/>
              </p:cNvSpPr>
              <p:nvPr/>
            </p:nvSpPr>
            <p:spPr>
              <a:xfrm>
                <a:off x="732247" y="1843826"/>
                <a:ext cx="12051323" cy="3539430"/>
              </a:xfrm>
              <a:prstGeom prst="rect">
                <a:avLst/>
              </a:prstGeom>
              <a:blipFill>
                <a:blip r:embed="rId3"/>
                <a:stretch>
                  <a:fillRect l="-1265" t="-2065"/>
                </a:stretch>
              </a:blipFill>
            </p:spPr>
            <p:txBody>
              <a:bodyPr/>
              <a:lstStyle/>
              <a:p>
                <a:r>
                  <a:rPr lang="en-NZ">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2816802589"/>
              </p:ext>
            </p:extLst>
          </p:nvPr>
        </p:nvGraphicFramePr>
        <p:xfrm>
          <a:off x="6146800" y="3759200"/>
          <a:ext cx="914400" cy="198438"/>
        </p:xfrm>
        <a:graphic>
          <a:graphicData uri="http://schemas.openxmlformats.org/presentationml/2006/ole">
            <mc:AlternateContent xmlns:mc="http://schemas.openxmlformats.org/markup-compatibility/2006">
              <mc:Choice xmlns:v="urn:schemas-microsoft-com:vml" Requires="v">
                <p:oleObj spid="_x0000_s1054" name="Equation" r:id="rId4" imgW="914400" imgH="198720" progId="Equation.DSMT4">
                  <p:embed/>
                </p:oleObj>
              </mc:Choice>
              <mc:Fallback>
                <p:oleObj name="Equation" r:id="rId4" imgW="914400" imgH="198720" progId="Equation.DSMT4">
                  <p:embed/>
                  <p:pic>
                    <p:nvPicPr>
                      <p:cNvPr id="0" name=""/>
                      <p:cNvPicPr/>
                      <p:nvPr/>
                    </p:nvPicPr>
                    <p:blipFill>
                      <a:blip r:embed="rId5"/>
                      <a:stretch>
                        <a:fillRect/>
                      </a:stretch>
                    </p:blipFill>
                    <p:spPr>
                      <a:xfrm>
                        <a:off x="6146800" y="3759200"/>
                        <a:ext cx="914400" cy="198438"/>
                      </a:xfrm>
                      <a:prstGeom prst="rect">
                        <a:avLst/>
                      </a:prstGeom>
                    </p:spPr>
                  </p:pic>
                </p:oleObj>
              </mc:Fallback>
            </mc:AlternateContent>
          </a:graphicData>
        </a:graphic>
      </p:graphicFrame>
    </p:spTree>
    <p:extLst>
      <p:ext uri="{BB962C8B-B14F-4D97-AF65-F5344CB8AC3E}">
        <p14:creationId xmlns:p14="http://schemas.microsoft.com/office/powerpoint/2010/main" val="2464124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p:nvPr/>
        </p:nvSpPr>
        <p:spPr>
          <a:xfrm>
            <a:off x="183800" y="155261"/>
            <a:ext cx="11428629" cy="523220"/>
          </a:xfrm>
          <a:prstGeom prst="rect">
            <a:avLst/>
          </a:prstGeom>
          <a:noFill/>
        </p:spPr>
        <p:txBody>
          <a:bodyPr wrap="square" rtlCol="0">
            <a:spAutoFit/>
          </a:bodyPr>
          <a:lstStyle/>
          <a:p>
            <a:r>
              <a:rPr lang="en-NZ" sz="2800" b="1" dirty="0" smtClean="0">
                <a:solidFill>
                  <a:schemeClr val="accent2">
                    <a:lumMod val="75000"/>
                  </a:schemeClr>
                </a:solidFill>
                <a:latin typeface="+mj-lt"/>
              </a:rPr>
              <a:t>Resilience-constrained Dispatch via Multi-stage Stochastic Optimization</a:t>
            </a:r>
            <a:endParaRPr lang="en-NZ" sz="2800" b="1" dirty="0">
              <a:solidFill>
                <a:schemeClr val="accent2">
                  <a:lumMod val="75000"/>
                </a:schemeClr>
              </a:solidFill>
              <a:latin typeface="+mj-lt"/>
            </a:endParaRPr>
          </a:p>
        </p:txBody>
      </p:sp>
      <p:sp>
        <p:nvSpPr>
          <p:cNvPr id="4" name="Rectangle 3"/>
          <p:cNvSpPr/>
          <p:nvPr/>
        </p:nvSpPr>
        <p:spPr>
          <a:xfrm>
            <a:off x="1251021" y="856357"/>
            <a:ext cx="10022226" cy="6001643"/>
          </a:xfrm>
          <a:prstGeom prst="rect">
            <a:avLst/>
          </a:prstGeom>
        </p:spPr>
        <p:txBody>
          <a:bodyPr wrap="square">
            <a:spAutoFit/>
          </a:bodyPr>
          <a:lstStyle/>
          <a:p>
            <a:r>
              <a:rPr lang="en-NZ" sz="3200" b="1" dirty="0" smtClean="0">
                <a:solidFill>
                  <a:schemeClr val="accent5">
                    <a:lumMod val="75000"/>
                  </a:schemeClr>
                </a:solidFill>
              </a:rPr>
              <a:t>Controls: </a:t>
            </a:r>
            <a:r>
              <a:rPr lang="en-NZ" sz="3200" b="1" dirty="0">
                <a:solidFill>
                  <a:srgbClr val="FF0000"/>
                </a:solidFill>
              </a:rPr>
              <a:t>Active </a:t>
            </a:r>
            <a:r>
              <a:rPr lang="en-NZ" sz="3200" b="1" dirty="0" smtClean="0">
                <a:solidFill>
                  <a:srgbClr val="FF0000"/>
                </a:solidFill>
              </a:rPr>
              <a:t>power</a:t>
            </a:r>
            <a:r>
              <a:rPr lang="en-NZ" sz="3200" b="1" dirty="0" smtClean="0"/>
              <a:t>, </a:t>
            </a:r>
            <a:r>
              <a:rPr lang="en-NZ" sz="3200" b="1" dirty="0" smtClean="0">
                <a:solidFill>
                  <a:srgbClr val="FF0000"/>
                </a:solidFill>
              </a:rPr>
              <a:t>load</a:t>
            </a:r>
            <a:r>
              <a:rPr lang="en-NZ" sz="3200" b="1" dirty="0"/>
              <a:t>.</a:t>
            </a:r>
            <a:endParaRPr lang="en-NZ" sz="3200" b="1" dirty="0" smtClean="0"/>
          </a:p>
          <a:p>
            <a:endParaRPr lang="en-NZ" sz="3200" b="1" dirty="0"/>
          </a:p>
          <a:p>
            <a:r>
              <a:rPr lang="en-NZ" sz="3200" b="1" dirty="0">
                <a:solidFill>
                  <a:schemeClr val="accent5">
                    <a:lumMod val="75000"/>
                  </a:schemeClr>
                </a:solidFill>
              </a:rPr>
              <a:t>Objective: </a:t>
            </a:r>
            <a:r>
              <a:rPr lang="en-NZ" sz="3200" b="1" dirty="0" smtClean="0"/>
              <a:t>Minimize</a:t>
            </a:r>
            <a:r>
              <a:rPr lang="en-NZ" sz="3200" b="1" dirty="0" smtClean="0">
                <a:solidFill>
                  <a:schemeClr val="accent5">
                    <a:lumMod val="75000"/>
                  </a:schemeClr>
                </a:solidFill>
              </a:rPr>
              <a:t> </a:t>
            </a:r>
            <a:r>
              <a:rPr lang="en-NZ" sz="3200" b="1" dirty="0" smtClean="0">
                <a:solidFill>
                  <a:srgbClr val="FF0000"/>
                </a:solidFill>
              </a:rPr>
              <a:t>Cost </a:t>
            </a:r>
            <a:r>
              <a:rPr lang="en-NZ" sz="3200" b="1" dirty="0">
                <a:solidFill>
                  <a:srgbClr val="FF0000"/>
                </a:solidFill>
              </a:rPr>
              <a:t>of dispatch </a:t>
            </a:r>
            <a:r>
              <a:rPr lang="en-NZ" sz="3200" b="1" dirty="0"/>
              <a:t>and</a:t>
            </a:r>
            <a:r>
              <a:rPr lang="en-NZ" sz="3200" b="1" dirty="0">
                <a:solidFill>
                  <a:srgbClr val="FF0000"/>
                </a:solidFill>
              </a:rPr>
              <a:t> load shedding</a:t>
            </a:r>
            <a:r>
              <a:rPr lang="en-NZ" sz="3200" b="1" dirty="0" smtClean="0"/>
              <a:t>.</a:t>
            </a:r>
          </a:p>
          <a:p>
            <a:endParaRPr lang="en-NZ" sz="3200" b="1" dirty="0">
              <a:solidFill>
                <a:srgbClr val="FF0000"/>
              </a:solidFill>
            </a:endParaRPr>
          </a:p>
          <a:p>
            <a:r>
              <a:rPr lang="en-NZ" sz="3200" b="1" dirty="0">
                <a:solidFill>
                  <a:schemeClr val="accent5">
                    <a:lumMod val="75000"/>
                  </a:schemeClr>
                </a:solidFill>
              </a:rPr>
              <a:t>Constraints: </a:t>
            </a:r>
            <a:r>
              <a:rPr lang="en-NZ" sz="3200" b="1" dirty="0">
                <a:solidFill>
                  <a:srgbClr val="FF0000"/>
                </a:solidFill>
              </a:rPr>
              <a:t>Line capacity</a:t>
            </a:r>
            <a:r>
              <a:rPr lang="en-NZ" sz="3200" b="1" dirty="0"/>
              <a:t>,</a:t>
            </a:r>
            <a:r>
              <a:rPr lang="en-NZ" sz="3200" b="1" dirty="0">
                <a:solidFill>
                  <a:srgbClr val="FF0000"/>
                </a:solidFill>
              </a:rPr>
              <a:t> generation capacity</a:t>
            </a:r>
            <a:r>
              <a:rPr lang="en-NZ" sz="3200" b="1" dirty="0"/>
              <a:t>,</a:t>
            </a:r>
            <a:r>
              <a:rPr lang="en-NZ" sz="3200" b="1" dirty="0">
                <a:solidFill>
                  <a:srgbClr val="FF0000"/>
                </a:solidFill>
              </a:rPr>
              <a:t> ramp limits</a:t>
            </a:r>
            <a:r>
              <a:rPr lang="en-NZ" sz="3200" b="1" dirty="0"/>
              <a:t>,</a:t>
            </a:r>
            <a:r>
              <a:rPr lang="en-NZ" sz="3200" b="1" dirty="0">
                <a:solidFill>
                  <a:srgbClr val="FF0000"/>
                </a:solidFill>
              </a:rPr>
              <a:t> etc</a:t>
            </a:r>
            <a:r>
              <a:rPr lang="en-NZ" sz="3200" b="1" dirty="0" smtClean="0">
                <a:solidFill>
                  <a:srgbClr val="FF0000"/>
                </a:solidFill>
              </a:rPr>
              <a:t>.</a:t>
            </a:r>
            <a:endParaRPr lang="en-NZ" sz="3200" b="1" dirty="0">
              <a:solidFill>
                <a:srgbClr val="FF0000"/>
              </a:solidFill>
            </a:endParaRPr>
          </a:p>
          <a:p>
            <a:endParaRPr lang="en-NZ" sz="3200" b="1" dirty="0" smtClean="0"/>
          </a:p>
          <a:p>
            <a:r>
              <a:rPr lang="en-NZ" sz="3200" b="1" dirty="0" smtClean="0">
                <a:solidFill>
                  <a:schemeClr val="accent5">
                    <a:lumMod val="75000"/>
                  </a:schemeClr>
                </a:solidFill>
              </a:rPr>
              <a:t>Locals: </a:t>
            </a:r>
            <a:r>
              <a:rPr lang="en-NZ" sz="3200" b="1" dirty="0" smtClean="0">
                <a:solidFill>
                  <a:srgbClr val="FF0000"/>
                </a:solidFill>
              </a:rPr>
              <a:t>Voltage angle</a:t>
            </a:r>
            <a:r>
              <a:rPr lang="en-NZ" sz="3200" b="1" dirty="0" smtClean="0"/>
              <a:t>,</a:t>
            </a:r>
            <a:r>
              <a:rPr lang="en-NZ" sz="3200" b="1" dirty="0" smtClean="0">
                <a:solidFill>
                  <a:srgbClr val="FF0000"/>
                </a:solidFill>
              </a:rPr>
              <a:t> line flow</a:t>
            </a:r>
            <a:r>
              <a:rPr lang="en-NZ" sz="3200" b="1" dirty="0" smtClean="0"/>
              <a:t>.</a:t>
            </a:r>
          </a:p>
          <a:p>
            <a:endParaRPr lang="en-NZ" sz="3200" b="1" dirty="0" smtClean="0">
              <a:solidFill>
                <a:srgbClr val="FF0000"/>
              </a:solidFill>
            </a:endParaRPr>
          </a:p>
          <a:p>
            <a:r>
              <a:rPr lang="en-NZ" sz="3200" b="1" dirty="0" smtClean="0">
                <a:solidFill>
                  <a:schemeClr val="accent5">
                    <a:lumMod val="75000"/>
                  </a:schemeClr>
                </a:solidFill>
              </a:rPr>
              <a:t>States: </a:t>
            </a:r>
            <a:r>
              <a:rPr lang="en-NZ" sz="3200" b="1" dirty="0">
                <a:solidFill>
                  <a:srgbClr val="FF0000"/>
                </a:solidFill>
              </a:rPr>
              <a:t>Active </a:t>
            </a:r>
            <a:r>
              <a:rPr lang="en-NZ" sz="3200" b="1" dirty="0" smtClean="0">
                <a:solidFill>
                  <a:srgbClr val="FF0000"/>
                </a:solidFill>
              </a:rPr>
              <a:t>power</a:t>
            </a:r>
            <a:r>
              <a:rPr lang="en-NZ" sz="3200" b="1" dirty="0" smtClean="0"/>
              <a:t>,</a:t>
            </a:r>
            <a:r>
              <a:rPr lang="en-NZ" sz="3200" b="1" dirty="0" smtClean="0">
                <a:solidFill>
                  <a:srgbClr val="FF0000"/>
                </a:solidFill>
              </a:rPr>
              <a:t> equipment status</a:t>
            </a:r>
            <a:r>
              <a:rPr lang="en-NZ" sz="3200" b="1" dirty="0" smtClean="0"/>
              <a:t>.</a:t>
            </a:r>
          </a:p>
          <a:p>
            <a:endParaRPr lang="en-NZ" sz="3200" b="1" dirty="0" smtClean="0">
              <a:solidFill>
                <a:srgbClr val="FF0000"/>
              </a:solidFill>
            </a:endParaRPr>
          </a:p>
          <a:p>
            <a:endParaRPr lang="en-NZ" sz="3200" b="1" dirty="0">
              <a:solidFill>
                <a:srgbClr val="FF0000"/>
              </a:solidFill>
            </a:endParaRPr>
          </a:p>
        </p:txBody>
      </p:sp>
    </p:spTree>
    <p:extLst>
      <p:ext uri="{BB962C8B-B14F-4D97-AF65-F5344CB8AC3E}">
        <p14:creationId xmlns:p14="http://schemas.microsoft.com/office/powerpoint/2010/main" val="3162436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3800" y="155261"/>
            <a:ext cx="11122327" cy="523220"/>
          </a:xfrm>
          <a:prstGeom prst="rect">
            <a:avLst/>
          </a:prstGeom>
          <a:noFill/>
        </p:spPr>
        <p:txBody>
          <a:bodyPr wrap="square" rtlCol="0">
            <a:spAutoFit/>
          </a:bodyPr>
          <a:lstStyle/>
          <a:p>
            <a:r>
              <a:rPr lang="en-NZ" sz="2800" b="1" dirty="0" smtClean="0">
                <a:solidFill>
                  <a:schemeClr val="accent2">
                    <a:lumMod val="75000"/>
                  </a:schemeClr>
                </a:solidFill>
                <a:latin typeface="+mj-lt"/>
              </a:rPr>
              <a:t>Resilience-constrained Dispatch via Multi-stage Stochastic Optimization</a:t>
            </a:r>
            <a:endParaRPr lang="en-NZ" sz="2800" b="1" dirty="0">
              <a:solidFill>
                <a:schemeClr val="accent2">
                  <a:lumMod val="75000"/>
                </a:schemeClr>
              </a:solidFill>
              <a:latin typeface="+mj-lt"/>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645920" y="940525"/>
            <a:ext cx="8739052" cy="5551714"/>
          </a:xfrm>
          <a:prstGeom prst="rect">
            <a:avLst/>
          </a:prstGeom>
        </p:spPr>
      </p:pic>
    </p:spTree>
    <p:extLst>
      <p:ext uri="{BB962C8B-B14F-4D97-AF65-F5344CB8AC3E}">
        <p14:creationId xmlns:p14="http://schemas.microsoft.com/office/powerpoint/2010/main" val="868541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46185" y="555371"/>
            <a:ext cx="9183077" cy="5947507"/>
          </a:xfrm>
          <a:prstGeom prst="rect">
            <a:avLst/>
          </a:prstGeom>
        </p:spPr>
      </p:pic>
      <p:sp>
        <p:nvSpPr>
          <p:cNvPr id="4" name="TextBox 3"/>
          <p:cNvSpPr txBox="1"/>
          <p:nvPr/>
        </p:nvSpPr>
        <p:spPr>
          <a:xfrm>
            <a:off x="183801" y="155261"/>
            <a:ext cx="8569430" cy="523220"/>
          </a:xfrm>
          <a:prstGeom prst="rect">
            <a:avLst/>
          </a:prstGeom>
          <a:noFill/>
        </p:spPr>
        <p:txBody>
          <a:bodyPr wrap="square" rtlCol="0">
            <a:spAutoFit/>
          </a:bodyPr>
          <a:lstStyle/>
          <a:p>
            <a:r>
              <a:rPr lang="en-NZ" sz="2800" b="1" dirty="0" smtClean="0">
                <a:solidFill>
                  <a:schemeClr val="accent2">
                    <a:lumMod val="75000"/>
                  </a:schemeClr>
                </a:solidFill>
                <a:latin typeface="+mj-lt"/>
              </a:rPr>
              <a:t>Case Study</a:t>
            </a:r>
            <a:endParaRPr lang="en-NZ" sz="2800" b="1" dirty="0">
              <a:solidFill>
                <a:schemeClr val="accent2">
                  <a:lumMod val="75000"/>
                </a:schemeClr>
              </a:solidFill>
              <a:latin typeface="+mj-lt"/>
            </a:endParaRPr>
          </a:p>
        </p:txBody>
      </p:sp>
      <p:sp>
        <p:nvSpPr>
          <p:cNvPr id="2" name="TextBox 1"/>
          <p:cNvSpPr txBox="1"/>
          <p:nvPr/>
        </p:nvSpPr>
        <p:spPr>
          <a:xfrm>
            <a:off x="10075983" y="660879"/>
            <a:ext cx="1570893" cy="2585323"/>
          </a:xfrm>
          <a:prstGeom prst="rect">
            <a:avLst/>
          </a:prstGeom>
          <a:noFill/>
        </p:spPr>
        <p:txBody>
          <a:bodyPr wrap="square" rtlCol="0">
            <a:spAutoFit/>
          </a:bodyPr>
          <a:lstStyle/>
          <a:p>
            <a:r>
              <a:rPr lang="en-NZ" dirty="0" smtClean="0"/>
              <a:t>Generation: 6810 MW</a:t>
            </a:r>
          </a:p>
          <a:p>
            <a:endParaRPr lang="en-NZ" dirty="0" smtClean="0"/>
          </a:p>
          <a:p>
            <a:r>
              <a:rPr lang="en-NZ" dirty="0" smtClean="0"/>
              <a:t>Load: </a:t>
            </a:r>
          </a:p>
          <a:p>
            <a:r>
              <a:rPr lang="en-NZ" dirty="0" smtClean="0"/>
              <a:t>5700 MW</a:t>
            </a:r>
          </a:p>
          <a:p>
            <a:endParaRPr lang="en-NZ" dirty="0" smtClean="0"/>
          </a:p>
          <a:p>
            <a:r>
              <a:rPr lang="en-NZ" dirty="0" smtClean="0"/>
              <a:t>Region A Generation:</a:t>
            </a:r>
          </a:p>
          <a:p>
            <a:r>
              <a:rPr lang="en-NZ" dirty="0" smtClean="0"/>
              <a:t>1360MW</a:t>
            </a:r>
            <a:endParaRPr lang="en-NZ" dirty="0"/>
          </a:p>
        </p:txBody>
      </p:sp>
    </p:spTree>
    <p:extLst>
      <p:ext uri="{BB962C8B-B14F-4D97-AF65-F5344CB8AC3E}">
        <p14:creationId xmlns:p14="http://schemas.microsoft.com/office/powerpoint/2010/main" val="3250007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3801" y="155261"/>
            <a:ext cx="5121438" cy="523220"/>
          </a:xfrm>
          <a:prstGeom prst="rect">
            <a:avLst/>
          </a:prstGeom>
          <a:noFill/>
        </p:spPr>
        <p:txBody>
          <a:bodyPr wrap="square" rtlCol="0">
            <a:spAutoFit/>
          </a:bodyPr>
          <a:lstStyle/>
          <a:p>
            <a:r>
              <a:rPr lang="en-NZ" sz="2800" b="1" dirty="0" smtClean="0">
                <a:solidFill>
                  <a:schemeClr val="accent2">
                    <a:lumMod val="75000"/>
                  </a:schemeClr>
                </a:solidFill>
                <a:latin typeface="+mj-lt"/>
              </a:rPr>
              <a:t>Presentation outline</a:t>
            </a:r>
            <a:endParaRPr lang="en-NZ" sz="2800" b="1" dirty="0">
              <a:solidFill>
                <a:schemeClr val="accent2">
                  <a:lumMod val="75000"/>
                </a:schemeClr>
              </a:solidFill>
              <a:latin typeface="+mj-lt"/>
            </a:endParaRPr>
          </a:p>
        </p:txBody>
      </p:sp>
      <p:sp>
        <p:nvSpPr>
          <p:cNvPr id="2" name="TextBox 1"/>
          <p:cNvSpPr txBox="1"/>
          <p:nvPr/>
        </p:nvSpPr>
        <p:spPr>
          <a:xfrm>
            <a:off x="1236372" y="1970468"/>
            <a:ext cx="10427594" cy="2800767"/>
          </a:xfrm>
          <a:prstGeom prst="rect">
            <a:avLst/>
          </a:prstGeom>
          <a:noFill/>
        </p:spPr>
        <p:txBody>
          <a:bodyPr wrap="square" rtlCol="0">
            <a:spAutoFit/>
          </a:bodyPr>
          <a:lstStyle/>
          <a:p>
            <a:pPr marL="342900" indent="-342900">
              <a:buFont typeface="Arial" panose="020B0604020202020204" pitchFamily="34" charset="0"/>
              <a:buChar char="•"/>
            </a:pPr>
            <a:r>
              <a:rPr lang="en-NZ" sz="3500" dirty="0" smtClean="0"/>
              <a:t>Climate Change and its impacts on Power system</a:t>
            </a:r>
          </a:p>
          <a:p>
            <a:pPr marL="342900" indent="-342900">
              <a:buFont typeface="Arial" panose="020B0604020202020204" pitchFamily="34" charset="0"/>
              <a:buChar char="•"/>
            </a:pPr>
            <a:r>
              <a:rPr lang="en-NZ" sz="3500" dirty="0" smtClean="0"/>
              <a:t>2016 South Australia Blackout</a:t>
            </a:r>
          </a:p>
          <a:p>
            <a:pPr marL="342900" indent="-342900">
              <a:buFont typeface="Arial" panose="020B0604020202020204" pitchFamily="34" charset="0"/>
              <a:buChar char="•"/>
            </a:pPr>
            <a:r>
              <a:rPr lang="en-NZ" sz="3500" dirty="0" smtClean="0"/>
              <a:t>Stochastic Programming</a:t>
            </a:r>
          </a:p>
          <a:p>
            <a:pPr marL="342900" indent="-342900">
              <a:buFont typeface="Arial" panose="020B0604020202020204" pitchFamily="34" charset="0"/>
              <a:buChar char="•"/>
            </a:pPr>
            <a:r>
              <a:rPr lang="en-NZ" sz="3500" dirty="0" smtClean="0"/>
              <a:t>Resilience-constrained economic dispatch </a:t>
            </a:r>
          </a:p>
          <a:p>
            <a:endParaRPr lang="en-NZ" dirty="0" smtClean="0"/>
          </a:p>
          <a:p>
            <a:endParaRPr lang="en-NZ" dirty="0"/>
          </a:p>
        </p:txBody>
      </p:sp>
    </p:spTree>
    <p:extLst>
      <p:ext uri="{BB962C8B-B14F-4D97-AF65-F5344CB8AC3E}">
        <p14:creationId xmlns:p14="http://schemas.microsoft.com/office/powerpoint/2010/main" val="2606849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3801" y="155261"/>
            <a:ext cx="8569430" cy="523220"/>
          </a:xfrm>
          <a:prstGeom prst="rect">
            <a:avLst/>
          </a:prstGeom>
          <a:noFill/>
        </p:spPr>
        <p:txBody>
          <a:bodyPr wrap="square" rtlCol="0">
            <a:spAutoFit/>
          </a:bodyPr>
          <a:lstStyle/>
          <a:p>
            <a:r>
              <a:rPr lang="en-NZ" sz="2800" b="1" dirty="0" smtClean="0">
                <a:solidFill>
                  <a:schemeClr val="accent2">
                    <a:lumMod val="75000"/>
                  </a:schemeClr>
                </a:solidFill>
                <a:latin typeface="+mj-lt"/>
              </a:rPr>
              <a:t>Case Study</a:t>
            </a:r>
            <a:endParaRPr lang="en-NZ" sz="2800" b="1" dirty="0">
              <a:solidFill>
                <a:schemeClr val="accent2">
                  <a:lumMod val="75000"/>
                </a:schemeClr>
              </a:solidFill>
              <a:latin typeface="+mj-lt"/>
            </a:endParaRPr>
          </a:p>
        </p:txBody>
      </p:sp>
      <p:pic>
        <p:nvPicPr>
          <p:cNvPr id="3" name="Picture 2"/>
          <p:cNvPicPr>
            <a:picLocks noChangeAspect="1"/>
          </p:cNvPicPr>
          <p:nvPr/>
        </p:nvPicPr>
        <p:blipFill>
          <a:blip r:embed="rId2"/>
          <a:stretch>
            <a:fillRect/>
          </a:stretch>
        </p:blipFill>
        <p:spPr>
          <a:xfrm>
            <a:off x="387413" y="1110343"/>
            <a:ext cx="5858751" cy="4394063"/>
          </a:xfrm>
          <a:prstGeom prst="rect">
            <a:avLst/>
          </a:prstGeom>
        </p:spPr>
      </p:pic>
      <p:pic>
        <p:nvPicPr>
          <p:cNvPr id="5" name="Picture 4"/>
          <p:cNvPicPr>
            <a:picLocks noChangeAspect="1"/>
          </p:cNvPicPr>
          <p:nvPr/>
        </p:nvPicPr>
        <p:blipFill>
          <a:blip r:embed="rId3"/>
          <a:stretch>
            <a:fillRect/>
          </a:stretch>
        </p:blipFill>
        <p:spPr>
          <a:xfrm>
            <a:off x="6246164" y="1045029"/>
            <a:ext cx="5945836" cy="4459377"/>
          </a:xfrm>
          <a:prstGeom prst="rect">
            <a:avLst/>
          </a:prstGeom>
        </p:spPr>
      </p:pic>
    </p:spTree>
    <p:extLst>
      <p:ext uri="{BB962C8B-B14F-4D97-AF65-F5344CB8AC3E}">
        <p14:creationId xmlns:p14="http://schemas.microsoft.com/office/powerpoint/2010/main" val="5079726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3801" y="155261"/>
            <a:ext cx="8569430" cy="523220"/>
          </a:xfrm>
          <a:prstGeom prst="rect">
            <a:avLst/>
          </a:prstGeom>
          <a:noFill/>
        </p:spPr>
        <p:txBody>
          <a:bodyPr wrap="square" rtlCol="0">
            <a:spAutoFit/>
          </a:bodyPr>
          <a:lstStyle/>
          <a:p>
            <a:r>
              <a:rPr lang="en-NZ" sz="2800" b="1" dirty="0" smtClean="0">
                <a:solidFill>
                  <a:schemeClr val="accent2">
                    <a:lumMod val="75000"/>
                  </a:schemeClr>
                </a:solidFill>
                <a:latin typeface="+mj-lt"/>
              </a:rPr>
              <a:t>Case Study</a:t>
            </a:r>
            <a:endParaRPr lang="en-NZ" sz="2800" b="1" dirty="0">
              <a:solidFill>
                <a:schemeClr val="accent2">
                  <a:lumMod val="75000"/>
                </a:schemeClr>
              </a:solidFill>
              <a:latin typeface="+mj-lt"/>
            </a:endParaRPr>
          </a:p>
        </p:txBody>
      </p:sp>
      <p:pic>
        <p:nvPicPr>
          <p:cNvPr id="3" name="Picture 2"/>
          <p:cNvPicPr>
            <a:picLocks noChangeAspect="1"/>
          </p:cNvPicPr>
          <p:nvPr/>
        </p:nvPicPr>
        <p:blipFill>
          <a:blip r:embed="rId2"/>
          <a:stretch>
            <a:fillRect/>
          </a:stretch>
        </p:blipFill>
        <p:spPr>
          <a:xfrm>
            <a:off x="438963" y="1181100"/>
            <a:ext cx="5647267" cy="4235450"/>
          </a:xfrm>
          <a:prstGeom prst="rect">
            <a:avLst/>
          </a:prstGeom>
        </p:spPr>
      </p:pic>
      <p:pic>
        <p:nvPicPr>
          <p:cNvPr id="5" name="Picture 4"/>
          <p:cNvPicPr>
            <a:picLocks noChangeAspect="1"/>
          </p:cNvPicPr>
          <p:nvPr/>
        </p:nvPicPr>
        <p:blipFill>
          <a:blip r:embed="rId3"/>
          <a:stretch>
            <a:fillRect/>
          </a:stretch>
        </p:blipFill>
        <p:spPr>
          <a:xfrm>
            <a:off x="6086230" y="1181100"/>
            <a:ext cx="5647266" cy="4235450"/>
          </a:xfrm>
          <a:prstGeom prst="rect">
            <a:avLst/>
          </a:prstGeom>
        </p:spPr>
      </p:pic>
    </p:spTree>
    <p:extLst>
      <p:ext uri="{BB962C8B-B14F-4D97-AF65-F5344CB8AC3E}">
        <p14:creationId xmlns:p14="http://schemas.microsoft.com/office/powerpoint/2010/main" val="17619566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801" y="155261"/>
            <a:ext cx="8569430" cy="523220"/>
          </a:xfrm>
          <a:prstGeom prst="rect">
            <a:avLst/>
          </a:prstGeom>
          <a:noFill/>
        </p:spPr>
        <p:txBody>
          <a:bodyPr wrap="square" rtlCol="0">
            <a:spAutoFit/>
          </a:bodyPr>
          <a:lstStyle/>
          <a:p>
            <a:r>
              <a:rPr lang="en-NZ" sz="2800" b="1" dirty="0" smtClean="0">
                <a:solidFill>
                  <a:schemeClr val="accent2">
                    <a:lumMod val="75000"/>
                  </a:schemeClr>
                </a:solidFill>
                <a:latin typeface="+mj-lt"/>
              </a:rPr>
              <a:t>Case Study</a:t>
            </a:r>
            <a:endParaRPr lang="en-NZ" sz="2800" b="1" dirty="0">
              <a:solidFill>
                <a:schemeClr val="accent2">
                  <a:lumMod val="75000"/>
                </a:schemeClr>
              </a:solidFill>
              <a:latin typeface="+mj-lt"/>
            </a:endParaRPr>
          </a:p>
        </p:txBody>
      </p:sp>
      <p:pic>
        <p:nvPicPr>
          <p:cNvPr id="4" name="Picture 3"/>
          <p:cNvPicPr>
            <a:picLocks noChangeAspect="1"/>
          </p:cNvPicPr>
          <p:nvPr/>
        </p:nvPicPr>
        <p:blipFill>
          <a:blip r:embed="rId2"/>
          <a:stretch>
            <a:fillRect/>
          </a:stretch>
        </p:blipFill>
        <p:spPr>
          <a:xfrm>
            <a:off x="330199" y="1176528"/>
            <a:ext cx="11588955" cy="4389723"/>
          </a:xfrm>
          <a:prstGeom prst="rect">
            <a:avLst/>
          </a:prstGeom>
        </p:spPr>
      </p:pic>
    </p:spTree>
    <p:extLst>
      <p:ext uri="{BB962C8B-B14F-4D97-AF65-F5344CB8AC3E}">
        <p14:creationId xmlns:p14="http://schemas.microsoft.com/office/powerpoint/2010/main" val="39302942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801" y="155261"/>
            <a:ext cx="8569430" cy="523220"/>
          </a:xfrm>
          <a:prstGeom prst="rect">
            <a:avLst/>
          </a:prstGeom>
          <a:noFill/>
        </p:spPr>
        <p:txBody>
          <a:bodyPr wrap="square" rtlCol="0">
            <a:spAutoFit/>
          </a:bodyPr>
          <a:lstStyle/>
          <a:p>
            <a:r>
              <a:rPr lang="en-NZ" sz="2800" b="1" dirty="0" smtClean="0">
                <a:solidFill>
                  <a:schemeClr val="accent2">
                    <a:lumMod val="75000"/>
                  </a:schemeClr>
                </a:solidFill>
                <a:latin typeface="+mj-lt"/>
              </a:rPr>
              <a:t>Case Study</a:t>
            </a:r>
            <a:endParaRPr lang="en-NZ" sz="2800" b="1" dirty="0">
              <a:solidFill>
                <a:schemeClr val="accent2">
                  <a:lumMod val="75000"/>
                </a:schemeClr>
              </a:solidFill>
              <a:latin typeface="+mj-lt"/>
            </a:endParaRPr>
          </a:p>
        </p:txBody>
      </p:sp>
      <p:pic>
        <p:nvPicPr>
          <p:cNvPr id="8" name="Picture 7"/>
          <p:cNvPicPr>
            <a:picLocks noChangeAspect="1"/>
          </p:cNvPicPr>
          <p:nvPr/>
        </p:nvPicPr>
        <p:blipFill>
          <a:blip r:embed="rId2"/>
          <a:stretch>
            <a:fillRect/>
          </a:stretch>
        </p:blipFill>
        <p:spPr>
          <a:xfrm>
            <a:off x="183801" y="1202661"/>
            <a:ext cx="11603466" cy="4398040"/>
          </a:xfrm>
          <a:prstGeom prst="rect">
            <a:avLst/>
          </a:prstGeom>
        </p:spPr>
      </p:pic>
    </p:spTree>
    <p:extLst>
      <p:ext uri="{BB962C8B-B14F-4D97-AF65-F5344CB8AC3E}">
        <p14:creationId xmlns:p14="http://schemas.microsoft.com/office/powerpoint/2010/main" val="22087744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3801" y="155261"/>
            <a:ext cx="8569430" cy="523220"/>
          </a:xfrm>
          <a:prstGeom prst="rect">
            <a:avLst/>
          </a:prstGeom>
          <a:noFill/>
        </p:spPr>
        <p:txBody>
          <a:bodyPr wrap="square" rtlCol="0">
            <a:spAutoFit/>
          </a:bodyPr>
          <a:lstStyle/>
          <a:p>
            <a:r>
              <a:rPr lang="en-NZ" sz="2800" b="1" dirty="0" smtClean="0">
                <a:solidFill>
                  <a:schemeClr val="accent2">
                    <a:lumMod val="75000"/>
                  </a:schemeClr>
                </a:solidFill>
                <a:latin typeface="+mj-lt"/>
              </a:rPr>
              <a:t>Model limitations and Future work</a:t>
            </a:r>
            <a:endParaRPr lang="en-NZ" sz="2800" b="1" dirty="0">
              <a:solidFill>
                <a:schemeClr val="accent2">
                  <a:lumMod val="75000"/>
                </a:schemeClr>
              </a:solidFill>
              <a:latin typeface="+mj-lt"/>
            </a:endParaRPr>
          </a:p>
        </p:txBody>
      </p:sp>
      <p:sp>
        <p:nvSpPr>
          <p:cNvPr id="5" name="TextBox 4"/>
          <p:cNvSpPr txBox="1"/>
          <p:nvPr/>
        </p:nvSpPr>
        <p:spPr>
          <a:xfrm>
            <a:off x="1242647" y="1618008"/>
            <a:ext cx="10128738" cy="3816429"/>
          </a:xfrm>
          <a:prstGeom prst="rect">
            <a:avLst/>
          </a:prstGeom>
          <a:noFill/>
        </p:spPr>
        <p:txBody>
          <a:bodyPr wrap="square" rtlCol="0">
            <a:spAutoFit/>
          </a:bodyPr>
          <a:lstStyle/>
          <a:p>
            <a:pPr marL="514350" indent="-514350">
              <a:buFont typeface="+mj-lt"/>
              <a:buAutoNum type="arabicPeriod"/>
            </a:pPr>
            <a:r>
              <a:rPr lang="en-NZ" sz="2800" dirty="0" smtClean="0"/>
              <a:t>Probabilistic forecast of equipment failures.</a:t>
            </a:r>
          </a:p>
          <a:p>
            <a:pPr marL="514350" indent="-514350">
              <a:buFont typeface="+mj-lt"/>
              <a:buAutoNum type="arabicPeriod"/>
            </a:pPr>
            <a:endParaRPr lang="en-NZ" sz="2800" dirty="0" smtClean="0"/>
          </a:p>
          <a:p>
            <a:pPr marL="514350" indent="-514350">
              <a:buFont typeface="+mj-lt"/>
              <a:buAutoNum type="arabicPeriod"/>
            </a:pPr>
            <a:r>
              <a:rPr lang="en-NZ" sz="2800" dirty="0" smtClean="0"/>
              <a:t>No transient state involved. Policy n</a:t>
            </a:r>
            <a:r>
              <a:rPr lang="en-NZ" sz="2800" dirty="0"/>
              <a:t>eeds </a:t>
            </a:r>
            <a:r>
              <a:rPr lang="en-NZ" sz="2800" dirty="0" smtClean="0"/>
              <a:t>post-optimality dynamic feasibility check.</a:t>
            </a:r>
          </a:p>
          <a:p>
            <a:pPr marL="514350" indent="-514350">
              <a:buFont typeface="+mj-lt"/>
              <a:buAutoNum type="arabicPeriod"/>
            </a:pPr>
            <a:endParaRPr lang="en-NZ" sz="2800" dirty="0"/>
          </a:p>
          <a:p>
            <a:pPr marL="514350" indent="-514350">
              <a:buFont typeface="+mj-lt"/>
              <a:buAutoNum type="arabicPeriod"/>
            </a:pPr>
            <a:r>
              <a:rPr lang="en-NZ" sz="2800" dirty="0" smtClean="0"/>
              <a:t>How to factor in </a:t>
            </a:r>
            <a:r>
              <a:rPr lang="en-NZ" sz="2800" dirty="0"/>
              <a:t>multi-time scale </a:t>
            </a:r>
            <a:r>
              <a:rPr lang="en-NZ" sz="2800" dirty="0" smtClean="0"/>
              <a:t>dynamics </a:t>
            </a:r>
            <a:r>
              <a:rPr lang="en-NZ" sz="2800" dirty="0"/>
              <a:t>and hierarchical </a:t>
            </a:r>
            <a:r>
              <a:rPr lang="en-NZ" sz="2800" dirty="0" smtClean="0"/>
              <a:t>control in the Multi-stage stochastic optimization framework remains an open question.</a:t>
            </a:r>
            <a:endParaRPr lang="en-NZ" dirty="0" smtClean="0"/>
          </a:p>
          <a:p>
            <a:endParaRPr lang="en-NZ" dirty="0"/>
          </a:p>
        </p:txBody>
      </p:sp>
    </p:spTree>
    <p:extLst>
      <p:ext uri="{BB962C8B-B14F-4D97-AF65-F5344CB8AC3E}">
        <p14:creationId xmlns:p14="http://schemas.microsoft.com/office/powerpoint/2010/main" val="28278745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353298"/>
            <a:ext cx="12331337" cy="1169551"/>
          </a:xfrm>
          <a:prstGeom prst="rect">
            <a:avLst/>
          </a:prstGeom>
          <a:noFill/>
        </p:spPr>
        <p:txBody>
          <a:bodyPr wrap="square" rtlCol="0">
            <a:spAutoFit/>
          </a:bodyPr>
          <a:lstStyle/>
          <a:p>
            <a:pPr algn="ctr"/>
            <a:r>
              <a:rPr lang="en-NZ" sz="7000" dirty="0" smtClean="0">
                <a:solidFill>
                  <a:schemeClr val="accent2">
                    <a:lumMod val="75000"/>
                  </a:schemeClr>
                </a:solidFill>
                <a:latin typeface="+mj-lt"/>
              </a:rPr>
              <a:t>Questions?</a:t>
            </a:r>
            <a:endParaRPr lang="en-NZ" sz="7000" dirty="0">
              <a:solidFill>
                <a:schemeClr val="accent2">
                  <a:lumMod val="75000"/>
                </a:schemeClr>
              </a:solidFill>
              <a:latin typeface="+mj-lt"/>
            </a:endParaRPr>
          </a:p>
        </p:txBody>
      </p:sp>
    </p:spTree>
    <p:extLst>
      <p:ext uri="{BB962C8B-B14F-4D97-AF65-F5344CB8AC3E}">
        <p14:creationId xmlns:p14="http://schemas.microsoft.com/office/powerpoint/2010/main" val="40628489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p:nvPr/>
        </p:nvSpPr>
        <p:spPr>
          <a:xfrm>
            <a:off x="183801" y="155261"/>
            <a:ext cx="11712408" cy="523220"/>
          </a:xfrm>
          <a:prstGeom prst="rect">
            <a:avLst/>
          </a:prstGeom>
          <a:noFill/>
        </p:spPr>
        <p:txBody>
          <a:bodyPr wrap="square" rtlCol="0">
            <a:spAutoFit/>
          </a:bodyPr>
          <a:lstStyle/>
          <a:p>
            <a:r>
              <a:rPr lang="en-NZ" sz="2800" b="1" dirty="0" smtClean="0">
                <a:solidFill>
                  <a:schemeClr val="accent2">
                    <a:lumMod val="75000"/>
                  </a:schemeClr>
                </a:solidFill>
                <a:latin typeface="+mj-lt"/>
              </a:rPr>
              <a:t>Resilience-constrained Dispatch via Multi-stage Stochastic Optimization</a:t>
            </a:r>
            <a:endParaRPr lang="en-NZ" sz="2800" b="1" dirty="0">
              <a:solidFill>
                <a:schemeClr val="accent2">
                  <a:lumMod val="75000"/>
                </a:schemeClr>
              </a:solidFill>
              <a:latin typeface="+mj-lt"/>
            </a:endParaRPr>
          </a:p>
        </p:txBody>
      </p:sp>
      <mc:AlternateContent xmlns:mc="http://schemas.openxmlformats.org/markup-compatibility/2006" xmlns:a14="http://schemas.microsoft.com/office/drawing/2010/main">
        <mc:Choice Requires="a14">
          <p:sp>
            <p:nvSpPr>
              <p:cNvPr id="2" name="Rectangle 1"/>
              <p:cNvSpPr/>
              <p:nvPr/>
            </p:nvSpPr>
            <p:spPr>
              <a:xfrm>
                <a:off x="889111" y="1425921"/>
                <a:ext cx="10210800" cy="41395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NZ" i="1">
                              <a:latin typeface="Cambria Math" panose="02040503050406030204" pitchFamily="18" charset="0"/>
                            </a:rPr>
                          </m:ctrlPr>
                        </m:sSubPr>
                        <m:e>
                          <m:r>
                            <a:rPr lang="en-NZ" i="1">
                              <a:latin typeface="Cambria Math" panose="02040503050406030204" pitchFamily="18" charset="0"/>
                            </a:rPr>
                            <m:t>𝑄</m:t>
                          </m:r>
                        </m:e>
                        <m:sub>
                          <m:r>
                            <a:rPr lang="en-NZ" i="1">
                              <a:latin typeface="Cambria Math" panose="02040503050406030204" pitchFamily="18" charset="0"/>
                            </a:rPr>
                            <m:t>𝑡</m:t>
                          </m:r>
                        </m:sub>
                      </m:sSub>
                      <m:r>
                        <a:rPr lang="en-NZ" i="0">
                          <a:latin typeface="Cambria Math" panose="02040503050406030204" pitchFamily="18" charset="0"/>
                        </a:rPr>
                        <m:t>(</m:t>
                      </m:r>
                      <m:sSub>
                        <m:sSubPr>
                          <m:ctrlPr>
                            <a:rPr lang="en-NZ" i="1">
                              <a:latin typeface="Cambria Math" panose="02040503050406030204" pitchFamily="18" charset="0"/>
                            </a:rPr>
                          </m:ctrlPr>
                        </m:sSubPr>
                        <m:e>
                          <m:r>
                            <a:rPr lang="en-NZ" b="1" i="1">
                              <a:latin typeface="Cambria Math" panose="02040503050406030204" pitchFamily="18" charset="0"/>
                            </a:rPr>
                            <m:t>𝒑</m:t>
                          </m:r>
                        </m:e>
                        <m:sub>
                          <m:r>
                            <a:rPr lang="en-NZ" b="1" i="1">
                              <a:latin typeface="Cambria Math" panose="02040503050406030204" pitchFamily="18" charset="0"/>
                            </a:rPr>
                            <m:t>𝒕</m:t>
                          </m:r>
                          <m:r>
                            <a:rPr lang="en-NZ" b="0" i="0">
                              <a:latin typeface="Cambria Math" panose="02040503050406030204" pitchFamily="18" charset="0"/>
                            </a:rPr>
                            <m:t>−1</m:t>
                          </m:r>
                        </m:sub>
                      </m:sSub>
                      <m:r>
                        <a:rPr lang="en-NZ" b="0" i="0">
                          <a:latin typeface="Cambria Math" panose="02040503050406030204" pitchFamily="18" charset="0"/>
                        </a:rPr>
                        <m:t>;</m:t>
                      </m:r>
                      <m:sSub>
                        <m:sSubPr>
                          <m:ctrlPr>
                            <a:rPr lang="en-NZ" b="0" i="1">
                              <a:latin typeface="Cambria Math" panose="02040503050406030204" pitchFamily="18" charset="0"/>
                            </a:rPr>
                          </m:ctrlPr>
                        </m:sSubPr>
                        <m:e>
                          <m:r>
                            <a:rPr lang="en-NZ" b="1" i="1">
                              <a:latin typeface="Cambria Math" panose="02040503050406030204" pitchFamily="18" charset="0"/>
                            </a:rPr>
                            <m:t>𝜶</m:t>
                          </m:r>
                        </m:e>
                        <m:sub>
                          <m:r>
                            <a:rPr lang="en-NZ" b="1" i="1">
                              <a:latin typeface="Cambria Math" panose="02040503050406030204" pitchFamily="18" charset="0"/>
                            </a:rPr>
                            <m:t>𝒕</m:t>
                          </m:r>
                        </m:sub>
                      </m:sSub>
                      <m:r>
                        <a:rPr lang="en-NZ" b="0" i="0">
                          <a:latin typeface="Cambria Math" panose="02040503050406030204" pitchFamily="18" charset="0"/>
                        </a:rPr>
                        <m:t>,</m:t>
                      </m:r>
                      <m:sSub>
                        <m:sSubPr>
                          <m:ctrlPr>
                            <a:rPr lang="en-NZ" b="0" i="1">
                              <a:latin typeface="Cambria Math" panose="02040503050406030204" pitchFamily="18" charset="0"/>
                            </a:rPr>
                          </m:ctrlPr>
                        </m:sSubPr>
                        <m:e>
                          <m:r>
                            <a:rPr lang="en-NZ" b="1" i="1">
                              <a:latin typeface="Cambria Math" panose="02040503050406030204" pitchFamily="18" charset="0"/>
                            </a:rPr>
                            <m:t>𝜷</m:t>
                          </m:r>
                        </m:e>
                        <m:sub>
                          <m:r>
                            <a:rPr lang="en-NZ" b="1" i="1">
                              <a:latin typeface="Cambria Math" panose="02040503050406030204" pitchFamily="18" charset="0"/>
                            </a:rPr>
                            <m:t>𝒕</m:t>
                          </m:r>
                        </m:sub>
                      </m:sSub>
                      <m:r>
                        <a:rPr lang="en-NZ" b="0" i="0">
                          <a:latin typeface="Cambria Math" panose="02040503050406030204" pitchFamily="18" charset="0"/>
                        </a:rPr>
                        <m:t>,</m:t>
                      </m:r>
                      <m:sSub>
                        <m:sSubPr>
                          <m:ctrlPr>
                            <a:rPr lang="en-NZ" b="0" i="1">
                              <a:latin typeface="Cambria Math" panose="02040503050406030204" pitchFamily="18" charset="0"/>
                            </a:rPr>
                          </m:ctrlPr>
                        </m:sSubPr>
                        <m:e>
                          <m:r>
                            <a:rPr lang="en-NZ" b="1" i="1">
                              <a:latin typeface="Cambria Math" panose="02040503050406030204" pitchFamily="18" charset="0"/>
                            </a:rPr>
                            <m:t>𝝋</m:t>
                          </m:r>
                        </m:e>
                        <m:sub>
                          <m:r>
                            <a:rPr lang="en-NZ" b="1" i="1">
                              <a:latin typeface="Cambria Math" panose="02040503050406030204" pitchFamily="18" charset="0"/>
                            </a:rPr>
                            <m:t>𝒕</m:t>
                          </m:r>
                        </m:sub>
                      </m:sSub>
                      <m:r>
                        <a:rPr lang="en-NZ" b="0" i="0">
                          <a:latin typeface="Cambria Math" panose="02040503050406030204" pitchFamily="18" charset="0"/>
                        </a:rPr>
                        <m:t>)=</m:t>
                      </m:r>
                      <m:sSub>
                        <m:sSubPr>
                          <m:ctrlPr>
                            <a:rPr lang="en-NZ" b="0" i="1">
                              <a:latin typeface="Cambria Math" panose="02040503050406030204" pitchFamily="18" charset="0"/>
                            </a:rPr>
                          </m:ctrlPr>
                        </m:sSubPr>
                        <m:e>
                          <m:r>
                            <a:rPr lang="en-NZ" b="0" i="1">
                              <a:latin typeface="Cambria Math" panose="02040503050406030204" pitchFamily="18" charset="0"/>
                            </a:rPr>
                            <m:t>𝑚𝑖𝑛</m:t>
                          </m:r>
                        </m:e>
                        <m:sub>
                          <m:sSub>
                            <m:sSubPr>
                              <m:ctrlPr>
                                <a:rPr lang="en-NZ" b="0" i="1">
                                  <a:latin typeface="Cambria Math" panose="02040503050406030204" pitchFamily="18" charset="0"/>
                                </a:rPr>
                              </m:ctrlPr>
                            </m:sSubPr>
                            <m:e>
                              <m:r>
                                <a:rPr lang="en-NZ" b="1" i="1">
                                  <a:latin typeface="Cambria Math" panose="02040503050406030204" pitchFamily="18" charset="0"/>
                                </a:rPr>
                                <m:t>𝒑</m:t>
                              </m:r>
                            </m:e>
                            <m:sub>
                              <m:r>
                                <a:rPr lang="en-NZ" b="1" i="1">
                                  <a:latin typeface="Cambria Math" panose="02040503050406030204" pitchFamily="18" charset="0"/>
                                </a:rPr>
                                <m:t>𝒕</m:t>
                              </m:r>
                            </m:sub>
                          </m:sSub>
                          <m:r>
                            <a:rPr lang="en-NZ" b="0" i="0">
                              <a:latin typeface="Cambria Math" panose="02040503050406030204" pitchFamily="18" charset="0"/>
                            </a:rPr>
                            <m:t>,</m:t>
                          </m:r>
                          <m:sSub>
                            <m:sSubPr>
                              <m:ctrlPr>
                                <a:rPr lang="en-NZ" b="0" i="1">
                                  <a:latin typeface="Cambria Math" panose="02040503050406030204" pitchFamily="18" charset="0"/>
                                </a:rPr>
                              </m:ctrlPr>
                            </m:sSubPr>
                            <m:e>
                              <m:r>
                                <a:rPr lang="en-NZ" b="1" i="1">
                                  <a:latin typeface="Cambria Math" panose="02040503050406030204" pitchFamily="18" charset="0"/>
                                </a:rPr>
                                <m:t>𝒍𝒔</m:t>
                              </m:r>
                            </m:e>
                            <m:sub>
                              <m:r>
                                <a:rPr lang="en-NZ" b="1" i="1">
                                  <a:latin typeface="Cambria Math" panose="02040503050406030204" pitchFamily="18" charset="0"/>
                                </a:rPr>
                                <m:t>𝒕</m:t>
                              </m:r>
                            </m:sub>
                          </m:sSub>
                        </m:sub>
                      </m:sSub>
                      <m:d>
                        <m:dPr>
                          <m:begChr m:val="{"/>
                          <m:endChr m:val="}"/>
                          <m:ctrlPr>
                            <a:rPr lang="en-NZ" b="0" i="1">
                              <a:latin typeface="Cambria Math" panose="02040503050406030204" pitchFamily="18" charset="0"/>
                            </a:rPr>
                          </m:ctrlPr>
                        </m:dPr>
                        <m:e>
                          <m:sSup>
                            <m:sSupPr>
                              <m:ctrlPr>
                                <a:rPr lang="en-NZ" b="0" i="1">
                                  <a:latin typeface="Cambria Math" panose="02040503050406030204" pitchFamily="18" charset="0"/>
                                </a:rPr>
                              </m:ctrlPr>
                            </m:sSupPr>
                            <m:e>
                              <m:r>
                                <a:rPr lang="en-NZ" b="1" i="1">
                                  <a:latin typeface="Cambria Math" panose="02040503050406030204" pitchFamily="18" charset="0"/>
                                </a:rPr>
                                <m:t>𝒄</m:t>
                              </m:r>
                            </m:e>
                            <m:sup>
                              <m:r>
                                <a:rPr lang="en-NZ" b="0" i="0">
                                  <a:latin typeface="Cambria Math" panose="02040503050406030204" pitchFamily="18" charset="0"/>
                                </a:rPr>
                                <m:t>′</m:t>
                              </m:r>
                            </m:sup>
                          </m:sSup>
                          <m:sSub>
                            <m:sSubPr>
                              <m:ctrlPr>
                                <a:rPr lang="en-NZ" b="0" i="1">
                                  <a:latin typeface="Cambria Math" panose="02040503050406030204" pitchFamily="18" charset="0"/>
                                </a:rPr>
                              </m:ctrlPr>
                            </m:sSubPr>
                            <m:e>
                              <m:r>
                                <a:rPr lang="en-NZ" b="0" i="0">
                                  <a:latin typeface="Cambria Math" panose="02040503050406030204" pitchFamily="18" charset="0"/>
                                </a:rPr>
                                <m:t>∙</m:t>
                              </m:r>
                              <m:r>
                                <a:rPr lang="en-NZ" b="1" i="1">
                                  <a:latin typeface="Cambria Math" panose="02040503050406030204" pitchFamily="18" charset="0"/>
                                </a:rPr>
                                <m:t>𝒑</m:t>
                              </m:r>
                            </m:e>
                            <m:sub>
                              <m:r>
                                <a:rPr lang="en-NZ" b="1" i="1">
                                  <a:latin typeface="Cambria Math" panose="02040503050406030204" pitchFamily="18" charset="0"/>
                                </a:rPr>
                                <m:t>𝒕</m:t>
                              </m:r>
                            </m:sub>
                          </m:sSub>
                          <m:r>
                            <a:rPr lang="en-NZ" b="0" i="0">
                              <a:latin typeface="Cambria Math" panose="02040503050406030204" pitchFamily="18" charset="0"/>
                            </a:rPr>
                            <m:t>+</m:t>
                          </m:r>
                          <m:r>
                            <a:rPr lang="en-NZ" b="1" i="1">
                              <a:latin typeface="Cambria Math" panose="02040503050406030204" pitchFamily="18" charset="0"/>
                            </a:rPr>
                            <m:t>𝑽𝒐𝑳𝑳</m:t>
                          </m:r>
                          <m:r>
                            <a:rPr lang="en-NZ" b="0" i="0">
                              <a:latin typeface="Cambria Math" panose="02040503050406030204" pitchFamily="18" charset="0"/>
                            </a:rPr>
                            <m:t>′∙</m:t>
                          </m:r>
                          <m:sSub>
                            <m:sSubPr>
                              <m:ctrlPr>
                                <a:rPr lang="en-NZ" b="0" i="1">
                                  <a:latin typeface="Cambria Math" panose="02040503050406030204" pitchFamily="18" charset="0"/>
                                </a:rPr>
                              </m:ctrlPr>
                            </m:sSubPr>
                            <m:e>
                              <m:r>
                                <a:rPr lang="en-NZ" b="1" i="1">
                                  <a:latin typeface="Cambria Math" panose="02040503050406030204" pitchFamily="18" charset="0"/>
                                </a:rPr>
                                <m:t>𝒍𝒔</m:t>
                              </m:r>
                            </m:e>
                            <m:sub>
                              <m:r>
                                <a:rPr lang="en-NZ" b="1" i="1">
                                  <a:latin typeface="Cambria Math" panose="02040503050406030204" pitchFamily="18" charset="0"/>
                                </a:rPr>
                                <m:t>𝒕</m:t>
                              </m:r>
                            </m:sub>
                          </m:sSub>
                          <m:r>
                            <a:rPr lang="en-NZ" b="0" i="0">
                              <a:latin typeface="Cambria Math" panose="02040503050406030204" pitchFamily="18" charset="0"/>
                            </a:rPr>
                            <m:t>+</m:t>
                          </m:r>
                          <m:r>
                            <a:rPr lang="en-NZ" b="0" i="0">
                              <a:latin typeface="Cambria Math" panose="02040503050406030204" pitchFamily="18" charset="0"/>
                            </a:rPr>
                            <m:t>𝔼</m:t>
                          </m:r>
                          <m:d>
                            <m:dPr>
                              <m:begChr m:val="["/>
                              <m:endChr m:val="]"/>
                              <m:ctrlPr>
                                <a:rPr lang="en-NZ" b="0" i="1">
                                  <a:latin typeface="Cambria Math" panose="02040503050406030204" pitchFamily="18" charset="0"/>
                                </a:rPr>
                              </m:ctrlPr>
                            </m:dPr>
                            <m:e>
                              <m:d>
                                <m:dPr>
                                  <m:begChr m:val=""/>
                                  <m:ctrlPr>
                                    <a:rPr lang="en-NZ" b="0" i="1">
                                      <a:latin typeface="Cambria Math" panose="02040503050406030204" pitchFamily="18" charset="0"/>
                                    </a:rPr>
                                  </m:ctrlPr>
                                </m:dPr>
                                <m:e>
                                  <m:sSub>
                                    <m:sSubPr>
                                      <m:ctrlPr>
                                        <a:rPr lang="en-NZ" b="0" i="1">
                                          <a:latin typeface="Cambria Math" panose="02040503050406030204" pitchFamily="18" charset="0"/>
                                        </a:rPr>
                                      </m:ctrlPr>
                                    </m:sSubPr>
                                    <m:e>
                                      <m:r>
                                        <a:rPr lang="en-NZ" b="0" i="1">
                                          <a:latin typeface="Cambria Math" panose="02040503050406030204" pitchFamily="18" charset="0"/>
                                        </a:rPr>
                                        <m:t>𝑄</m:t>
                                      </m:r>
                                    </m:e>
                                    <m:sub>
                                      <m:r>
                                        <a:rPr lang="en-NZ" b="0" i="1">
                                          <a:latin typeface="Cambria Math" panose="02040503050406030204" pitchFamily="18" charset="0"/>
                                        </a:rPr>
                                        <m:t>𝑡</m:t>
                                      </m:r>
                                      <m:r>
                                        <a:rPr lang="en-NZ" b="0" i="0">
                                          <a:latin typeface="Cambria Math" panose="02040503050406030204" pitchFamily="18" charset="0"/>
                                        </a:rPr>
                                        <m:t>+1</m:t>
                                      </m:r>
                                    </m:sub>
                                  </m:sSub>
                                  <m:d>
                                    <m:dPr>
                                      <m:ctrlPr>
                                        <a:rPr lang="en-NZ" b="0" i="1">
                                          <a:latin typeface="Cambria Math" panose="02040503050406030204" pitchFamily="18" charset="0"/>
                                        </a:rPr>
                                      </m:ctrlPr>
                                    </m:dPr>
                                    <m:e>
                                      <m:sSub>
                                        <m:sSubPr>
                                          <m:ctrlPr>
                                            <a:rPr lang="en-NZ" b="0" i="1">
                                              <a:latin typeface="Cambria Math" panose="02040503050406030204" pitchFamily="18" charset="0"/>
                                            </a:rPr>
                                          </m:ctrlPr>
                                        </m:sSubPr>
                                        <m:e>
                                          <m:r>
                                            <a:rPr lang="en-NZ" b="1" i="1">
                                              <a:latin typeface="Cambria Math" panose="02040503050406030204" pitchFamily="18" charset="0"/>
                                            </a:rPr>
                                            <m:t>𝒑</m:t>
                                          </m:r>
                                        </m:e>
                                        <m:sub>
                                          <m:r>
                                            <a:rPr lang="en-NZ" b="1" i="1">
                                              <a:latin typeface="Cambria Math" panose="02040503050406030204" pitchFamily="18" charset="0"/>
                                            </a:rPr>
                                            <m:t>𝒕</m:t>
                                          </m:r>
                                        </m:sub>
                                      </m:sSub>
                                      <m:r>
                                        <a:rPr lang="en-NZ" b="0" i="0">
                                          <a:latin typeface="Cambria Math" panose="02040503050406030204" pitchFamily="18" charset="0"/>
                                        </a:rPr>
                                        <m:t>;</m:t>
                                      </m:r>
                                      <m:sSub>
                                        <m:sSubPr>
                                          <m:ctrlPr>
                                            <a:rPr lang="en-NZ" b="0" i="1">
                                              <a:latin typeface="Cambria Math" panose="02040503050406030204" pitchFamily="18" charset="0"/>
                                            </a:rPr>
                                          </m:ctrlPr>
                                        </m:sSubPr>
                                        <m:e>
                                          <m:r>
                                            <a:rPr lang="en-NZ" b="1" i="1">
                                              <a:latin typeface="Cambria Math" panose="02040503050406030204" pitchFamily="18" charset="0"/>
                                            </a:rPr>
                                            <m:t>𝜶</m:t>
                                          </m:r>
                                        </m:e>
                                        <m:sub>
                                          <m:r>
                                            <a:rPr lang="en-NZ" b="1" i="1">
                                              <a:latin typeface="Cambria Math" panose="02040503050406030204" pitchFamily="18" charset="0"/>
                                            </a:rPr>
                                            <m:t>𝒕</m:t>
                                          </m:r>
                                          <m:r>
                                            <a:rPr lang="en-NZ" b="0" i="0">
                                              <a:latin typeface="Cambria Math" panose="02040503050406030204" pitchFamily="18" charset="0"/>
                                            </a:rPr>
                                            <m:t>+1</m:t>
                                          </m:r>
                                        </m:sub>
                                      </m:sSub>
                                      <m:r>
                                        <a:rPr lang="en-NZ" b="0" i="0">
                                          <a:latin typeface="Cambria Math" panose="02040503050406030204" pitchFamily="18" charset="0"/>
                                        </a:rPr>
                                        <m:t>,</m:t>
                                      </m:r>
                                      <m:sSub>
                                        <m:sSubPr>
                                          <m:ctrlPr>
                                            <a:rPr lang="en-NZ" b="0" i="1">
                                              <a:latin typeface="Cambria Math" panose="02040503050406030204" pitchFamily="18" charset="0"/>
                                            </a:rPr>
                                          </m:ctrlPr>
                                        </m:sSubPr>
                                        <m:e>
                                          <m:r>
                                            <a:rPr lang="en-NZ" b="1" i="1">
                                              <a:latin typeface="Cambria Math" panose="02040503050406030204" pitchFamily="18" charset="0"/>
                                            </a:rPr>
                                            <m:t>𝜷</m:t>
                                          </m:r>
                                        </m:e>
                                        <m:sub>
                                          <m:r>
                                            <a:rPr lang="en-NZ" b="1" i="1">
                                              <a:latin typeface="Cambria Math" panose="02040503050406030204" pitchFamily="18" charset="0"/>
                                            </a:rPr>
                                            <m:t>𝒕</m:t>
                                          </m:r>
                                          <m:r>
                                            <a:rPr lang="en-NZ" b="0" i="0">
                                              <a:latin typeface="Cambria Math" panose="02040503050406030204" pitchFamily="18" charset="0"/>
                                            </a:rPr>
                                            <m:t>+1</m:t>
                                          </m:r>
                                        </m:sub>
                                      </m:sSub>
                                      <m:r>
                                        <a:rPr lang="en-NZ" b="0" i="0">
                                          <a:latin typeface="Cambria Math" panose="02040503050406030204" pitchFamily="18" charset="0"/>
                                        </a:rPr>
                                        <m:t>,</m:t>
                                      </m:r>
                                      <m:sSub>
                                        <m:sSubPr>
                                          <m:ctrlPr>
                                            <a:rPr lang="en-NZ" b="0" i="1">
                                              <a:latin typeface="Cambria Math" panose="02040503050406030204" pitchFamily="18" charset="0"/>
                                            </a:rPr>
                                          </m:ctrlPr>
                                        </m:sSubPr>
                                        <m:e>
                                          <m:r>
                                            <a:rPr lang="en-NZ" b="1" i="1">
                                              <a:latin typeface="Cambria Math" panose="02040503050406030204" pitchFamily="18" charset="0"/>
                                            </a:rPr>
                                            <m:t>𝝋</m:t>
                                          </m:r>
                                        </m:e>
                                        <m:sub>
                                          <m:r>
                                            <a:rPr lang="en-NZ" b="1" i="1">
                                              <a:latin typeface="Cambria Math" panose="02040503050406030204" pitchFamily="18" charset="0"/>
                                            </a:rPr>
                                            <m:t>𝒕</m:t>
                                          </m:r>
                                          <m:r>
                                            <a:rPr lang="en-NZ" b="0" i="0">
                                              <a:latin typeface="Cambria Math" panose="02040503050406030204" pitchFamily="18" charset="0"/>
                                            </a:rPr>
                                            <m:t>+1</m:t>
                                          </m:r>
                                        </m:sub>
                                      </m:sSub>
                                    </m:e>
                                  </m:d>
                                  <m:r>
                                    <a:rPr lang="en-NZ" b="0" i="0">
                                      <a:latin typeface="Cambria Math" panose="02040503050406030204" pitchFamily="18" charset="0"/>
                                    </a:rPr>
                                    <m:t>|</m:t>
                                  </m:r>
                                  <m:sSub>
                                    <m:sSubPr>
                                      <m:ctrlPr>
                                        <a:rPr lang="en-NZ" b="0" i="1">
                                          <a:latin typeface="Cambria Math" panose="02040503050406030204" pitchFamily="18" charset="0"/>
                                        </a:rPr>
                                      </m:ctrlPr>
                                    </m:sSubPr>
                                    <m:e>
                                      <m:d>
                                        <m:dPr>
                                          <m:endChr m:val=""/>
                                          <m:ctrlPr>
                                            <a:rPr lang="en-NZ" b="0" i="1">
                                              <a:latin typeface="Cambria Math" panose="02040503050406030204" pitchFamily="18" charset="0"/>
                                            </a:rPr>
                                          </m:ctrlPr>
                                        </m:dPr>
                                        <m:e>
                                          <m:r>
                                            <a:rPr lang="en-NZ" b="1" i="1">
                                              <a:latin typeface="Cambria Math" panose="02040503050406030204" pitchFamily="18" charset="0"/>
                                            </a:rPr>
                                            <m:t>𝜶</m:t>
                                          </m:r>
                                        </m:e>
                                      </m:d>
                                    </m:e>
                                    <m:sub>
                                      <m:r>
                                        <a:rPr lang="en-NZ" b="1" i="1">
                                          <a:latin typeface="Cambria Math" panose="02040503050406030204" pitchFamily="18" charset="0"/>
                                        </a:rPr>
                                        <m:t>𝒕</m:t>
                                      </m:r>
                                    </m:sub>
                                  </m:sSub>
                                  <m:r>
                                    <a:rPr lang="en-NZ" b="0" i="0">
                                      <a:latin typeface="Cambria Math" panose="02040503050406030204" pitchFamily="18" charset="0"/>
                                    </a:rPr>
                                    <m:t>,</m:t>
                                  </m:r>
                                  <m:sSub>
                                    <m:sSubPr>
                                      <m:ctrlPr>
                                        <a:rPr lang="en-NZ" b="0" i="1">
                                          <a:latin typeface="Cambria Math" panose="02040503050406030204" pitchFamily="18" charset="0"/>
                                        </a:rPr>
                                      </m:ctrlPr>
                                    </m:sSubPr>
                                    <m:e>
                                      <m:r>
                                        <a:rPr lang="en-NZ" b="1" i="1">
                                          <a:latin typeface="Cambria Math" panose="02040503050406030204" pitchFamily="18" charset="0"/>
                                        </a:rPr>
                                        <m:t>𝜷</m:t>
                                      </m:r>
                                    </m:e>
                                    <m:sub>
                                      <m:r>
                                        <a:rPr lang="en-NZ" b="1" i="1">
                                          <a:latin typeface="Cambria Math" panose="02040503050406030204" pitchFamily="18" charset="0"/>
                                        </a:rPr>
                                        <m:t>𝒕</m:t>
                                      </m:r>
                                    </m:sub>
                                  </m:sSub>
                                  <m:r>
                                    <a:rPr lang="en-NZ" b="0" i="0">
                                      <a:latin typeface="Cambria Math" panose="02040503050406030204" pitchFamily="18" charset="0"/>
                                    </a:rPr>
                                    <m:t>,</m:t>
                                  </m:r>
                                  <m:sSub>
                                    <m:sSubPr>
                                      <m:ctrlPr>
                                        <a:rPr lang="en-NZ" b="0" i="1">
                                          <a:latin typeface="Cambria Math" panose="02040503050406030204" pitchFamily="18" charset="0"/>
                                        </a:rPr>
                                      </m:ctrlPr>
                                    </m:sSubPr>
                                    <m:e>
                                      <m:r>
                                        <a:rPr lang="en-NZ" b="1" i="1">
                                          <a:latin typeface="Cambria Math" panose="02040503050406030204" pitchFamily="18" charset="0"/>
                                        </a:rPr>
                                        <m:t>𝝋</m:t>
                                      </m:r>
                                    </m:e>
                                    <m:sub>
                                      <m:r>
                                        <a:rPr lang="en-NZ" b="1" i="1">
                                          <a:latin typeface="Cambria Math" panose="02040503050406030204" pitchFamily="18" charset="0"/>
                                        </a:rPr>
                                        <m:t>𝒕</m:t>
                                      </m:r>
                                    </m:sub>
                                  </m:sSub>
                                </m:e>
                              </m:d>
                            </m:e>
                          </m:d>
                        </m:e>
                      </m:d>
                    </m:oMath>
                  </m:oMathPara>
                </a14:m>
                <a:endParaRPr lang="en-NZ" dirty="0"/>
              </a:p>
            </p:txBody>
          </p:sp>
        </mc:Choice>
        <mc:Fallback xmlns="">
          <p:sp>
            <p:nvSpPr>
              <p:cNvPr id="2" name="Rectangle 1"/>
              <p:cNvSpPr>
                <a:spLocks noRot="1" noChangeAspect="1" noMove="1" noResize="1" noEditPoints="1" noAdjustHandles="1" noChangeArrowheads="1" noChangeShapeType="1" noTextEdit="1"/>
              </p:cNvSpPr>
              <p:nvPr/>
            </p:nvSpPr>
            <p:spPr>
              <a:xfrm>
                <a:off x="889111" y="1425921"/>
                <a:ext cx="10210800" cy="413959"/>
              </a:xfrm>
              <a:prstGeom prst="rect">
                <a:avLst/>
              </a:prstGeom>
              <a:blipFill>
                <a:blip r:embed="rId2"/>
                <a:stretch>
                  <a:fillRect t="-151471" r="-955" b="-223529"/>
                </a:stretch>
              </a:blipFill>
            </p:spPr>
            <p:txBody>
              <a:bodyPr/>
              <a:lstStyle/>
              <a:p>
                <a:r>
                  <a:rPr lang="en-NZ">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092462" y="2382985"/>
                <a:ext cx="4625177" cy="14888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NZ" i="1" smtClean="0">
                              <a:latin typeface="Cambria Math" panose="02040503050406030204" pitchFamily="18" charset="0"/>
                            </a:rPr>
                          </m:ctrlPr>
                        </m:dPr>
                        <m:e>
                          <m:m>
                            <m:mPr>
                              <m:mcs>
                                <m:mc>
                                  <m:mcPr>
                                    <m:count m:val="1"/>
                                    <m:mcJc m:val="center"/>
                                  </m:mcPr>
                                </m:mc>
                              </m:mcs>
                              <m:ctrlPr>
                                <a:rPr lang="en-NZ" i="1">
                                  <a:latin typeface="Cambria Math" panose="02040503050406030204" pitchFamily="18" charset="0"/>
                                </a:rPr>
                              </m:ctrlPr>
                            </m:mPr>
                            <m:mr>
                              <m:e>
                                <m:r>
                                  <a:rPr lang="en-NZ" i="1">
                                    <a:latin typeface="Cambria Math" panose="02040503050406030204" pitchFamily="18" charset="0"/>
                                  </a:rPr>
                                  <m:t>𝑡</m:t>
                                </m:r>
                                <m:r>
                                  <a:rPr lang="en-NZ" i="0">
                                    <a:latin typeface="Cambria Math" panose="02040503050406030204" pitchFamily="18" charset="0"/>
                                  </a:rPr>
                                  <m:t>=1,</m:t>
                                </m:r>
                                <m:sSub>
                                  <m:sSubPr>
                                    <m:ctrlPr>
                                      <a:rPr lang="en-NZ" i="1">
                                        <a:latin typeface="Cambria Math" panose="02040503050406030204" pitchFamily="18" charset="0"/>
                                      </a:rPr>
                                    </m:ctrlPr>
                                  </m:sSubPr>
                                  <m:e>
                                    <m:r>
                                      <a:rPr lang="en-NZ" i="1">
                                        <a:latin typeface="Cambria Math" panose="02040503050406030204" pitchFamily="18" charset="0"/>
                                      </a:rPr>
                                      <m:t>𝜑</m:t>
                                    </m:r>
                                  </m:e>
                                  <m:sub>
                                    <m:r>
                                      <a:rPr lang="en-NZ" i="1">
                                        <a:latin typeface="Cambria Math" panose="02040503050406030204" pitchFamily="18" charset="0"/>
                                      </a:rPr>
                                      <m:t>𝑙</m:t>
                                    </m:r>
                                    <m:r>
                                      <a:rPr lang="en-NZ" i="0">
                                        <a:latin typeface="Cambria Math" panose="02040503050406030204" pitchFamily="18" charset="0"/>
                                      </a:rPr>
                                      <m:t>,</m:t>
                                    </m:r>
                                    <m:r>
                                      <a:rPr lang="en-NZ" i="1">
                                        <a:latin typeface="Cambria Math" panose="02040503050406030204" pitchFamily="18" charset="0"/>
                                      </a:rPr>
                                      <m:t>𝑡</m:t>
                                    </m:r>
                                  </m:sub>
                                </m:sSub>
                                <m:r>
                                  <a:rPr lang="en-NZ" i="0">
                                    <a:latin typeface="Cambria Math" panose="02040503050406030204" pitchFamily="18" charset="0"/>
                                  </a:rPr>
                                  <m:t>=1</m:t>
                                </m:r>
                              </m:e>
                            </m:mr>
                            <m:mr>
                              <m:e>
                                <m:r>
                                  <a:rPr lang="en-NZ" i="1">
                                    <a:latin typeface="Cambria Math" panose="02040503050406030204" pitchFamily="18" charset="0"/>
                                  </a:rPr>
                                  <m:t>𝑡</m:t>
                                </m:r>
                                <m:r>
                                  <a:rPr lang="en-NZ" i="0">
                                    <a:latin typeface="Cambria Math" panose="02040503050406030204" pitchFamily="18" charset="0"/>
                                  </a:rPr>
                                  <m:t>&gt;1</m:t>
                                </m:r>
                                <m:d>
                                  <m:dPr>
                                    <m:begChr m:val="{"/>
                                    <m:endChr m:val=""/>
                                    <m:ctrlPr>
                                      <a:rPr lang="en-NZ" i="1">
                                        <a:latin typeface="Cambria Math" panose="02040503050406030204" pitchFamily="18" charset="0"/>
                                      </a:rPr>
                                    </m:ctrlPr>
                                  </m:dPr>
                                  <m:e>
                                    <m:m>
                                      <m:mPr>
                                        <m:mcs>
                                          <m:mc>
                                            <m:mcPr>
                                              <m:count m:val="1"/>
                                              <m:mcJc m:val="center"/>
                                            </m:mcPr>
                                          </m:mc>
                                        </m:mcs>
                                        <m:ctrlPr>
                                          <a:rPr lang="en-NZ" i="1">
                                            <a:latin typeface="Cambria Math" panose="02040503050406030204" pitchFamily="18" charset="0"/>
                                          </a:rPr>
                                        </m:ctrlPr>
                                      </m:mPr>
                                      <m:mr>
                                        <m:e>
                                          <m:sSub>
                                            <m:sSubPr>
                                              <m:ctrlPr>
                                                <a:rPr lang="en-NZ" i="1">
                                                  <a:latin typeface="Cambria Math" panose="02040503050406030204" pitchFamily="18" charset="0"/>
                                                </a:rPr>
                                              </m:ctrlPr>
                                            </m:sSubPr>
                                            <m:e>
                                              <m:r>
                                                <a:rPr lang="en-NZ" i="1">
                                                  <a:latin typeface="Cambria Math" panose="02040503050406030204" pitchFamily="18" charset="0"/>
                                                </a:rPr>
                                                <m:t>𝜑</m:t>
                                              </m:r>
                                            </m:e>
                                            <m:sub>
                                              <m:r>
                                                <a:rPr lang="en-NZ" i="1">
                                                  <a:latin typeface="Cambria Math" panose="02040503050406030204" pitchFamily="18" charset="0"/>
                                                </a:rPr>
                                                <m:t>𝑙</m:t>
                                              </m:r>
                                              <m:r>
                                                <a:rPr lang="en-NZ" i="0">
                                                  <a:latin typeface="Cambria Math" panose="02040503050406030204" pitchFamily="18" charset="0"/>
                                                </a:rPr>
                                                <m:t>,</m:t>
                                              </m:r>
                                              <m:r>
                                                <a:rPr lang="en-NZ" i="1">
                                                  <a:latin typeface="Cambria Math" panose="02040503050406030204" pitchFamily="18" charset="0"/>
                                                </a:rPr>
                                                <m:t>𝑡</m:t>
                                              </m:r>
                                            </m:sub>
                                          </m:sSub>
                                          <m:r>
                                            <a:rPr lang="en-NZ" i="0">
                                              <a:latin typeface="Cambria Math" panose="02040503050406030204" pitchFamily="18" charset="0"/>
                                            </a:rPr>
                                            <m:t>=0,</m:t>
                                          </m:r>
                                          <m:r>
                                            <a:rPr lang="en-NZ" i="1">
                                              <a:latin typeface="Cambria Math" panose="02040503050406030204" pitchFamily="18" charset="0"/>
                                            </a:rPr>
                                            <m:t>𝑖𝑓</m:t>
                                          </m:r>
                                          <m:sSub>
                                            <m:sSubPr>
                                              <m:ctrlPr>
                                                <a:rPr lang="en-NZ" i="1">
                                                  <a:latin typeface="Cambria Math" panose="02040503050406030204" pitchFamily="18" charset="0"/>
                                                </a:rPr>
                                              </m:ctrlPr>
                                            </m:sSubPr>
                                            <m:e>
                                              <m:r>
                                                <a:rPr lang="en-NZ" i="1">
                                                  <a:latin typeface="Cambria Math" panose="02040503050406030204" pitchFamily="18" charset="0"/>
                                                </a:rPr>
                                                <m:t>𝜑</m:t>
                                              </m:r>
                                            </m:e>
                                            <m:sub>
                                              <m:r>
                                                <a:rPr lang="en-NZ" i="1">
                                                  <a:latin typeface="Cambria Math" panose="02040503050406030204" pitchFamily="18" charset="0"/>
                                                </a:rPr>
                                                <m:t>𝑙</m:t>
                                              </m:r>
                                              <m:r>
                                                <a:rPr lang="en-NZ" i="0">
                                                  <a:latin typeface="Cambria Math" panose="02040503050406030204" pitchFamily="18" charset="0"/>
                                                </a:rPr>
                                                <m:t>,</m:t>
                                              </m:r>
                                              <m:r>
                                                <a:rPr lang="en-NZ" i="1">
                                                  <a:latin typeface="Cambria Math" panose="02040503050406030204" pitchFamily="18" charset="0"/>
                                                </a:rPr>
                                                <m:t>𝑡</m:t>
                                              </m:r>
                                              <m:r>
                                                <a:rPr lang="en-NZ" i="0">
                                                  <a:latin typeface="Cambria Math" panose="02040503050406030204" pitchFamily="18" charset="0"/>
                                                </a:rPr>
                                                <m:t>−1</m:t>
                                              </m:r>
                                            </m:sub>
                                          </m:sSub>
                                          <m:r>
                                            <a:rPr lang="en-NZ" i="0">
                                              <a:latin typeface="Cambria Math" panose="02040503050406030204" pitchFamily="18" charset="0"/>
                                            </a:rPr>
                                            <m:t>=0</m:t>
                                          </m:r>
                                        </m:e>
                                      </m:mr>
                                      <m:mr>
                                        <m:e>
                                          <m:sSub>
                                            <m:sSubPr>
                                              <m:ctrlPr>
                                                <a:rPr lang="en-NZ" i="1">
                                                  <a:latin typeface="Cambria Math" panose="02040503050406030204" pitchFamily="18" charset="0"/>
                                                </a:rPr>
                                              </m:ctrlPr>
                                            </m:sSubPr>
                                            <m:e>
                                              <m:r>
                                                <a:rPr lang="en-NZ" i="1">
                                                  <a:latin typeface="Cambria Math" panose="02040503050406030204" pitchFamily="18" charset="0"/>
                                                </a:rPr>
                                                <m:t>𝜑</m:t>
                                              </m:r>
                                            </m:e>
                                            <m:sub>
                                              <m:r>
                                                <a:rPr lang="en-NZ" i="1">
                                                  <a:latin typeface="Cambria Math" panose="02040503050406030204" pitchFamily="18" charset="0"/>
                                                </a:rPr>
                                                <m:t>𝑙</m:t>
                                              </m:r>
                                              <m:r>
                                                <a:rPr lang="en-NZ" i="0">
                                                  <a:latin typeface="Cambria Math" panose="02040503050406030204" pitchFamily="18" charset="0"/>
                                                </a:rPr>
                                                <m:t>,</m:t>
                                              </m:r>
                                              <m:r>
                                                <a:rPr lang="en-NZ" i="1">
                                                  <a:latin typeface="Cambria Math" panose="02040503050406030204" pitchFamily="18" charset="0"/>
                                                </a:rPr>
                                                <m:t>𝑡</m:t>
                                              </m:r>
                                            </m:sub>
                                          </m:sSub>
                                          <m:r>
                                            <a:rPr lang="en-NZ" i="0">
                                              <a:latin typeface="Cambria Math" panose="02040503050406030204" pitchFamily="18" charset="0"/>
                                            </a:rPr>
                                            <m:t>=0,</m:t>
                                          </m:r>
                                          <m:r>
                                            <a:rPr lang="en-NZ" i="1">
                                              <a:latin typeface="Cambria Math" panose="02040503050406030204" pitchFamily="18" charset="0"/>
                                            </a:rPr>
                                            <m:t>𝑤</m:t>
                                          </m:r>
                                          <m:r>
                                            <a:rPr lang="en-NZ" i="0">
                                              <a:latin typeface="Cambria Math" panose="02040503050406030204" pitchFamily="18" charset="0"/>
                                            </a:rPr>
                                            <m:t>.</m:t>
                                          </m:r>
                                          <m:r>
                                            <a:rPr lang="en-NZ" i="1">
                                              <a:latin typeface="Cambria Math" panose="02040503050406030204" pitchFamily="18" charset="0"/>
                                            </a:rPr>
                                            <m:t>𝑝</m:t>
                                          </m:r>
                                          <m:r>
                                            <a:rPr lang="en-NZ" i="0">
                                              <a:latin typeface="Cambria Math" panose="02040503050406030204" pitchFamily="18" charset="0"/>
                                            </a:rPr>
                                            <m:t>.</m:t>
                                          </m:r>
                                          <m:r>
                                            <m:rPr>
                                              <m:nor/>
                                            </m:rPr>
                                            <a:rPr lang="en-NZ" i="1">
                                              <a:latin typeface="Cambria Math" panose="02040503050406030204" pitchFamily="18" charset="0"/>
                                            </a:rPr>
                                            <m:t>   </m:t>
                                          </m:r>
                                          <m:sSub>
                                            <m:sSubPr>
                                              <m:ctrlPr>
                                                <a:rPr lang="en-NZ" i="1">
                                                  <a:latin typeface="Cambria Math" panose="02040503050406030204" pitchFamily="18" charset="0"/>
                                                </a:rPr>
                                              </m:ctrlPr>
                                            </m:sSubPr>
                                            <m:e>
                                              <m:r>
                                                <a:rPr lang="en-NZ" i="1">
                                                  <a:latin typeface="Cambria Math" panose="02040503050406030204" pitchFamily="18" charset="0"/>
                                                </a:rPr>
                                                <m:t>𝛷</m:t>
                                              </m:r>
                                            </m:e>
                                            <m:sub>
                                              <m:r>
                                                <a:rPr lang="en-NZ" i="1">
                                                  <a:latin typeface="Cambria Math" panose="02040503050406030204" pitchFamily="18" charset="0"/>
                                                </a:rPr>
                                                <m:t>𝑙</m:t>
                                              </m:r>
                                            </m:sub>
                                          </m:sSub>
                                          <m:r>
                                            <a:rPr lang="en-NZ" i="0">
                                              <a:latin typeface="Cambria Math" panose="02040503050406030204" pitchFamily="18" charset="0"/>
                                            </a:rPr>
                                            <m:t>,</m:t>
                                          </m:r>
                                          <m:r>
                                            <a:rPr lang="en-NZ" i="1">
                                              <a:latin typeface="Cambria Math" panose="02040503050406030204" pitchFamily="18" charset="0"/>
                                            </a:rPr>
                                            <m:t>𝑖𝑓</m:t>
                                          </m:r>
                                          <m:sSub>
                                            <m:sSubPr>
                                              <m:ctrlPr>
                                                <a:rPr lang="en-NZ" i="1">
                                                  <a:latin typeface="Cambria Math" panose="02040503050406030204" pitchFamily="18" charset="0"/>
                                                </a:rPr>
                                              </m:ctrlPr>
                                            </m:sSubPr>
                                            <m:e>
                                              <m:r>
                                                <a:rPr lang="en-NZ" i="1">
                                                  <a:latin typeface="Cambria Math" panose="02040503050406030204" pitchFamily="18" charset="0"/>
                                                </a:rPr>
                                                <m:t>𝜑</m:t>
                                              </m:r>
                                            </m:e>
                                            <m:sub>
                                              <m:r>
                                                <a:rPr lang="en-NZ" i="1">
                                                  <a:latin typeface="Cambria Math" panose="02040503050406030204" pitchFamily="18" charset="0"/>
                                                </a:rPr>
                                                <m:t>𝑙</m:t>
                                              </m:r>
                                              <m:r>
                                                <a:rPr lang="en-NZ" i="0">
                                                  <a:latin typeface="Cambria Math" panose="02040503050406030204" pitchFamily="18" charset="0"/>
                                                </a:rPr>
                                                <m:t>,</m:t>
                                              </m:r>
                                              <m:r>
                                                <a:rPr lang="en-NZ" i="1">
                                                  <a:latin typeface="Cambria Math" panose="02040503050406030204" pitchFamily="18" charset="0"/>
                                                </a:rPr>
                                                <m:t>𝑡</m:t>
                                              </m:r>
                                              <m:r>
                                                <a:rPr lang="en-NZ" i="0">
                                                  <a:latin typeface="Cambria Math" panose="02040503050406030204" pitchFamily="18" charset="0"/>
                                                </a:rPr>
                                                <m:t>−1</m:t>
                                              </m:r>
                                            </m:sub>
                                          </m:sSub>
                                          <m:r>
                                            <a:rPr lang="en-NZ" i="0">
                                              <a:latin typeface="Cambria Math" panose="02040503050406030204" pitchFamily="18" charset="0"/>
                                            </a:rPr>
                                            <m:t>=1</m:t>
                                          </m:r>
                                        </m:e>
                                      </m:mr>
                                      <m:mr>
                                        <m:e>
                                          <m:sSub>
                                            <m:sSubPr>
                                              <m:ctrlPr>
                                                <a:rPr lang="en-NZ" i="1">
                                                  <a:latin typeface="Cambria Math" panose="02040503050406030204" pitchFamily="18" charset="0"/>
                                                </a:rPr>
                                              </m:ctrlPr>
                                            </m:sSubPr>
                                            <m:e>
                                              <m:r>
                                                <a:rPr lang="en-NZ" i="1">
                                                  <a:latin typeface="Cambria Math" panose="02040503050406030204" pitchFamily="18" charset="0"/>
                                                </a:rPr>
                                                <m:t>𝜑</m:t>
                                              </m:r>
                                            </m:e>
                                            <m:sub>
                                              <m:r>
                                                <a:rPr lang="en-NZ" i="1">
                                                  <a:latin typeface="Cambria Math" panose="02040503050406030204" pitchFamily="18" charset="0"/>
                                                </a:rPr>
                                                <m:t>𝑙</m:t>
                                              </m:r>
                                              <m:r>
                                                <a:rPr lang="en-NZ" i="0">
                                                  <a:latin typeface="Cambria Math" panose="02040503050406030204" pitchFamily="18" charset="0"/>
                                                </a:rPr>
                                                <m:t>,</m:t>
                                              </m:r>
                                              <m:r>
                                                <a:rPr lang="en-NZ" i="1">
                                                  <a:latin typeface="Cambria Math" panose="02040503050406030204" pitchFamily="18" charset="0"/>
                                                </a:rPr>
                                                <m:t>𝑡</m:t>
                                              </m:r>
                                            </m:sub>
                                          </m:sSub>
                                          <m:r>
                                            <a:rPr lang="en-NZ" i="0">
                                              <a:latin typeface="Cambria Math" panose="02040503050406030204" pitchFamily="18" charset="0"/>
                                            </a:rPr>
                                            <m:t>=1,</m:t>
                                          </m:r>
                                          <m:r>
                                            <a:rPr lang="en-NZ" i="1">
                                              <a:latin typeface="Cambria Math" panose="02040503050406030204" pitchFamily="18" charset="0"/>
                                            </a:rPr>
                                            <m:t>𝑤</m:t>
                                          </m:r>
                                          <m:r>
                                            <a:rPr lang="en-NZ" i="0">
                                              <a:latin typeface="Cambria Math" panose="02040503050406030204" pitchFamily="18" charset="0"/>
                                            </a:rPr>
                                            <m:t>.</m:t>
                                          </m:r>
                                          <m:r>
                                            <a:rPr lang="en-NZ" i="1">
                                              <a:latin typeface="Cambria Math" panose="02040503050406030204" pitchFamily="18" charset="0"/>
                                            </a:rPr>
                                            <m:t>𝑝</m:t>
                                          </m:r>
                                          <m:r>
                                            <a:rPr lang="en-NZ" i="0">
                                              <a:latin typeface="Cambria Math" panose="02040503050406030204" pitchFamily="18" charset="0"/>
                                            </a:rPr>
                                            <m:t>.</m:t>
                                          </m:r>
                                          <m:r>
                                            <m:rPr>
                                              <m:nor/>
                                            </m:rPr>
                                            <a:rPr lang="en-NZ" i="1">
                                              <a:latin typeface="Cambria Math" panose="02040503050406030204" pitchFamily="18" charset="0"/>
                                            </a:rPr>
                                            <m:t>    </m:t>
                                          </m:r>
                                          <m:r>
                                            <a:rPr lang="en-NZ" i="0">
                                              <a:latin typeface="Cambria Math" panose="02040503050406030204" pitchFamily="18" charset="0"/>
                                            </a:rPr>
                                            <m:t>(1−</m:t>
                                          </m:r>
                                          <m:sSub>
                                            <m:sSubPr>
                                              <m:ctrlPr>
                                                <a:rPr lang="en-NZ" i="1">
                                                  <a:latin typeface="Cambria Math" panose="02040503050406030204" pitchFamily="18" charset="0"/>
                                                </a:rPr>
                                              </m:ctrlPr>
                                            </m:sSubPr>
                                            <m:e>
                                              <m:r>
                                                <a:rPr lang="en-NZ" i="1">
                                                  <a:latin typeface="Cambria Math" panose="02040503050406030204" pitchFamily="18" charset="0"/>
                                                </a:rPr>
                                                <m:t>𝛷</m:t>
                                              </m:r>
                                            </m:e>
                                            <m:sub>
                                              <m:r>
                                                <a:rPr lang="en-NZ" i="1">
                                                  <a:latin typeface="Cambria Math" panose="02040503050406030204" pitchFamily="18" charset="0"/>
                                                </a:rPr>
                                                <m:t>𝑙</m:t>
                                              </m:r>
                                            </m:sub>
                                          </m:sSub>
                                          <m:r>
                                            <a:rPr lang="en-NZ" i="0">
                                              <a:latin typeface="Cambria Math" panose="02040503050406030204" pitchFamily="18" charset="0"/>
                                            </a:rPr>
                                            <m:t>),</m:t>
                                          </m:r>
                                          <m:r>
                                            <a:rPr lang="en-NZ" i="1">
                                              <a:latin typeface="Cambria Math" panose="02040503050406030204" pitchFamily="18" charset="0"/>
                                            </a:rPr>
                                            <m:t>𝑖𝑓</m:t>
                                          </m:r>
                                          <m:sSub>
                                            <m:sSubPr>
                                              <m:ctrlPr>
                                                <a:rPr lang="en-NZ" i="1">
                                                  <a:latin typeface="Cambria Math" panose="02040503050406030204" pitchFamily="18" charset="0"/>
                                                </a:rPr>
                                              </m:ctrlPr>
                                            </m:sSubPr>
                                            <m:e>
                                              <m:r>
                                                <a:rPr lang="en-NZ" i="1">
                                                  <a:latin typeface="Cambria Math" panose="02040503050406030204" pitchFamily="18" charset="0"/>
                                                </a:rPr>
                                                <m:t>𝜑</m:t>
                                              </m:r>
                                            </m:e>
                                            <m:sub>
                                              <m:r>
                                                <a:rPr lang="en-NZ" i="1">
                                                  <a:latin typeface="Cambria Math" panose="02040503050406030204" pitchFamily="18" charset="0"/>
                                                </a:rPr>
                                                <m:t>𝑙</m:t>
                                              </m:r>
                                              <m:r>
                                                <a:rPr lang="en-NZ" i="0">
                                                  <a:latin typeface="Cambria Math" panose="02040503050406030204" pitchFamily="18" charset="0"/>
                                                </a:rPr>
                                                <m:t>,</m:t>
                                              </m:r>
                                              <m:r>
                                                <a:rPr lang="en-NZ" i="1">
                                                  <a:latin typeface="Cambria Math" panose="02040503050406030204" pitchFamily="18" charset="0"/>
                                                </a:rPr>
                                                <m:t>𝑡</m:t>
                                              </m:r>
                                              <m:r>
                                                <a:rPr lang="en-NZ" i="0">
                                                  <a:latin typeface="Cambria Math" panose="02040503050406030204" pitchFamily="18" charset="0"/>
                                                </a:rPr>
                                                <m:t>−1</m:t>
                                              </m:r>
                                            </m:sub>
                                          </m:sSub>
                                          <m:r>
                                            <a:rPr lang="en-NZ" i="0">
                                              <a:latin typeface="Cambria Math" panose="02040503050406030204" pitchFamily="18" charset="0"/>
                                            </a:rPr>
                                            <m:t>=1</m:t>
                                          </m:r>
                                        </m:e>
                                      </m:mr>
                                    </m:m>
                                  </m:e>
                                </m:d>
                              </m:e>
                            </m:mr>
                          </m:m>
                        </m:e>
                      </m:d>
                    </m:oMath>
                  </m:oMathPara>
                </a14:m>
                <a:endParaRPr lang="en-NZ" dirty="0"/>
              </a:p>
            </p:txBody>
          </p:sp>
        </mc:Choice>
        <mc:Fallback xmlns="">
          <p:sp>
            <p:nvSpPr>
              <p:cNvPr id="3" name="Rectangle 2"/>
              <p:cNvSpPr>
                <a:spLocks noRot="1" noChangeAspect="1" noMove="1" noResize="1" noEditPoints="1" noAdjustHandles="1" noChangeArrowheads="1" noChangeShapeType="1" noTextEdit="1"/>
              </p:cNvSpPr>
              <p:nvPr/>
            </p:nvSpPr>
            <p:spPr>
              <a:xfrm>
                <a:off x="1092462" y="2382985"/>
                <a:ext cx="4625177" cy="1488869"/>
              </a:xfrm>
              <a:prstGeom prst="rect">
                <a:avLst/>
              </a:prstGeom>
              <a:blipFill>
                <a:blip r:embed="rId3"/>
                <a:stretch>
                  <a:fillRect/>
                </a:stretch>
              </a:blipFill>
            </p:spPr>
            <p:txBody>
              <a:bodyPr/>
              <a:lstStyle/>
              <a:p>
                <a:r>
                  <a:rPr lang="en-NZ">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222790" y="4044703"/>
                <a:ext cx="4599656" cy="4113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NZ" i="1">
                              <a:latin typeface="Cambria Math" panose="02040503050406030204" pitchFamily="18" charset="0"/>
                            </a:rPr>
                          </m:ctrlPr>
                        </m:sSubPr>
                        <m:e>
                          <m:r>
                            <a:rPr lang="en-NZ" i="1">
                              <a:latin typeface="Cambria Math" panose="02040503050406030204" pitchFamily="18" charset="0"/>
                            </a:rPr>
                            <m:t>𝑓</m:t>
                          </m:r>
                        </m:e>
                        <m:sub>
                          <m:r>
                            <a:rPr lang="en-NZ" i="1">
                              <a:latin typeface="Cambria Math" panose="02040503050406030204" pitchFamily="18" charset="0"/>
                            </a:rPr>
                            <m:t>𝑙</m:t>
                          </m:r>
                          <m:r>
                            <a:rPr lang="en-NZ" i="0">
                              <a:latin typeface="Cambria Math" panose="02040503050406030204" pitchFamily="18" charset="0"/>
                            </a:rPr>
                            <m:t>,</m:t>
                          </m:r>
                          <m:r>
                            <a:rPr lang="en-NZ" i="1">
                              <a:latin typeface="Cambria Math" panose="02040503050406030204" pitchFamily="18" charset="0"/>
                            </a:rPr>
                            <m:t>𝑡</m:t>
                          </m:r>
                        </m:sub>
                      </m:sSub>
                      <m:r>
                        <a:rPr lang="en-NZ" i="0">
                          <a:latin typeface="Cambria Math" panose="02040503050406030204" pitchFamily="18" charset="0"/>
                        </a:rPr>
                        <m:t>=</m:t>
                      </m:r>
                      <m:sSub>
                        <m:sSubPr>
                          <m:ctrlPr>
                            <a:rPr lang="en-NZ" i="1">
                              <a:latin typeface="Cambria Math" panose="02040503050406030204" pitchFamily="18" charset="0"/>
                            </a:rPr>
                          </m:ctrlPr>
                        </m:sSubPr>
                        <m:e>
                          <m:r>
                            <a:rPr lang="en-NZ" i="1">
                              <a:latin typeface="Cambria Math" panose="02040503050406030204" pitchFamily="18" charset="0"/>
                            </a:rPr>
                            <m:t>𝜑</m:t>
                          </m:r>
                        </m:e>
                        <m:sub>
                          <m:r>
                            <a:rPr lang="en-NZ" i="1">
                              <a:latin typeface="Cambria Math" panose="02040503050406030204" pitchFamily="18" charset="0"/>
                            </a:rPr>
                            <m:t>𝑙</m:t>
                          </m:r>
                          <m:r>
                            <a:rPr lang="en-NZ" i="0">
                              <a:latin typeface="Cambria Math" panose="02040503050406030204" pitchFamily="18" charset="0"/>
                            </a:rPr>
                            <m:t>,</m:t>
                          </m:r>
                          <m:r>
                            <a:rPr lang="en-NZ" i="1">
                              <a:latin typeface="Cambria Math" panose="02040503050406030204" pitchFamily="18" charset="0"/>
                            </a:rPr>
                            <m:t>𝑡</m:t>
                          </m:r>
                        </m:sub>
                      </m:sSub>
                      <m:r>
                        <a:rPr lang="en-NZ" i="0">
                          <a:latin typeface="Cambria Math" panose="02040503050406030204" pitchFamily="18" charset="0"/>
                        </a:rPr>
                        <m:t>∙</m:t>
                      </m:r>
                      <m:sSub>
                        <m:sSubPr>
                          <m:ctrlPr>
                            <a:rPr lang="en-NZ" i="1">
                              <a:latin typeface="Cambria Math" panose="02040503050406030204" pitchFamily="18" charset="0"/>
                            </a:rPr>
                          </m:ctrlPr>
                        </m:sSubPr>
                        <m:e>
                          <m:r>
                            <a:rPr lang="en-NZ" i="1">
                              <a:latin typeface="Cambria Math" panose="02040503050406030204" pitchFamily="18" charset="0"/>
                            </a:rPr>
                            <m:t>𝑏</m:t>
                          </m:r>
                        </m:e>
                        <m:sub>
                          <m:r>
                            <a:rPr lang="en-NZ" i="1">
                              <a:latin typeface="Cambria Math" panose="02040503050406030204" pitchFamily="18" charset="0"/>
                            </a:rPr>
                            <m:t>𝑙</m:t>
                          </m:r>
                        </m:sub>
                      </m:sSub>
                      <m:r>
                        <a:rPr lang="en-NZ" i="0">
                          <a:latin typeface="Cambria Math" panose="02040503050406030204" pitchFamily="18" charset="0"/>
                        </a:rPr>
                        <m:t>∙</m:t>
                      </m:r>
                      <m:d>
                        <m:dPr>
                          <m:ctrlPr>
                            <a:rPr lang="en-NZ" i="1">
                              <a:latin typeface="Cambria Math" panose="02040503050406030204" pitchFamily="18" charset="0"/>
                            </a:rPr>
                          </m:ctrlPr>
                        </m:dPr>
                        <m:e>
                          <m:sSub>
                            <m:sSubPr>
                              <m:ctrlPr>
                                <a:rPr lang="en-NZ" i="1">
                                  <a:latin typeface="Cambria Math" panose="02040503050406030204" pitchFamily="18" charset="0"/>
                                </a:rPr>
                              </m:ctrlPr>
                            </m:sSubPr>
                            <m:e>
                              <m:r>
                                <a:rPr lang="en-NZ" i="1">
                                  <a:latin typeface="Cambria Math" panose="02040503050406030204" pitchFamily="18" charset="0"/>
                                </a:rPr>
                                <m:t>𝜃</m:t>
                              </m:r>
                            </m:e>
                            <m:sub>
                              <m:r>
                                <a:rPr lang="en-NZ" i="1">
                                  <a:latin typeface="Cambria Math" panose="02040503050406030204" pitchFamily="18" charset="0"/>
                                </a:rPr>
                                <m:t>𝑖</m:t>
                              </m:r>
                              <m:r>
                                <a:rPr lang="en-NZ" i="0">
                                  <a:latin typeface="Cambria Math" panose="02040503050406030204" pitchFamily="18" charset="0"/>
                                </a:rPr>
                                <m:t>,</m:t>
                              </m:r>
                              <m:r>
                                <a:rPr lang="en-NZ" i="1">
                                  <a:latin typeface="Cambria Math" panose="02040503050406030204" pitchFamily="18" charset="0"/>
                                </a:rPr>
                                <m:t>𝑡</m:t>
                              </m:r>
                            </m:sub>
                          </m:sSub>
                          <m:r>
                            <a:rPr lang="en-NZ" i="0">
                              <a:latin typeface="Cambria Math" panose="02040503050406030204" pitchFamily="18" charset="0"/>
                            </a:rPr>
                            <m:t>−</m:t>
                          </m:r>
                          <m:sSub>
                            <m:sSubPr>
                              <m:ctrlPr>
                                <a:rPr lang="en-NZ" i="1">
                                  <a:latin typeface="Cambria Math" panose="02040503050406030204" pitchFamily="18" charset="0"/>
                                </a:rPr>
                              </m:ctrlPr>
                            </m:sSubPr>
                            <m:e>
                              <m:r>
                                <a:rPr lang="en-NZ" i="1">
                                  <a:latin typeface="Cambria Math" panose="02040503050406030204" pitchFamily="18" charset="0"/>
                                </a:rPr>
                                <m:t>𝜃</m:t>
                              </m:r>
                            </m:e>
                            <m:sub>
                              <m:r>
                                <a:rPr lang="en-NZ" i="1">
                                  <a:latin typeface="Cambria Math" panose="02040503050406030204" pitchFamily="18" charset="0"/>
                                </a:rPr>
                                <m:t>𝑗</m:t>
                              </m:r>
                              <m:r>
                                <a:rPr lang="en-NZ" i="0">
                                  <a:latin typeface="Cambria Math" panose="02040503050406030204" pitchFamily="18" charset="0"/>
                                </a:rPr>
                                <m:t>,</m:t>
                              </m:r>
                              <m:r>
                                <a:rPr lang="en-NZ" i="1">
                                  <a:latin typeface="Cambria Math" panose="02040503050406030204" pitchFamily="18" charset="0"/>
                                </a:rPr>
                                <m:t>𝑡</m:t>
                              </m:r>
                            </m:sub>
                          </m:sSub>
                        </m:e>
                      </m:d>
                      <m:r>
                        <a:rPr lang="en-NZ" i="0">
                          <a:latin typeface="Cambria Math" panose="02040503050406030204" pitchFamily="18" charset="0"/>
                        </a:rPr>
                        <m:t>;∀</m:t>
                      </m:r>
                      <m:r>
                        <a:rPr lang="en-NZ" i="1">
                          <a:latin typeface="Cambria Math" panose="02040503050406030204" pitchFamily="18" charset="0"/>
                        </a:rPr>
                        <m:t>𝑙</m:t>
                      </m:r>
                      <m:d>
                        <m:dPr>
                          <m:ctrlPr>
                            <a:rPr lang="en-NZ" i="1">
                              <a:latin typeface="Cambria Math" panose="02040503050406030204" pitchFamily="18" charset="0"/>
                            </a:rPr>
                          </m:ctrlPr>
                        </m:dPr>
                        <m:e>
                          <m:r>
                            <a:rPr lang="en-NZ" i="1">
                              <a:latin typeface="Cambria Math" panose="02040503050406030204" pitchFamily="18" charset="0"/>
                            </a:rPr>
                            <m:t>𝑖</m:t>
                          </m:r>
                          <m:r>
                            <a:rPr lang="en-NZ" i="0">
                              <a:latin typeface="Cambria Math" panose="02040503050406030204" pitchFamily="18" charset="0"/>
                            </a:rPr>
                            <m:t>,</m:t>
                          </m:r>
                          <m:r>
                            <a:rPr lang="en-NZ" i="1">
                              <a:latin typeface="Cambria Math" panose="02040503050406030204" pitchFamily="18" charset="0"/>
                            </a:rPr>
                            <m:t>𝑗</m:t>
                          </m:r>
                        </m:e>
                      </m:d>
                      <m:r>
                        <a:rPr lang="en-NZ" i="0">
                          <a:latin typeface="Cambria Math" panose="02040503050406030204" pitchFamily="18" charset="0"/>
                        </a:rPr>
                        <m:t>∈</m:t>
                      </m:r>
                      <m:r>
                        <a:rPr lang="en-NZ" i="0">
                          <a:latin typeface="Cambria Math" panose="02040503050406030204" pitchFamily="18" charset="0"/>
                        </a:rPr>
                        <m:t>ℒ</m:t>
                      </m:r>
                      <m:r>
                        <a:rPr lang="en-NZ" i="0">
                          <a:latin typeface="Cambria Math" panose="02040503050406030204" pitchFamily="18" charset="0"/>
                        </a:rPr>
                        <m:t>,</m:t>
                      </m:r>
                      <m:r>
                        <a:rPr lang="en-NZ" i="1">
                          <a:latin typeface="Cambria Math" panose="02040503050406030204" pitchFamily="18" charset="0"/>
                        </a:rPr>
                        <m:t>𝑡</m:t>
                      </m:r>
                      <m:r>
                        <a:rPr lang="en-NZ" i="0">
                          <a:latin typeface="Cambria Math" panose="02040503050406030204" pitchFamily="18" charset="0"/>
                        </a:rPr>
                        <m:t>∈</m:t>
                      </m:r>
                      <m:r>
                        <a:rPr lang="en-NZ" i="0">
                          <a:latin typeface="Cambria Math" panose="02040503050406030204" pitchFamily="18" charset="0"/>
                        </a:rPr>
                        <m:t>𝒯</m:t>
                      </m:r>
                    </m:oMath>
                  </m:oMathPara>
                </a14:m>
                <a:endParaRPr lang="en-NZ" dirty="0"/>
              </a:p>
            </p:txBody>
          </p:sp>
        </mc:Choice>
        <mc:Fallback xmlns="">
          <p:sp>
            <p:nvSpPr>
              <p:cNvPr id="5" name="Rectangle 4"/>
              <p:cNvSpPr>
                <a:spLocks noRot="1" noChangeAspect="1" noMove="1" noResize="1" noEditPoints="1" noAdjustHandles="1" noChangeArrowheads="1" noChangeShapeType="1" noTextEdit="1"/>
              </p:cNvSpPr>
              <p:nvPr/>
            </p:nvSpPr>
            <p:spPr>
              <a:xfrm>
                <a:off x="1222790" y="4044703"/>
                <a:ext cx="4599656" cy="411395"/>
              </a:xfrm>
              <a:prstGeom prst="rect">
                <a:avLst/>
              </a:prstGeom>
              <a:blipFill>
                <a:blip r:embed="rId4"/>
                <a:stretch>
                  <a:fillRect b="-7463"/>
                </a:stretch>
              </a:blipFill>
            </p:spPr>
            <p:txBody>
              <a:bodyPr/>
              <a:lstStyle/>
              <a:p>
                <a:r>
                  <a:rPr lang="en-NZ">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736342" y="4851361"/>
                <a:ext cx="8915582" cy="6383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subSup"/>
                          <m:supHide m:val="on"/>
                          <m:ctrlPr>
                            <a:rPr lang="en-NZ"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𝒢</m:t>
                          </m:r>
                        </m:sub>
                        <m:sup/>
                        <m:e>
                          <m:sSub>
                            <m:sSubPr>
                              <m:ctrlPr>
                                <a:rPr lang="en-NZ"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𝑡</m:t>
                              </m:r>
                            </m:sub>
                          </m:sSub>
                        </m:e>
                      </m:nary>
                      <m:r>
                        <a:rPr lang="en-US" i="1">
                          <a:latin typeface="Cambria Math" panose="02040503050406030204" pitchFamily="18" charset="0"/>
                        </a:rPr>
                        <m:t>−</m:t>
                      </m:r>
                      <m:nary>
                        <m:naryPr>
                          <m:chr m:val="∑"/>
                          <m:limLoc m:val="subSup"/>
                          <m:supHide m:val="on"/>
                          <m:ctrlPr>
                            <a:rPr lang="en-NZ"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𝒢</m:t>
                          </m:r>
                        </m:sub>
                        <m:sup/>
                        <m:e>
                          <m:sSub>
                            <m:sSubPr>
                              <m:ctrlPr>
                                <a:rPr lang="en-NZ" i="1">
                                  <a:latin typeface="Cambria Math" panose="02040503050406030204" pitchFamily="18" charset="0"/>
                                </a:rPr>
                              </m:ctrlPr>
                            </m:sSubPr>
                            <m:e>
                              <m:r>
                                <a:rPr lang="en-US" i="1">
                                  <a:latin typeface="Cambria Math" panose="02040503050406030204" pitchFamily="18" charset="0"/>
                                </a:rPr>
                                <m:t>𝑝𝑠</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𝑡</m:t>
                              </m:r>
                            </m:sub>
                          </m:sSub>
                        </m:e>
                      </m:nary>
                      <m:r>
                        <a:rPr lang="en-US" i="1">
                          <a:latin typeface="Cambria Math" panose="02040503050406030204" pitchFamily="18" charset="0"/>
                        </a:rPr>
                        <m:t>−</m:t>
                      </m:r>
                      <m:nary>
                        <m:naryPr>
                          <m:chr m:val="∑"/>
                          <m:limLoc m:val="subSup"/>
                          <m:supHide m:val="on"/>
                          <m:ctrlPr>
                            <a:rPr lang="en-NZ" i="1">
                              <a:latin typeface="Cambria Math" panose="02040503050406030204" pitchFamily="18" charset="0"/>
                            </a:rPr>
                          </m:ctrlPr>
                        </m:naryPr>
                        <m:sub>
                          <m:r>
                            <a:rPr lang="en-US" i="1">
                              <a:latin typeface="Cambria Math" panose="02040503050406030204" pitchFamily="18" charset="0"/>
                            </a:rPr>
                            <m:t>𝑙</m:t>
                          </m:r>
                          <m:r>
                            <a:rPr lang="en-US" i="1">
                              <a:latin typeface="Cambria Math" panose="02040503050406030204" pitchFamily="18" charset="0"/>
                            </a:rPr>
                            <m:t>∈</m:t>
                          </m:r>
                          <m:r>
                            <a:rPr lang="en-US" i="1">
                              <a:latin typeface="Cambria Math" panose="02040503050406030204" pitchFamily="18" charset="0"/>
                            </a:rPr>
                            <m:t>ℒ</m:t>
                          </m:r>
                          <m:d>
                            <m:dPr>
                              <m:ctrlPr>
                                <a:rPr lang="en-NZ"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m:t>
                              </m:r>
                            </m:e>
                          </m:d>
                        </m:sub>
                        <m:sup/>
                        <m:e>
                          <m:sSub>
                            <m:sSubPr>
                              <m:ctrlPr>
                                <a:rPr lang="en-NZ"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𝑙</m:t>
                              </m:r>
                              <m:r>
                                <a:rPr lang="en-US" i="1">
                                  <a:latin typeface="Cambria Math" panose="02040503050406030204" pitchFamily="18" charset="0"/>
                                </a:rPr>
                                <m:t>,</m:t>
                              </m:r>
                              <m:r>
                                <a:rPr lang="en-US" i="1">
                                  <a:latin typeface="Cambria Math" panose="02040503050406030204" pitchFamily="18" charset="0"/>
                                </a:rPr>
                                <m:t>𝑡</m:t>
                              </m:r>
                            </m:sub>
                          </m:sSub>
                        </m:e>
                      </m:nary>
                      <m:r>
                        <a:rPr lang="en-US" i="1">
                          <a:latin typeface="Cambria Math" panose="02040503050406030204" pitchFamily="18" charset="0"/>
                        </a:rPr>
                        <m:t>+</m:t>
                      </m:r>
                      <m:nary>
                        <m:naryPr>
                          <m:chr m:val="∑"/>
                          <m:limLoc m:val="subSup"/>
                          <m:supHide m:val="on"/>
                          <m:ctrlPr>
                            <a:rPr lang="en-NZ" i="1">
                              <a:latin typeface="Cambria Math" panose="02040503050406030204" pitchFamily="18" charset="0"/>
                            </a:rPr>
                          </m:ctrlPr>
                        </m:naryPr>
                        <m:sub>
                          <m:r>
                            <a:rPr lang="en-US" i="1">
                              <a:latin typeface="Cambria Math" panose="02040503050406030204" pitchFamily="18" charset="0"/>
                            </a:rPr>
                            <m:t>𝑙</m:t>
                          </m:r>
                          <m:r>
                            <a:rPr lang="en-US" i="1">
                              <a:latin typeface="Cambria Math" panose="02040503050406030204" pitchFamily="18" charset="0"/>
                            </a:rPr>
                            <m:t>∈</m:t>
                          </m:r>
                          <m:r>
                            <a:rPr lang="en-US" i="1">
                              <a:latin typeface="Cambria Math" panose="02040503050406030204" pitchFamily="18" charset="0"/>
                            </a:rPr>
                            <m:t>ℒ</m:t>
                          </m:r>
                          <m:d>
                            <m:dPr>
                              <m:ctrlPr>
                                <a:rPr lang="en-NZ"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𝑖</m:t>
                              </m:r>
                            </m:e>
                          </m:d>
                        </m:sub>
                        <m:sup/>
                        <m:e>
                          <m:sSub>
                            <m:sSubPr>
                              <m:ctrlPr>
                                <a:rPr lang="en-NZ"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𝑙</m:t>
                              </m:r>
                              <m:r>
                                <a:rPr lang="en-US" i="1">
                                  <a:latin typeface="Cambria Math" panose="02040503050406030204" pitchFamily="18" charset="0"/>
                                </a:rPr>
                                <m:t>,</m:t>
                              </m:r>
                              <m:r>
                                <a:rPr lang="en-US" i="1">
                                  <a:latin typeface="Cambria Math" panose="02040503050406030204" pitchFamily="18" charset="0"/>
                                </a:rPr>
                                <m:t>𝑡</m:t>
                              </m:r>
                            </m:sub>
                          </m:sSub>
                        </m:e>
                      </m:nary>
                      <m:r>
                        <a:rPr lang="en-US" i="1">
                          <a:latin typeface="Cambria Math" panose="02040503050406030204" pitchFamily="18" charset="0"/>
                        </a:rPr>
                        <m:t>=</m:t>
                      </m:r>
                      <m:nary>
                        <m:naryPr>
                          <m:chr m:val="∑"/>
                          <m:limLoc m:val="subSup"/>
                          <m:supHide m:val="on"/>
                          <m:ctrlPr>
                            <a:rPr lang="en-NZ"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𝒟</m:t>
                          </m:r>
                        </m:sub>
                        <m:sup/>
                        <m:e>
                          <m:sSub>
                            <m:sSubPr>
                              <m:ctrlPr>
                                <a:rPr lang="en-NZ" i="1">
                                  <a:latin typeface="Cambria Math" panose="02040503050406030204" pitchFamily="18" charset="0"/>
                                </a:rPr>
                              </m:ctrlPr>
                            </m:sSubPr>
                            <m:e>
                              <m:r>
                                <a:rPr lang="en-US" i="1">
                                  <a:latin typeface="Cambria Math" panose="02040503050406030204" pitchFamily="18" charset="0"/>
                                </a:rPr>
                                <m:t>(</m:t>
                              </m:r>
                              <m:sSub>
                                <m:sSubPr>
                                  <m:ctrlPr>
                                    <a:rPr lang="en-NZ"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𝑡</m:t>
                                  </m:r>
                                </m:sub>
                              </m:sSub>
                              <m:r>
                                <a:rPr lang="en-US" b="1" i="1">
                                  <a:latin typeface="Cambria Math" panose="02040503050406030204" pitchFamily="18" charset="0"/>
                                </a:rPr>
                                <m:t>∙</m:t>
                              </m:r>
                              <m:r>
                                <a:rPr lang="en-US" i="1">
                                  <a:latin typeface="Cambria Math" panose="02040503050406030204" pitchFamily="18" charset="0"/>
                                </a:rPr>
                                <m:t>𝑑</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𝑡</m:t>
                              </m:r>
                            </m:sub>
                          </m:sSub>
                          <m:r>
                            <a:rPr lang="en-US" i="1">
                              <a:latin typeface="Cambria Math" panose="02040503050406030204" pitchFamily="18" charset="0"/>
                            </a:rPr>
                            <m:t>−</m:t>
                          </m:r>
                          <m:sSub>
                            <m:sSubPr>
                              <m:ctrlPr>
                                <a:rPr lang="en-NZ" i="1">
                                  <a:latin typeface="Cambria Math" panose="02040503050406030204" pitchFamily="18" charset="0"/>
                                </a:rPr>
                              </m:ctrlPr>
                            </m:sSubPr>
                            <m:e>
                              <m:r>
                                <a:rPr lang="en-US" i="1">
                                  <a:latin typeface="Cambria Math" panose="02040503050406030204" pitchFamily="18" charset="0"/>
                                </a:rPr>
                                <m:t>𝑙𝑠</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ℐ</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𝒯</m:t>
                          </m:r>
                        </m:e>
                      </m:nary>
                    </m:oMath>
                  </m:oMathPara>
                </a14:m>
                <a:endParaRPr lang="en-NZ" dirty="0"/>
              </a:p>
            </p:txBody>
          </p:sp>
        </mc:Choice>
        <mc:Fallback xmlns="">
          <p:sp>
            <p:nvSpPr>
              <p:cNvPr id="6" name="Rectangle 5"/>
              <p:cNvSpPr>
                <a:spLocks noRot="1" noChangeAspect="1" noMove="1" noResize="1" noEditPoints="1" noAdjustHandles="1" noChangeArrowheads="1" noChangeShapeType="1" noTextEdit="1"/>
              </p:cNvSpPr>
              <p:nvPr/>
            </p:nvSpPr>
            <p:spPr>
              <a:xfrm>
                <a:off x="1736342" y="4851361"/>
                <a:ext cx="8915582" cy="638316"/>
              </a:xfrm>
              <a:prstGeom prst="rect">
                <a:avLst/>
              </a:prstGeom>
              <a:blipFill>
                <a:blip r:embed="rId5"/>
                <a:stretch>
                  <a:fillRect/>
                </a:stretch>
              </a:blipFill>
            </p:spPr>
            <p:txBody>
              <a:bodyPr/>
              <a:lstStyle/>
              <a:p>
                <a:r>
                  <a:rPr lang="en-NZ">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852152" y="2462654"/>
                <a:ext cx="3525452" cy="381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NZ">
                          <a:latin typeface="Cambria Math" panose="02040503050406030204" pitchFamily="18" charset="0"/>
                        </a:rPr>
                        <m:t>0</m:t>
                      </m:r>
                      <m:r>
                        <a:rPr lang="en-NZ" i="0">
                          <a:latin typeface="Cambria Math" panose="02040503050406030204" pitchFamily="18" charset="0"/>
                        </a:rPr>
                        <m:t>≤</m:t>
                      </m:r>
                      <m:sSub>
                        <m:sSubPr>
                          <m:ctrlPr>
                            <a:rPr lang="en-NZ" i="1">
                              <a:latin typeface="Cambria Math" panose="02040503050406030204" pitchFamily="18" charset="0"/>
                            </a:rPr>
                          </m:ctrlPr>
                        </m:sSubPr>
                        <m:e>
                          <m:r>
                            <a:rPr lang="en-NZ" i="1">
                              <a:latin typeface="Cambria Math" panose="02040503050406030204" pitchFamily="18" charset="0"/>
                            </a:rPr>
                            <m:t>𝑙𝑠</m:t>
                          </m:r>
                        </m:e>
                        <m:sub>
                          <m:r>
                            <a:rPr lang="en-NZ" i="1">
                              <a:latin typeface="Cambria Math" panose="02040503050406030204" pitchFamily="18" charset="0"/>
                            </a:rPr>
                            <m:t>𝑖</m:t>
                          </m:r>
                          <m:r>
                            <a:rPr lang="en-NZ" i="0">
                              <a:latin typeface="Cambria Math" panose="02040503050406030204" pitchFamily="18" charset="0"/>
                            </a:rPr>
                            <m:t>,</m:t>
                          </m:r>
                          <m:r>
                            <a:rPr lang="en-NZ" i="1">
                              <a:latin typeface="Cambria Math" panose="02040503050406030204" pitchFamily="18" charset="0"/>
                            </a:rPr>
                            <m:t>𝑡</m:t>
                          </m:r>
                        </m:sub>
                      </m:sSub>
                      <m:r>
                        <a:rPr lang="en-NZ" i="0">
                          <a:latin typeface="Cambria Math" panose="02040503050406030204" pitchFamily="18" charset="0"/>
                        </a:rPr>
                        <m:t>≤</m:t>
                      </m:r>
                      <m:sSub>
                        <m:sSubPr>
                          <m:ctrlPr>
                            <a:rPr lang="en-NZ" i="1">
                              <a:latin typeface="Cambria Math" panose="02040503050406030204" pitchFamily="18" charset="0"/>
                            </a:rPr>
                          </m:ctrlPr>
                        </m:sSubPr>
                        <m:e>
                          <m:sSub>
                            <m:sSubPr>
                              <m:ctrlPr>
                                <a:rPr lang="en-NZ" i="1">
                                  <a:latin typeface="Cambria Math" panose="02040503050406030204" pitchFamily="18" charset="0"/>
                                </a:rPr>
                              </m:ctrlPr>
                            </m:sSubPr>
                            <m:e>
                              <m:r>
                                <a:rPr lang="en-NZ" i="1">
                                  <a:latin typeface="Cambria Math" panose="02040503050406030204" pitchFamily="18" charset="0"/>
                                </a:rPr>
                                <m:t>𝛽</m:t>
                              </m:r>
                            </m:e>
                            <m:sub>
                              <m:r>
                                <a:rPr lang="en-NZ" i="1">
                                  <a:latin typeface="Cambria Math" panose="02040503050406030204" pitchFamily="18" charset="0"/>
                                </a:rPr>
                                <m:t>𝑖</m:t>
                              </m:r>
                              <m:r>
                                <a:rPr lang="en-NZ" i="0">
                                  <a:latin typeface="Cambria Math" panose="02040503050406030204" pitchFamily="18" charset="0"/>
                                </a:rPr>
                                <m:t>,</m:t>
                              </m:r>
                              <m:r>
                                <a:rPr lang="en-NZ" i="1">
                                  <a:latin typeface="Cambria Math" panose="02040503050406030204" pitchFamily="18" charset="0"/>
                                </a:rPr>
                                <m:t>𝑡</m:t>
                              </m:r>
                            </m:sub>
                          </m:sSub>
                          <m:r>
                            <a:rPr lang="en-NZ" i="0">
                              <a:latin typeface="Cambria Math" panose="02040503050406030204" pitchFamily="18" charset="0"/>
                            </a:rPr>
                            <m:t>∙</m:t>
                          </m:r>
                          <m:r>
                            <a:rPr lang="en-NZ" i="1">
                              <a:latin typeface="Cambria Math" panose="02040503050406030204" pitchFamily="18" charset="0"/>
                            </a:rPr>
                            <m:t>𝑑</m:t>
                          </m:r>
                        </m:e>
                        <m:sub>
                          <m:r>
                            <a:rPr lang="en-NZ" i="1">
                              <a:latin typeface="Cambria Math" panose="02040503050406030204" pitchFamily="18" charset="0"/>
                            </a:rPr>
                            <m:t>𝑖</m:t>
                          </m:r>
                          <m:r>
                            <a:rPr lang="en-NZ" i="0">
                              <a:latin typeface="Cambria Math" panose="02040503050406030204" pitchFamily="18" charset="0"/>
                            </a:rPr>
                            <m:t>,</m:t>
                          </m:r>
                          <m:r>
                            <a:rPr lang="en-NZ" i="1">
                              <a:latin typeface="Cambria Math" panose="02040503050406030204" pitchFamily="18" charset="0"/>
                            </a:rPr>
                            <m:t>𝑡</m:t>
                          </m:r>
                        </m:sub>
                      </m:sSub>
                      <m:r>
                        <a:rPr lang="en-NZ" i="0">
                          <a:latin typeface="Cambria Math" panose="02040503050406030204" pitchFamily="18" charset="0"/>
                        </a:rPr>
                        <m:t>;∀</m:t>
                      </m:r>
                      <m:r>
                        <a:rPr lang="en-NZ" i="1">
                          <a:latin typeface="Cambria Math" panose="02040503050406030204" pitchFamily="18" charset="0"/>
                        </a:rPr>
                        <m:t>𝑖</m:t>
                      </m:r>
                      <m:r>
                        <a:rPr lang="en-NZ" i="0">
                          <a:latin typeface="Cambria Math" panose="02040503050406030204" pitchFamily="18" charset="0"/>
                        </a:rPr>
                        <m:t>∈</m:t>
                      </m:r>
                      <m:r>
                        <a:rPr lang="en-NZ" i="0">
                          <a:latin typeface="Cambria Math" panose="02040503050406030204" pitchFamily="18" charset="0"/>
                        </a:rPr>
                        <m:t>𝒟</m:t>
                      </m:r>
                      <m:r>
                        <a:rPr lang="en-NZ" i="0">
                          <a:latin typeface="Cambria Math" panose="02040503050406030204" pitchFamily="18" charset="0"/>
                        </a:rPr>
                        <m:t>,</m:t>
                      </m:r>
                      <m:r>
                        <a:rPr lang="en-NZ" i="1">
                          <a:latin typeface="Cambria Math" panose="02040503050406030204" pitchFamily="18" charset="0"/>
                        </a:rPr>
                        <m:t>𝑡</m:t>
                      </m:r>
                      <m:r>
                        <a:rPr lang="en-NZ" i="0">
                          <a:latin typeface="Cambria Math" panose="02040503050406030204" pitchFamily="18" charset="0"/>
                        </a:rPr>
                        <m:t>∈</m:t>
                      </m:r>
                      <m:r>
                        <a:rPr lang="en-NZ" i="0">
                          <a:latin typeface="Cambria Math" panose="02040503050406030204" pitchFamily="18" charset="0"/>
                        </a:rPr>
                        <m:t>𝒯</m:t>
                      </m:r>
                    </m:oMath>
                  </m:oMathPara>
                </a14:m>
                <a:endParaRPr lang="en-NZ" dirty="0"/>
              </a:p>
            </p:txBody>
          </p:sp>
        </mc:Choice>
        <mc:Fallback xmlns="">
          <p:sp>
            <p:nvSpPr>
              <p:cNvPr id="7" name="Rectangle 6"/>
              <p:cNvSpPr>
                <a:spLocks noRot="1" noChangeAspect="1" noMove="1" noResize="1" noEditPoints="1" noAdjustHandles="1" noChangeArrowheads="1" noChangeShapeType="1" noTextEdit="1"/>
              </p:cNvSpPr>
              <p:nvPr/>
            </p:nvSpPr>
            <p:spPr>
              <a:xfrm>
                <a:off x="6852152" y="2462654"/>
                <a:ext cx="3525452" cy="381515"/>
              </a:xfrm>
              <a:prstGeom prst="rect">
                <a:avLst/>
              </a:prstGeom>
              <a:blipFill>
                <a:blip r:embed="rId6"/>
                <a:stretch>
                  <a:fillRect b="-9524"/>
                </a:stretch>
              </a:blipFill>
            </p:spPr>
            <p:txBody>
              <a:bodyPr/>
              <a:lstStyle/>
              <a:p>
                <a:r>
                  <a:rPr lang="en-NZ">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6671525" y="2940647"/>
                <a:ext cx="3886705" cy="429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NZ" i="1">
                              <a:latin typeface="Cambria Math" panose="02040503050406030204" pitchFamily="18" charset="0"/>
                            </a:rPr>
                          </m:ctrlPr>
                        </m:sSubPr>
                        <m:e>
                          <m:r>
                            <a:rPr lang="en-NZ" i="1">
                              <a:latin typeface="Cambria Math" panose="02040503050406030204" pitchFamily="18" charset="0"/>
                            </a:rPr>
                            <m:t>𝛼</m:t>
                          </m:r>
                        </m:e>
                        <m:sub>
                          <m:r>
                            <a:rPr lang="en-NZ" i="1">
                              <a:latin typeface="Cambria Math" panose="02040503050406030204" pitchFamily="18" charset="0"/>
                            </a:rPr>
                            <m:t>𝑖</m:t>
                          </m:r>
                          <m:r>
                            <a:rPr lang="en-NZ" i="0">
                              <a:latin typeface="Cambria Math" panose="02040503050406030204" pitchFamily="18" charset="0"/>
                            </a:rPr>
                            <m:t>,</m:t>
                          </m:r>
                          <m:r>
                            <a:rPr lang="en-NZ" i="1">
                              <a:latin typeface="Cambria Math" panose="02040503050406030204" pitchFamily="18" charset="0"/>
                            </a:rPr>
                            <m:t>𝑡</m:t>
                          </m:r>
                        </m:sub>
                      </m:sSub>
                      <m:r>
                        <a:rPr lang="en-NZ" i="0">
                          <a:latin typeface="Cambria Math" panose="02040503050406030204" pitchFamily="18" charset="0"/>
                        </a:rPr>
                        <m:t>∙</m:t>
                      </m:r>
                      <m:bar>
                        <m:barPr>
                          <m:ctrlPr>
                            <a:rPr lang="en-NZ" i="1">
                              <a:latin typeface="Cambria Math" panose="02040503050406030204" pitchFamily="18" charset="0"/>
                            </a:rPr>
                          </m:ctrlPr>
                        </m:barPr>
                        <m:e>
                          <m:sSub>
                            <m:sSubPr>
                              <m:ctrlPr>
                                <a:rPr lang="en-NZ" i="1">
                                  <a:latin typeface="Cambria Math" panose="02040503050406030204" pitchFamily="18" charset="0"/>
                                </a:rPr>
                              </m:ctrlPr>
                            </m:sSubPr>
                            <m:e>
                              <m:r>
                                <a:rPr lang="en-NZ" i="1">
                                  <a:latin typeface="Cambria Math" panose="02040503050406030204" pitchFamily="18" charset="0"/>
                                </a:rPr>
                                <m:t>𝑝</m:t>
                              </m:r>
                            </m:e>
                            <m:sub>
                              <m:r>
                                <a:rPr lang="en-NZ" i="1">
                                  <a:latin typeface="Cambria Math" panose="02040503050406030204" pitchFamily="18" charset="0"/>
                                </a:rPr>
                                <m:t>𝑖</m:t>
                              </m:r>
                            </m:sub>
                          </m:sSub>
                        </m:e>
                      </m:bar>
                      <m:r>
                        <a:rPr lang="en-NZ" i="0">
                          <a:latin typeface="Cambria Math" panose="02040503050406030204" pitchFamily="18" charset="0"/>
                        </a:rPr>
                        <m:t>≤</m:t>
                      </m:r>
                      <m:sSub>
                        <m:sSubPr>
                          <m:ctrlPr>
                            <a:rPr lang="en-NZ" i="1">
                              <a:latin typeface="Cambria Math" panose="02040503050406030204" pitchFamily="18" charset="0"/>
                            </a:rPr>
                          </m:ctrlPr>
                        </m:sSubPr>
                        <m:e>
                          <m:r>
                            <a:rPr lang="en-NZ" i="1">
                              <a:latin typeface="Cambria Math" panose="02040503050406030204" pitchFamily="18" charset="0"/>
                            </a:rPr>
                            <m:t>𝑝</m:t>
                          </m:r>
                        </m:e>
                        <m:sub>
                          <m:r>
                            <a:rPr lang="en-NZ" i="1">
                              <a:latin typeface="Cambria Math" panose="02040503050406030204" pitchFamily="18" charset="0"/>
                            </a:rPr>
                            <m:t>𝑖</m:t>
                          </m:r>
                          <m:r>
                            <a:rPr lang="en-NZ" i="0">
                              <a:latin typeface="Cambria Math" panose="02040503050406030204" pitchFamily="18" charset="0"/>
                            </a:rPr>
                            <m:t>,</m:t>
                          </m:r>
                          <m:r>
                            <a:rPr lang="en-NZ" i="1">
                              <a:latin typeface="Cambria Math" panose="02040503050406030204" pitchFamily="18" charset="0"/>
                            </a:rPr>
                            <m:t>𝑡</m:t>
                          </m:r>
                        </m:sub>
                      </m:sSub>
                      <m:r>
                        <a:rPr lang="en-NZ" i="0">
                          <a:latin typeface="Cambria Math" panose="02040503050406030204" pitchFamily="18" charset="0"/>
                        </a:rPr>
                        <m:t>≤</m:t>
                      </m:r>
                      <m:sSub>
                        <m:sSubPr>
                          <m:ctrlPr>
                            <a:rPr lang="en-NZ" i="1">
                              <a:latin typeface="Cambria Math" panose="02040503050406030204" pitchFamily="18" charset="0"/>
                            </a:rPr>
                          </m:ctrlPr>
                        </m:sSubPr>
                        <m:e>
                          <m:r>
                            <a:rPr lang="en-NZ" i="1">
                              <a:latin typeface="Cambria Math" panose="02040503050406030204" pitchFamily="18" charset="0"/>
                            </a:rPr>
                            <m:t>𝛼</m:t>
                          </m:r>
                        </m:e>
                        <m:sub>
                          <m:r>
                            <a:rPr lang="en-NZ" i="1">
                              <a:latin typeface="Cambria Math" panose="02040503050406030204" pitchFamily="18" charset="0"/>
                            </a:rPr>
                            <m:t>𝑖</m:t>
                          </m:r>
                          <m:r>
                            <a:rPr lang="en-NZ" i="0">
                              <a:latin typeface="Cambria Math" panose="02040503050406030204" pitchFamily="18" charset="0"/>
                            </a:rPr>
                            <m:t>,</m:t>
                          </m:r>
                          <m:r>
                            <a:rPr lang="en-NZ" i="1">
                              <a:latin typeface="Cambria Math" panose="02040503050406030204" pitchFamily="18" charset="0"/>
                            </a:rPr>
                            <m:t>𝑡</m:t>
                          </m:r>
                        </m:sub>
                      </m:sSub>
                      <m:r>
                        <a:rPr lang="en-NZ" i="0">
                          <a:latin typeface="Cambria Math" panose="02040503050406030204" pitchFamily="18" charset="0"/>
                        </a:rPr>
                        <m:t>∙</m:t>
                      </m:r>
                      <m:bar>
                        <m:barPr>
                          <m:pos m:val="top"/>
                          <m:ctrlPr>
                            <a:rPr lang="en-NZ" i="1">
                              <a:latin typeface="Cambria Math" panose="02040503050406030204" pitchFamily="18" charset="0"/>
                            </a:rPr>
                          </m:ctrlPr>
                        </m:barPr>
                        <m:e>
                          <m:sSub>
                            <m:sSubPr>
                              <m:ctrlPr>
                                <a:rPr lang="en-NZ" i="1">
                                  <a:latin typeface="Cambria Math" panose="02040503050406030204" pitchFamily="18" charset="0"/>
                                </a:rPr>
                              </m:ctrlPr>
                            </m:sSubPr>
                            <m:e>
                              <m:r>
                                <a:rPr lang="en-NZ" i="1">
                                  <a:latin typeface="Cambria Math" panose="02040503050406030204" pitchFamily="18" charset="0"/>
                                </a:rPr>
                                <m:t>𝑝</m:t>
                              </m:r>
                            </m:e>
                            <m:sub>
                              <m:r>
                                <a:rPr lang="en-NZ" i="1">
                                  <a:latin typeface="Cambria Math" panose="02040503050406030204" pitchFamily="18" charset="0"/>
                                </a:rPr>
                                <m:t>𝑖</m:t>
                              </m:r>
                            </m:sub>
                          </m:sSub>
                        </m:e>
                      </m:bar>
                      <m:r>
                        <a:rPr lang="en-NZ" i="0">
                          <a:latin typeface="Cambria Math" panose="02040503050406030204" pitchFamily="18" charset="0"/>
                        </a:rPr>
                        <m:t>;∀</m:t>
                      </m:r>
                      <m:r>
                        <a:rPr lang="en-NZ" i="1">
                          <a:latin typeface="Cambria Math" panose="02040503050406030204" pitchFamily="18" charset="0"/>
                        </a:rPr>
                        <m:t>𝑖</m:t>
                      </m:r>
                      <m:r>
                        <a:rPr lang="en-NZ" i="0">
                          <a:latin typeface="Cambria Math" panose="02040503050406030204" pitchFamily="18" charset="0"/>
                        </a:rPr>
                        <m:t>∈</m:t>
                      </m:r>
                      <m:r>
                        <a:rPr lang="en-NZ" i="0">
                          <a:latin typeface="Cambria Math" panose="02040503050406030204" pitchFamily="18" charset="0"/>
                        </a:rPr>
                        <m:t>𝒢</m:t>
                      </m:r>
                      <m:r>
                        <a:rPr lang="en-NZ" i="0">
                          <a:latin typeface="Cambria Math" panose="02040503050406030204" pitchFamily="18" charset="0"/>
                        </a:rPr>
                        <m:t>,</m:t>
                      </m:r>
                      <m:r>
                        <a:rPr lang="en-NZ" i="1">
                          <a:latin typeface="Cambria Math" panose="02040503050406030204" pitchFamily="18" charset="0"/>
                        </a:rPr>
                        <m:t>𝑡</m:t>
                      </m:r>
                      <m:r>
                        <a:rPr lang="en-NZ" i="0">
                          <a:latin typeface="Cambria Math" panose="02040503050406030204" pitchFamily="18" charset="0"/>
                        </a:rPr>
                        <m:t>∈</m:t>
                      </m:r>
                      <m:r>
                        <a:rPr lang="en-NZ" i="0">
                          <a:latin typeface="Cambria Math" panose="02040503050406030204" pitchFamily="18" charset="0"/>
                        </a:rPr>
                        <m:t>𝒯</m:t>
                      </m:r>
                    </m:oMath>
                  </m:oMathPara>
                </a14:m>
                <a:endParaRPr lang="en-NZ" dirty="0"/>
              </a:p>
            </p:txBody>
          </p:sp>
        </mc:Choice>
        <mc:Fallback xmlns="">
          <p:sp>
            <p:nvSpPr>
              <p:cNvPr id="8" name="Rectangle 7"/>
              <p:cNvSpPr>
                <a:spLocks noRot="1" noChangeAspect="1" noMove="1" noResize="1" noEditPoints="1" noAdjustHandles="1" noChangeArrowheads="1" noChangeShapeType="1" noTextEdit="1"/>
              </p:cNvSpPr>
              <p:nvPr/>
            </p:nvSpPr>
            <p:spPr>
              <a:xfrm>
                <a:off x="6671525" y="2940647"/>
                <a:ext cx="3886705" cy="429220"/>
              </a:xfrm>
              <a:prstGeom prst="rect">
                <a:avLst/>
              </a:prstGeom>
              <a:blipFill>
                <a:blip r:embed="rId7"/>
                <a:stretch>
                  <a:fillRect/>
                </a:stretch>
              </a:blipFill>
            </p:spPr>
            <p:txBody>
              <a:bodyPr/>
              <a:lstStyle/>
              <a:p>
                <a:r>
                  <a:rPr lang="en-NZ">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7088209" y="3477617"/>
                <a:ext cx="3053335" cy="381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NZ">
                          <a:latin typeface="Cambria Math" panose="02040503050406030204" pitchFamily="18" charset="0"/>
                        </a:rPr>
                        <m:t>0</m:t>
                      </m:r>
                      <m:r>
                        <a:rPr lang="en-NZ" i="0">
                          <a:latin typeface="Cambria Math" panose="02040503050406030204" pitchFamily="18" charset="0"/>
                        </a:rPr>
                        <m:t>≤</m:t>
                      </m:r>
                      <m:sSub>
                        <m:sSubPr>
                          <m:ctrlPr>
                            <a:rPr lang="en-NZ" i="1">
                              <a:latin typeface="Cambria Math" panose="02040503050406030204" pitchFamily="18" charset="0"/>
                            </a:rPr>
                          </m:ctrlPr>
                        </m:sSubPr>
                        <m:e>
                          <m:r>
                            <a:rPr lang="en-NZ" i="1">
                              <a:latin typeface="Cambria Math" panose="02040503050406030204" pitchFamily="18" charset="0"/>
                            </a:rPr>
                            <m:t>𝑝𝑠</m:t>
                          </m:r>
                        </m:e>
                        <m:sub>
                          <m:r>
                            <a:rPr lang="en-NZ" i="1">
                              <a:latin typeface="Cambria Math" panose="02040503050406030204" pitchFamily="18" charset="0"/>
                            </a:rPr>
                            <m:t>𝑖</m:t>
                          </m:r>
                          <m:r>
                            <a:rPr lang="en-NZ" i="0">
                              <a:latin typeface="Cambria Math" panose="02040503050406030204" pitchFamily="18" charset="0"/>
                            </a:rPr>
                            <m:t>,</m:t>
                          </m:r>
                          <m:r>
                            <a:rPr lang="en-NZ" i="1">
                              <a:latin typeface="Cambria Math" panose="02040503050406030204" pitchFamily="18" charset="0"/>
                            </a:rPr>
                            <m:t>𝑡</m:t>
                          </m:r>
                        </m:sub>
                      </m:sSub>
                      <m:r>
                        <a:rPr lang="en-NZ" i="0">
                          <a:latin typeface="Cambria Math" panose="02040503050406030204" pitchFamily="18" charset="0"/>
                        </a:rPr>
                        <m:t>≤</m:t>
                      </m:r>
                      <m:sSub>
                        <m:sSubPr>
                          <m:ctrlPr>
                            <a:rPr lang="en-NZ" i="1">
                              <a:latin typeface="Cambria Math" panose="02040503050406030204" pitchFamily="18" charset="0"/>
                            </a:rPr>
                          </m:ctrlPr>
                        </m:sSubPr>
                        <m:e>
                          <m:r>
                            <a:rPr lang="en-NZ" i="1">
                              <a:latin typeface="Cambria Math" panose="02040503050406030204" pitchFamily="18" charset="0"/>
                            </a:rPr>
                            <m:t>𝑝</m:t>
                          </m:r>
                        </m:e>
                        <m:sub>
                          <m:r>
                            <a:rPr lang="en-NZ" i="1">
                              <a:latin typeface="Cambria Math" panose="02040503050406030204" pitchFamily="18" charset="0"/>
                            </a:rPr>
                            <m:t>𝑖</m:t>
                          </m:r>
                          <m:r>
                            <a:rPr lang="en-NZ" i="0">
                              <a:latin typeface="Cambria Math" panose="02040503050406030204" pitchFamily="18" charset="0"/>
                            </a:rPr>
                            <m:t>,</m:t>
                          </m:r>
                          <m:r>
                            <a:rPr lang="en-NZ" i="1">
                              <a:latin typeface="Cambria Math" panose="02040503050406030204" pitchFamily="18" charset="0"/>
                            </a:rPr>
                            <m:t>𝑡</m:t>
                          </m:r>
                        </m:sub>
                      </m:sSub>
                      <m:r>
                        <a:rPr lang="en-NZ" i="0">
                          <a:latin typeface="Cambria Math" panose="02040503050406030204" pitchFamily="18" charset="0"/>
                        </a:rPr>
                        <m:t>;∀</m:t>
                      </m:r>
                      <m:r>
                        <a:rPr lang="en-NZ" i="1">
                          <a:latin typeface="Cambria Math" panose="02040503050406030204" pitchFamily="18" charset="0"/>
                        </a:rPr>
                        <m:t>𝑖</m:t>
                      </m:r>
                      <m:r>
                        <a:rPr lang="en-NZ" i="0">
                          <a:latin typeface="Cambria Math" panose="02040503050406030204" pitchFamily="18" charset="0"/>
                        </a:rPr>
                        <m:t>∈</m:t>
                      </m:r>
                      <m:r>
                        <a:rPr lang="en-NZ" i="0">
                          <a:latin typeface="Cambria Math" panose="02040503050406030204" pitchFamily="18" charset="0"/>
                        </a:rPr>
                        <m:t>𝒢</m:t>
                      </m:r>
                      <m:r>
                        <a:rPr lang="en-NZ" i="0">
                          <a:latin typeface="Cambria Math" panose="02040503050406030204" pitchFamily="18" charset="0"/>
                        </a:rPr>
                        <m:t>,</m:t>
                      </m:r>
                      <m:r>
                        <a:rPr lang="en-NZ" i="1">
                          <a:latin typeface="Cambria Math" panose="02040503050406030204" pitchFamily="18" charset="0"/>
                        </a:rPr>
                        <m:t>𝑡</m:t>
                      </m:r>
                      <m:r>
                        <a:rPr lang="en-NZ" i="0">
                          <a:latin typeface="Cambria Math" panose="02040503050406030204" pitchFamily="18" charset="0"/>
                        </a:rPr>
                        <m:t>∈</m:t>
                      </m:r>
                      <m:r>
                        <a:rPr lang="en-NZ" i="0">
                          <a:latin typeface="Cambria Math" panose="02040503050406030204" pitchFamily="18" charset="0"/>
                        </a:rPr>
                        <m:t>𝒯</m:t>
                      </m:r>
                    </m:oMath>
                  </m:oMathPara>
                </a14:m>
                <a:endParaRPr lang="en-NZ" dirty="0"/>
              </a:p>
            </p:txBody>
          </p:sp>
        </mc:Choice>
        <mc:Fallback xmlns="">
          <p:sp>
            <p:nvSpPr>
              <p:cNvPr id="9" name="Rectangle 8"/>
              <p:cNvSpPr>
                <a:spLocks noRot="1" noChangeAspect="1" noMove="1" noResize="1" noEditPoints="1" noAdjustHandles="1" noChangeArrowheads="1" noChangeShapeType="1" noTextEdit="1"/>
              </p:cNvSpPr>
              <p:nvPr/>
            </p:nvSpPr>
            <p:spPr>
              <a:xfrm>
                <a:off x="7088209" y="3477617"/>
                <a:ext cx="3053335" cy="381515"/>
              </a:xfrm>
              <a:prstGeom prst="rect">
                <a:avLst/>
              </a:prstGeom>
              <a:blipFill>
                <a:blip r:embed="rId8"/>
                <a:stretch>
                  <a:fillRect b="-9524"/>
                </a:stretch>
              </a:blipFill>
            </p:spPr>
            <p:txBody>
              <a:bodyPr/>
              <a:lstStyle/>
              <a:p>
                <a:r>
                  <a:rPr lang="en-NZ">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757254" y="4023231"/>
                <a:ext cx="3800976" cy="429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NZ">
                          <a:latin typeface="Cambria Math" panose="02040503050406030204" pitchFamily="18" charset="0"/>
                        </a:rPr>
                        <m:t>−</m:t>
                      </m:r>
                      <m:bar>
                        <m:barPr>
                          <m:ctrlPr>
                            <a:rPr lang="en-NZ" i="1">
                              <a:latin typeface="Cambria Math" panose="02040503050406030204" pitchFamily="18" charset="0"/>
                            </a:rPr>
                          </m:ctrlPr>
                        </m:barPr>
                        <m:e>
                          <m:sSub>
                            <m:sSubPr>
                              <m:ctrlPr>
                                <a:rPr lang="en-NZ" i="1">
                                  <a:latin typeface="Cambria Math" panose="02040503050406030204" pitchFamily="18" charset="0"/>
                                </a:rPr>
                              </m:ctrlPr>
                            </m:sSubPr>
                            <m:e>
                              <m:r>
                                <a:rPr lang="en-NZ" i="1">
                                  <a:latin typeface="Cambria Math" panose="02040503050406030204" pitchFamily="18" charset="0"/>
                                </a:rPr>
                                <m:t>𝑟</m:t>
                              </m:r>
                            </m:e>
                            <m:sub>
                              <m:r>
                                <a:rPr lang="en-NZ" i="1">
                                  <a:latin typeface="Cambria Math" panose="02040503050406030204" pitchFamily="18" charset="0"/>
                                </a:rPr>
                                <m:t>𝑖</m:t>
                              </m:r>
                            </m:sub>
                          </m:sSub>
                        </m:e>
                      </m:bar>
                      <m:r>
                        <a:rPr lang="en-NZ" i="0">
                          <a:latin typeface="Cambria Math" panose="02040503050406030204" pitchFamily="18" charset="0"/>
                        </a:rPr>
                        <m:t>≤</m:t>
                      </m:r>
                      <m:sSub>
                        <m:sSubPr>
                          <m:ctrlPr>
                            <a:rPr lang="en-NZ" i="1">
                              <a:latin typeface="Cambria Math" panose="02040503050406030204" pitchFamily="18" charset="0"/>
                            </a:rPr>
                          </m:ctrlPr>
                        </m:sSubPr>
                        <m:e>
                          <m:r>
                            <a:rPr lang="en-NZ" i="1">
                              <a:latin typeface="Cambria Math" panose="02040503050406030204" pitchFamily="18" charset="0"/>
                            </a:rPr>
                            <m:t>𝑝</m:t>
                          </m:r>
                        </m:e>
                        <m:sub>
                          <m:r>
                            <a:rPr lang="en-NZ" i="1">
                              <a:latin typeface="Cambria Math" panose="02040503050406030204" pitchFamily="18" charset="0"/>
                            </a:rPr>
                            <m:t>𝑖</m:t>
                          </m:r>
                          <m:r>
                            <a:rPr lang="en-NZ" i="0">
                              <a:latin typeface="Cambria Math" panose="02040503050406030204" pitchFamily="18" charset="0"/>
                            </a:rPr>
                            <m:t>,</m:t>
                          </m:r>
                          <m:r>
                            <a:rPr lang="en-NZ" i="1">
                              <a:latin typeface="Cambria Math" panose="02040503050406030204" pitchFamily="18" charset="0"/>
                            </a:rPr>
                            <m:t>𝑡</m:t>
                          </m:r>
                        </m:sub>
                      </m:sSub>
                      <m:r>
                        <a:rPr lang="en-NZ" i="0">
                          <a:latin typeface="Cambria Math" panose="02040503050406030204" pitchFamily="18" charset="0"/>
                        </a:rPr>
                        <m:t>−</m:t>
                      </m:r>
                      <m:sSub>
                        <m:sSubPr>
                          <m:ctrlPr>
                            <a:rPr lang="en-NZ" i="1">
                              <a:latin typeface="Cambria Math" panose="02040503050406030204" pitchFamily="18" charset="0"/>
                            </a:rPr>
                          </m:ctrlPr>
                        </m:sSubPr>
                        <m:e>
                          <m:r>
                            <a:rPr lang="en-NZ" i="1">
                              <a:latin typeface="Cambria Math" panose="02040503050406030204" pitchFamily="18" charset="0"/>
                            </a:rPr>
                            <m:t>𝑝</m:t>
                          </m:r>
                        </m:e>
                        <m:sub>
                          <m:r>
                            <a:rPr lang="en-NZ" i="1">
                              <a:latin typeface="Cambria Math" panose="02040503050406030204" pitchFamily="18" charset="0"/>
                            </a:rPr>
                            <m:t>𝑖</m:t>
                          </m:r>
                          <m:r>
                            <a:rPr lang="en-NZ" i="0">
                              <a:latin typeface="Cambria Math" panose="02040503050406030204" pitchFamily="18" charset="0"/>
                            </a:rPr>
                            <m:t>,</m:t>
                          </m:r>
                          <m:r>
                            <a:rPr lang="en-NZ" i="1">
                              <a:latin typeface="Cambria Math" panose="02040503050406030204" pitchFamily="18" charset="0"/>
                            </a:rPr>
                            <m:t>𝑡</m:t>
                          </m:r>
                          <m:r>
                            <a:rPr lang="en-NZ" i="0">
                              <a:latin typeface="Cambria Math" panose="02040503050406030204" pitchFamily="18" charset="0"/>
                            </a:rPr>
                            <m:t>−1</m:t>
                          </m:r>
                        </m:sub>
                      </m:sSub>
                      <m:r>
                        <a:rPr lang="en-NZ" i="0">
                          <a:latin typeface="Cambria Math" panose="02040503050406030204" pitchFamily="18" charset="0"/>
                        </a:rPr>
                        <m:t>≤</m:t>
                      </m:r>
                      <m:bar>
                        <m:barPr>
                          <m:pos m:val="top"/>
                          <m:ctrlPr>
                            <a:rPr lang="en-NZ" i="1">
                              <a:latin typeface="Cambria Math" panose="02040503050406030204" pitchFamily="18" charset="0"/>
                            </a:rPr>
                          </m:ctrlPr>
                        </m:barPr>
                        <m:e>
                          <m:sSub>
                            <m:sSubPr>
                              <m:ctrlPr>
                                <a:rPr lang="en-NZ" i="1">
                                  <a:latin typeface="Cambria Math" panose="02040503050406030204" pitchFamily="18" charset="0"/>
                                </a:rPr>
                              </m:ctrlPr>
                            </m:sSubPr>
                            <m:e>
                              <m:r>
                                <a:rPr lang="en-NZ" i="1">
                                  <a:latin typeface="Cambria Math" panose="02040503050406030204" pitchFamily="18" charset="0"/>
                                </a:rPr>
                                <m:t>𝑟</m:t>
                              </m:r>
                            </m:e>
                            <m:sub>
                              <m:r>
                                <a:rPr lang="en-NZ" i="1">
                                  <a:latin typeface="Cambria Math" panose="02040503050406030204" pitchFamily="18" charset="0"/>
                                </a:rPr>
                                <m:t>𝑖</m:t>
                              </m:r>
                            </m:sub>
                          </m:sSub>
                        </m:e>
                      </m:bar>
                      <m:r>
                        <a:rPr lang="en-NZ" i="0">
                          <a:latin typeface="Cambria Math" panose="02040503050406030204" pitchFamily="18" charset="0"/>
                        </a:rPr>
                        <m:t>;∀</m:t>
                      </m:r>
                      <m:r>
                        <a:rPr lang="en-NZ" i="1">
                          <a:latin typeface="Cambria Math" panose="02040503050406030204" pitchFamily="18" charset="0"/>
                        </a:rPr>
                        <m:t>𝑖</m:t>
                      </m:r>
                      <m:r>
                        <a:rPr lang="en-NZ" i="0">
                          <a:latin typeface="Cambria Math" panose="02040503050406030204" pitchFamily="18" charset="0"/>
                        </a:rPr>
                        <m:t>∈</m:t>
                      </m:r>
                      <m:r>
                        <a:rPr lang="en-NZ" i="0">
                          <a:latin typeface="Cambria Math" panose="02040503050406030204" pitchFamily="18" charset="0"/>
                        </a:rPr>
                        <m:t>𝒢</m:t>
                      </m:r>
                      <m:r>
                        <a:rPr lang="en-NZ" i="0">
                          <a:latin typeface="Cambria Math" panose="02040503050406030204" pitchFamily="18" charset="0"/>
                        </a:rPr>
                        <m:t>,</m:t>
                      </m:r>
                      <m:r>
                        <a:rPr lang="en-NZ" i="1">
                          <a:latin typeface="Cambria Math" panose="02040503050406030204" pitchFamily="18" charset="0"/>
                        </a:rPr>
                        <m:t>𝑡</m:t>
                      </m:r>
                      <m:r>
                        <a:rPr lang="en-NZ" i="0">
                          <a:latin typeface="Cambria Math" panose="02040503050406030204" pitchFamily="18" charset="0"/>
                        </a:rPr>
                        <m:t>∈</m:t>
                      </m:r>
                      <m:r>
                        <a:rPr lang="en-NZ" i="0">
                          <a:latin typeface="Cambria Math" panose="02040503050406030204" pitchFamily="18" charset="0"/>
                        </a:rPr>
                        <m:t>𝒯</m:t>
                      </m:r>
                    </m:oMath>
                  </m:oMathPara>
                </a14:m>
                <a:endParaRPr lang="en-NZ" dirty="0"/>
              </a:p>
            </p:txBody>
          </p:sp>
        </mc:Choice>
        <mc:Fallback xmlns="">
          <p:sp>
            <p:nvSpPr>
              <p:cNvPr id="10" name="Rectangle 9"/>
              <p:cNvSpPr>
                <a:spLocks noRot="1" noChangeAspect="1" noMove="1" noResize="1" noEditPoints="1" noAdjustHandles="1" noChangeArrowheads="1" noChangeShapeType="1" noTextEdit="1"/>
              </p:cNvSpPr>
              <p:nvPr/>
            </p:nvSpPr>
            <p:spPr>
              <a:xfrm>
                <a:off x="6757254" y="4023231"/>
                <a:ext cx="3800976" cy="429220"/>
              </a:xfrm>
              <a:prstGeom prst="rect">
                <a:avLst/>
              </a:prstGeom>
              <a:blipFill>
                <a:blip r:embed="rId9"/>
                <a:stretch>
                  <a:fillRect/>
                </a:stretch>
              </a:blipFill>
            </p:spPr>
            <p:txBody>
              <a:bodyPr/>
              <a:lstStyle/>
              <a:p>
                <a:r>
                  <a:rPr lang="en-NZ">
                    <a:noFill/>
                  </a:rPr>
                  <a:t> </a:t>
                </a:r>
              </a:p>
            </p:txBody>
          </p:sp>
        </mc:Fallback>
      </mc:AlternateContent>
      <p:sp>
        <p:nvSpPr>
          <p:cNvPr id="4" name="Rectangle 3"/>
          <p:cNvSpPr/>
          <p:nvPr/>
        </p:nvSpPr>
        <p:spPr>
          <a:xfrm>
            <a:off x="1222790" y="4044703"/>
            <a:ext cx="4599656" cy="4113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p:cNvSpPr/>
          <p:nvPr/>
        </p:nvSpPr>
        <p:spPr>
          <a:xfrm>
            <a:off x="1222790" y="2323804"/>
            <a:ext cx="4599656" cy="15232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p:cNvSpPr/>
          <p:nvPr/>
        </p:nvSpPr>
        <p:spPr>
          <a:xfrm>
            <a:off x="6757254" y="4042575"/>
            <a:ext cx="3800976" cy="4113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186633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3801" y="155261"/>
            <a:ext cx="5121438" cy="523220"/>
          </a:xfrm>
          <a:prstGeom prst="rect">
            <a:avLst/>
          </a:prstGeom>
          <a:noFill/>
        </p:spPr>
        <p:txBody>
          <a:bodyPr wrap="square" rtlCol="0">
            <a:spAutoFit/>
          </a:bodyPr>
          <a:lstStyle/>
          <a:p>
            <a:r>
              <a:rPr lang="en-NZ" sz="2800" b="1" dirty="0" smtClean="0">
                <a:solidFill>
                  <a:schemeClr val="accent2">
                    <a:lumMod val="75000"/>
                  </a:schemeClr>
                </a:solidFill>
                <a:latin typeface="+mj-lt"/>
              </a:rPr>
              <a:t>Global Mean Temperatures</a:t>
            </a:r>
            <a:endParaRPr lang="en-NZ" sz="2800" b="1" dirty="0">
              <a:solidFill>
                <a:schemeClr val="accent2">
                  <a:lumMod val="75000"/>
                </a:schemeClr>
              </a:solidFill>
              <a:latin typeface="+mj-lt"/>
            </a:endParaRPr>
          </a:p>
        </p:txBody>
      </p:sp>
      <p:pic>
        <p:nvPicPr>
          <p:cNvPr id="7170" name="Picture 2" descr="https://www.ipcc.ch/site/assets/uploads/sites/2/2019/02/SPM1_figure-final.png"/>
          <p:cNvPicPr>
            <a:picLocks noChangeAspect="1" noChangeArrowheads="1"/>
          </p:cNvPicPr>
          <p:nvPr/>
        </p:nvPicPr>
        <p:blipFill rotWithShape="1">
          <a:blip r:embed="rId3">
            <a:extLst>
              <a:ext uri="{28A0092B-C50C-407E-A947-70E740481C1C}">
                <a14:useLocalDpi xmlns:a14="http://schemas.microsoft.com/office/drawing/2010/main" val="0"/>
              </a:ext>
            </a:extLst>
          </a:blip>
          <a:srcRect t="15724" b="36206"/>
          <a:stretch/>
        </p:blipFill>
        <p:spPr bwMode="auto">
          <a:xfrm>
            <a:off x="577214" y="1046478"/>
            <a:ext cx="9846945" cy="511946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818120" y="6430103"/>
            <a:ext cx="4297680" cy="369332"/>
          </a:xfrm>
          <a:prstGeom prst="rect">
            <a:avLst/>
          </a:prstGeom>
        </p:spPr>
        <p:txBody>
          <a:bodyPr wrap="square">
            <a:spAutoFit/>
          </a:bodyPr>
          <a:lstStyle/>
          <a:p>
            <a:r>
              <a:rPr lang="en-NZ" dirty="0" smtClean="0"/>
              <a:t>International Panel on Climate Change 2019</a:t>
            </a:r>
            <a:endParaRPr lang="en-NZ" dirty="0"/>
          </a:p>
        </p:txBody>
      </p:sp>
    </p:spTree>
    <p:extLst>
      <p:ext uri="{BB962C8B-B14F-4D97-AF65-F5344CB8AC3E}">
        <p14:creationId xmlns:p14="http://schemas.microsoft.com/office/powerpoint/2010/main" val="3845889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ll palaeotemp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145" y="1827669"/>
            <a:ext cx="11623675" cy="339023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3801" y="155261"/>
            <a:ext cx="5121438" cy="523220"/>
          </a:xfrm>
          <a:prstGeom prst="rect">
            <a:avLst/>
          </a:prstGeom>
          <a:noFill/>
        </p:spPr>
        <p:txBody>
          <a:bodyPr wrap="square" rtlCol="0">
            <a:spAutoFit/>
          </a:bodyPr>
          <a:lstStyle/>
          <a:p>
            <a:r>
              <a:rPr lang="en-NZ" sz="2800" b="1" dirty="0" smtClean="0">
                <a:solidFill>
                  <a:schemeClr val="accent2">
                    <a:lumMod val="75000"/>
                  </a:schemeClr>
                </a:solidFill>
                <a:latin typeface="+mj-lt"/>
              </a:rPr>
              <a:t>Climate Change</a:t>
            </a:r>
            <a:endParaRPr lang="en-NZ" sz="2800" b="1" dirty="0">
              <a:solidFill>
                <a:schemeClr val="accent2">
                  <a:lumMod val="75000"/>
                </a:schemeClr>
              </a:solidFill>
              <a:latin typeface="+mj-lt"/>
            </a:endParaRPr>
          </a:p>
        </p:txBody>
      </p:sp>
    </p:spTree>
    <p:extLst>
      <p:ext uri="{BB962C8B-B14F-4D97-AF65-F5344CB8AC3E}">
        <p14:creationId xmlns:p14="http://schemas.microsoft.com/office/powerpoint/2010/main" val="3108061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3801" y="155261"/>
            <a:ext cx="5121438" cy="523220"/>
          </a:xfrm>
          <a:prstGeom prst="rect">
            <a:avLst/>
          </a:prstGeom>
          <a:noFill/>
        </p:spPr>
        <p:txBody>
          <a:bodyPr wrap="square" rtlCol="0">
            <a:spAutoFit/>
          </a:bodyPr>
          <a:lstStyle/>
          <a:p>
            <a:r>
              <a:rPr lang="en-NZ" sz="2800" b="1" dirty="0">
                <a:solidFill>
                  <a:schemeClr val="accent2">
                    <a:lumMod val="75000"/>
                  </a:schemeClr>
                </a:solidFill>
                <a:latin typeface="+mj-lt"/>
              </a:rPr>
              <a:t>Causes of Power Outages</a:t>
            </a:r>
          </a:p>
        </p:txBody>
      </p:sp>
      <p:pic>
        <p:nvPicPr>
          <p:cNvPr id="5" name="Picture 4"/>
          <p:cNvPicPr>
            <a:picLocks noChangeAspect="1"/>
          </p:cNvPicPr>
          <p:nvPr/>
        </p:nvPicPr>
        <p:blipFill>
          <a:blip r:embed="rId3"/>
          <a:stretch>
            <a:fillRect/>
          </a:stretch>
        </p:blipFill>
        <p:spPr>
          <a:xfrm>
            <a:off x="2654300" y="931299"/>
            <a:ext cx="6864350" cy="5399397"/>
          </a:xfrm>
          <a:prstGeom prst="rect">
            <a:avLst/>
          </a:prstGeom>
        </p:spPr>
      </p:pic>
    </p:spTree>
    <p:extLst>
      <p:ext uri="{BB962C8B-B14F-4D97-AF65-F5344CB8AC3E}">
        <p14:creationId xmlns:p14="http://schemas.microsoft.com/office/powerpoint/2010/main" val="2744249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3800" y="155261"/>
            <a:ext cx="7334599" cy="523220"/>
          </a:xfrm>
          <a:prstGeom prst="rect">
            <a:avLst/>
          </a:prstGeom>
          <a:noFill/>
        </p:spPr>
        <p:txBody>
          <a:bodyPr wrap="square" rtlCol="0">
            <a:spAutoFit/>
          </a:bodyPr>
          <a:lstStyle/>
          <a:p>
            <a:r>
              <a:rPr lang="en-NZ" sz="2800" b="1" dirty="0" smtClean="0">
                <a:solidFill>
                  <a:schemeClr val="accent2">
                    <a:lumMod val="75000"/>
                  </a:schemeClr>
                </a:solidFill>
                <a:latin typeface="+mj-lt"/>
              </a:rPr>
              <a:t>New Zealand’s Energy / Emissions Policy</a:t>
            </a:r>
            <a:endParaRPr lang="en-NZ" sz="2800" b="1" dirty="0">
              <a:solidFill>
                <a:schemeClr val="accent2">
                  <a:lumMod val="75000"/>
                </a:schemeClr>
              </a:solidFill>
              <a:latin typeface="+mj-lt"/>
            </a:endParaRPr>
          </a:p>
        </p:txBody>
      </p:sp>
      <p:sp>
        <p:nvSpPr>
          <p:cNvPr id="2" name="TextBox 1"/>
          <p:cNvSpPr txBox="1"/>
          <p:nvPr/>
        </p:nvSpPr>
        <p:spPr>
          <a:xfrm>
            <a:off x="330200" y="985521"/>
            <a:ext cx="6009640" cy="5632311"/>
          </a:xfrm>
          <a:prstGeom prst="rect">
            <a:avLst/>
          </a:prstGeom>
          <a:noFill/>
        </p:spPr>
        <p:txBody>
          <a:bodyPr wrap="square" rtlCol="0">
            <a:spAutoFit/>
          </a:bodyPr>
          <a:lstStyle/>
          <a:p>
            <a:r>
              <a:rPr lang="en-NZ" sz="2000" dirty="0"/>
              <a:t>The New Zealand government has a policy </a:t>
            </a:r>
            <a:r>
              <a:rPr lang="en-NZ" sz="2000" dirty="0" smtClean="0"/>
              <a:t>of net-zero CO</a:t>
            </a:r>
            <a:r>
              <a:rPr lang="en-NZ" sz="2000" baseline="-25000" dirty="0" smtClean="0"/>
              <a:t>2</a:t>
            </a:r>
            <a:r>
              <a:rPr lang="en-NZ" sz="2000" dirty="0" smtClean="0"/>
              <a:t> emissions by 2050.</a:t>
            </a:r>
          </a:p>
          <a:p>
            <a:endParaRPr lang="en-NZ" sz="2000" dirty="0"/>
          </a:p>
          <a:p>
            <a:r>
              <a:rPr lang="en-NZ" sz="2000" dirty="0" smtClean="0"/>
              <a:t>Part of this is a target of 100% renewable generation* in the electricity sector by 2035.</a:t>
            </a:r>
          </a:p>
          <a:p>
            <a:endParaRPr lang="en-NZ" sz="2000" dirty="0"/>
          </a:p>
          <a:p>
            <a:r>
              <a:rPr lang="en-NZ" sz="2000" dirty="0" smtClean="0"/>
              <a:t>There has been a lot of discussion about the merits of this target, given the cost of ensuring security of supply.</a:t>
            </a:r>
          </a:p>
          <a:p>
            <a:endParaRPr lang="en-NZ" sz="2000" dirty="0"/>
          </a:p>
          <a:p>
            <a:r>
              <a:rPr lang="en-NZ" sz="2000" dirty="0" smtClean="0"/>
              <a:t>Nonetheless, it is inevitable that Huntly coal units, and other thermal units will be phased out, and replaced with new renewable generation, particularly wind and geothermal.</a:t>
            </a:r>
          </a:p>
          <a:p>
            <a:endParaRPr lang="en-NZ" sz="2000" dirty="0"/>
          </a:p>
          <a:p>
            <a:endParaRPr lang="en-NZ" sz="2000" dirty="0" smtClean="0"/>
          </a:p>
          <a:p>
            <a:endParaRPr lang="en-NZ" sz="2000" dirty="0"/>
          </a:p>
          <a:p>
            <a:endParaRPr lang="en-NZ" sz="2000" dirty="0" smtClean="0"/>
          </a:p>
          <a:p>
            <a:r>
              <a:rPr lang="en-NZ" sz="2000" dirty="0" smtClean="0"/>
              <a:t>* In a normal hydrological year</a:t>
            </a:r>
            <a:endParaRPr lang="en-NZ" sz="2000" dirty="0"/>
          </a:p>
        </p:txBody>
      </p:sp>
      <p:pic>
        <p:nvPicPr>
          <p:cNvPr id="8194" name="Picture 2" descr="Image result for net-zero emissions n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2067" y="370839"/>
            <a:ext cx="5576984" cy="5969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687371" y="6447412"/>
            <a:ext cx="3398520" cy="369332"/>
          </a:xfrm>
          <a:prstGeom prst="rect">
            <a:avLst/>
          </a:prstGeom>
        </p:spPr>
        <p:txBody>
          <a:bodyPr wrap="square">
            <a:spAutoFit/>
          </a:bodyPr>
          <a:lstStyle/>
          <a:p>
            <a:r>
              <a:rPr lang="en-NZ" dirty="0" smtClean="0"/>
              <a:t>Ministry for the Environment 2019</a:t>
            </a:r>
            <a:endParaRPr lang="en-NZ" dirty="0"/>
          </a:p>
        </p:txBody>
      </p:sp>
    </p:spTree>
    <p:extLst>
      <p:ext uri="{BB962C8B-B14F-4D97-AF65-F5344CB8AC3E}">
        <p14:creationId xmlns:p14="http://schemas.microsoft.com/office/powerpoint/2010/main" val="3772692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3801" y="155261"/>
            <a:ext cx="5121438" cy="523220"/>
          </a:xfrm>
          <a:prstGeom prst="rect">
            <a:avLst/>
          </a:prstGeom>
          <a:noFill/>
        </p:spPr>
        <p:txBody>
          <a:bodyPr wrap="square" rtlCol="0">
            <a:spAutoFit/>
          </a:bodyPr>
          <a:lstStyle/>
          <a:p>
            <a:r>
              <a:rPr lang="en-NZ" sz="2800" b="1" dirty="0" smtClean="0">
                <a:solidFill>
                  <a:schemeClr val="accent2">
                    <a:lumMod val="75000"/>
                  </a:schemeClr>
                </a:solidFill>
                <a:latin typeface="+mj-lt"/>
              </a:rPr>
              <a:t>Wind Energy Globally</a:t>
            </a:r>
            <a:endParaRPr lang="en-NZ" sz="2800" b="1" dirty="0">
              <a:solidFill>
                <a:schemeClr val="accent2">
                  <a:lumMod val="75000"/>
                </a:schemeClr>
              </a:solidFill>
              <a:latin typeface="+mj-lt"/>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333" t="15000" r="13542" b="1296"/>
          <a:stretch/>
        </p:blipFill>
        <p:spPr bwMode="auto">
          <a:xfrm>
            <a:off x="1651000" y="780081"/>
            <a:ext cx="8915400" cy="574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1911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3801" y="155261"/>
            <a:ext cx="5121438" cy="523220"/>
          </a:xfrm>
          <a:prstGeom prst="rect">
            <a:avLst/>
          </a:prstGeom>
          <a:noFill/>
        </p:spPr>
        <p:txBody>
          <a:bodyPr wrap="square" rtlCol="0">
            <a:spAutoFit/>
          </a:bodyPr>
          <a:lstStyle/>
          <a:p>
            <a:r>
              <a:rPr lang="en-NZ" sz="2800" b="1" dirty="0" smtClean="0">
                <a:solidFill>
                  <a:schemeClr val="accent2">
                    <a:lumMod val="75000"/>
                  </a:schemeClr>
                </a:solidFill>
                <a:latin typeface="+mj-lt"/>
              </a:rPr>
              <a:t>Wind Energy Globally</a:t>
            </a:r>
            <a:endParaRPr lang="en-NZ" sz="2800" b="1" dirty="0">
              <a:solidFill>
                <a:schemeClr val="accent2">
                  <a:lumMod val="75000"/>
                </a:schemeClr>
              </a:solidFill>
              <a:latin typeface="+mj-lt"/>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646" t="25371" r="19479" b="12592"/>
          <a:stretch/>
        </p:blipFill>
        <p:spPr bwMode="auto">
          <a:xfrm>
            <a:off x="1066800" y="1013855"/>
            <a:ext cx="10033000" cy="5658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4314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3801" y="155261"/>
            <a:ext cx="5121438" cy="523220"/>
          </a:xfrm>
          <a:prstGeom prst="rect">
            <a:avLst/>
          </a:prstGeom>
          <a:noFill/>
        </p:spPr>
        <p:txBody>
          <a:bodyPr wrap="square" rtlCol="0">
            <a:spAutoFit/>
          </a:bodyPr>
          <a:lstStyle/>
          <a:p>
            <a:r>
              <a:rPr lang="en-NZ" sz="2800" b="1" dirty="0" smtClean="0">
                <a:solidFill>
                  <a:schemeClr val="accent2">
                    <a:lumMod val="75000"/>
                  </a:schemeClr>
                </a:solidFill>
                <a:latin typeface="+mj-lt"/>
              </a:rPr>
              <a:t>Wind Energy in New Zealand</a:t>
            </a:r>
            <a:endParaRPr lang="en-NZ" sz="2800" b="1" dirty="0">
              <a:solidFill>
                <a:schemeClr val="accent2">
                  <a:lumMod val="75000"/>
                </a:schemeClr>
              </a:solidFill>
              <a:latin typeface="+mj-lt"/>
            </a:endParaRPr>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854" t="23429" r="48855" b="6095"/>
          <a:stretch/>
        </p:blipFill>
        <p:spPr bwMode="auto">
          <a:xfrm>
            <a:off x="409436" y="767381"/>
            <a:ext cx="4873368" cy="581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895" t="11398" r="20626" b="77713"/>
          <a:stretch/>
        </p:blipFill>
        <p:spPr bwMode="auto">
          <a:xfrm>
            <a:off x="5282804" y="5685463"/>
            <a:ext cx="2184796" cy="898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057900" y="1803400"/>
            <a:ext cx="4953000" cy="3046988"/>
          </a:xfrm>
          <a:prstGeom prst="rect">
            <a:avLst/>
          </a:prstGeom>
          <a:noFill/>
        </p:spPr>
        <p:txBody>
          <a:bodyPr wrap="square" rtlCol="0">
            <a:spAutoFit/>
          </a:bodyPr>
          <a:lstStyle/>
          <a:p>
            <a:pPr marL="285750" indent="-285750">
              <a:buFont typeface="Arial" panose="020B0604020202020204" pitchFamily="34" charset="0"/>
              <a:buChar char="•"/>
            </a:pPr>
            <a:r>
              <a:rPr lang="en-NZ" sz="2400" dirty="0" smtClean="0"/>
              <a:t>19 wind farms</a:t>
            </a:r>
          </a:p>
          <a:p>
            <a:pPr marL="285750" indent="-285750">
              <a:buFont typeface="Arial" panose="020B0604020202020204" pitchFamily="34" charset="0"/>
              <a:buChar char="•"/>
            </a:pPr>
            <a:endParaRPr lang="en-NZ" sz="2400" dirty="0" smtClean="0"/>
          </a:p>
          <a:p>
            <a:pPr marL="285750" indent="-285750">
              <a:buFont typeface="Arial" panose="020B0604020202020204" pitchFamily="34" charset="0"/>
              <a:buChar char="•"/>
            </a:pPr>
            <a:r>
              <a:rPr lang="en-NZ" sz="2400" dirty="0" smtClean="0"/>
              <a:t>690 MW capacity</a:t>
            </a:r>
          </a:p>
          <a:p>
            <a:pPr marL="285750" indent="-285750">
              <a:buFont typeface="Arial" panose="020B0604020202020204" pitchFamily="34" charset="0"/>
              <a:buChar char="•"/>
            </a:pPr>
            <a:endParaRPr lang="en-NZ" sz="2400" dirty="0" smtClean="0"/>
          </a:p>
          <a:p>
            <a:pPr marL="285750" indent="-285750">
              <a:buFont typeface="Arial" panose="020B0604020202020204" pitchFamily="34" charset="0"/>
              <a:buChar char="•"/>
            </a:pPr>
            <a:r>
              <a:rPr lang="en-NZ" sz="2400" dirty="0" smtClean="0"/>
              <a:t>Approximately 6% of New Zealand’s annual generation</a:t>
            </a:r>
          </a:p>
          <a:p>
            <a:pPr marL="285750" indent="-285750">
              <a:buFont typeface="Arial" panose="020B0604020202020204" pitchFamily="34" charset="0"/>
              <a:buChar char="•"/>
            </a:pPr>
            <a:endParaRPr lang="en-NZ" sz="2400" dirty="0"/>
          </a:p>
          <a:p>
            <a:pPr marL="285750" indent="-285750">
              <a:buFont typeface="Arial" panose="020B0604020202020204" pitchFamily="34" charset="0"/>
              <a:buChar char="•"/>
            </a:pPr>
            <a:r>
              <a:rPr lang="en-NZ" sz="2400" dirty="0" smtClean="0"/>
              <a:t>Another 2500 MW consented</a:t>
            </a:r>
            <a:endParaRPr lang="en-NZ" sz="2400" dirty="0"/>
          </a:p>
        </p:txBody>
      </p:sp>
    </p:spTree>
    <p:extLst>
      <p:ext uri="{BB962C8B-B14F-4D97-AF65-F5344CB8AC3E}">
        <p14:creationId xmlns:p14="http://schemas.microsoft.com/office/powerpoint/2010/main" val="3140300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5689</TotalTime>
  <Words>1035</Words>
  <Application>Microsoft Office PowerPoint</Application>
  <PresentationFormat>Widescreen</PresentationFormat>
  <Paragraphs>151</Paragraphs>
  <Slides>26</Slides>
  <Notes>14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等线</vt:lpstr>
      <vt:lpstr>Arial</vt:lpstr>
      <vt:lpstr>Calibri</vt:lpstr>
      <vt:lpstr>Calibri Light</vt:lpstr>
      <vt:lpstr>Cambria Math</vt:lpstr>
      <vt:lpstr>Office Theme</vt:lpstr>
      <vt:lpstr>Equation</vt:lpstr>
      <vt:lpstr>Resilience-constrained economic dispatch via stochastic dual dynamic programming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Auckland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 Yang Liu</dc:creator>
  <cp:lastModifiedBy>Leo Yang Liu</cp:lastModifiedBy>
  <cp:revision>117</cp:revision>
  <dcterms:created xsi:type="dcterms:W3CDTF">2019-07-08T05:43:13Z</dcterms:created>
  <dcterms:modified xsi:type="dcterms:W3CDTF">2019-09-10T16:08:51Z</dcterms:modified>
</cp:coreProperties>
</file>