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9" r:id="rId2"/>
    <p:sldId id="345" r:id="rId3"/>
    <p:sldId id="346" r:id="rId4"/>
    <p:sldId id="348" r:id="rId5"/>
    <p:sldId id="349" r:id="rId6"/>
    <p:sldId id="355" r:id="rId7"/>
    <p:sldId id="350" r:id="rId8"/>
    <p:sldId id="351" r:id="rId9"/>
    <p:sldId id="347" r:id="rId10"/>
    <p:sldId id="352" r:id="rId11"/>
    <p:sldId id="353" r:id="rId12"/>
    <p:sldId id="356" r:id="rId13"/>
    <p:sldId id="354" r:id="rId14"/>
  </p:sldIdLst>
  <p:sldSz cx="12192000" cy="6858000"/>
  <p:notesSz cx="7099300" cy="10223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77C8"/>
    <a:srgbClr val="FFDA65"/>
    <a:srgbClr val="D6C88F"/>
    <a:srgbClr val="FF7979"/>
    <a:srgbClr val="FFC000"/>
    <a:srgbClr val="0060A2"/>
    <a:srgbClr val="004A7B"/>
    <a:srgbClr val="0091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2949" autoAdjust="0"/>
  </p:normalViewPr>
  <p:slideViewPr>
    <p:cSldViewPr snapToGrid="0">
      <p:cViewPr varScale="1">
        <p:scale>
          <a:sx n="88" d="100"/>
          <a:sy n="88" d="100"/>
        </p:scale>
        <p:origin x="283" y="96"/>
      </p:cViewPr>
      <p:guideLst/>
    </p:cSldViewPr>
  </p:slideViewPr>
  <p:notesTextViewPr>
    <p:cViewPr>
      <p:scale>
        <a:sx n="1" d="1"/>
        <a:sy n="1" d="1"/>
      </p:scale>
      <p:origin x="0" y="0"/>
    </p:cViewPr>
  </p:notesTextViewPr>
  <p:sorterViewPr>
    <p:cViewPr>
      <p:scale>
        <a:sx n="100" d="100"/>
        <a:sy n="100" d="100"/>
      </p:scale>
      <p:origin x="0" y="-20970"/>
    </p:cViewPr>
  </p:sorterViewPr>
  <p:notesViewPr>
    <p:cSldViewPr snapToGrid="0">
      <p:cViewPr>
        <p:scale>
          <a:sx n="125" d="100"/>
          <a:sy n="125" d="100"/>
        </p:scale>
        <p:origin x="2928" y="-10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2950"/>
          </a:xfrm>
          <a:prstGeom prst="rect">
            <a:avLst/>
          </a:prstGeom>
        </p:spPr>
        <p:txBody>
          <a:bodyPr vert="horz" lIns="94576" tIns="47288" rIns="94576" bIns="47288" rtlCol="0"/>
          <a:lstStyle>
            <a:lvl1pPr algn="l">
              <a:defRPr sz="1200"/>
            </a:lvl1pPr>
          </a:lstStyle>
          <a:p>
            <a:endParaRPr lang="en-NZ"/>
          </a:p>
        </p:txBody>
      </p:sp>
      <p:sp>
        <p:nvSpPr>
          <p:cNvPr id="3" name="Date Placeholder 2"/>
          <p:cNvSpPr>
            <a:spLocks noGrp="1"/>
          </p:cNvSpPr>
          <p:nvPr>
            <p:ph type="dt" idx="1"/>
          </p:nvPr>
        </p:nvSpPr>
        <p:spPr>
          <a:xfrm>
            <a:off x="4021295" y="1"/>
            <a:ext cx="3076363" cy="512950"/>
          </a:xfrm>
          <a:prstGeom prst="rect">
            <a:avLst/>
          </a:prstGeom>
        </p:spPr>
        <p:txBody>
          <a:bodyPr vert="horz" lIns="94576" tIns="47288" rIns="94576" bIns="47288" rtlCol="0"/>
          <a:lstStyle>
            <a:lvl1pPr algn="r">
              <a:defRPr sz="1200"/>
            </a:lvl1pPr>
          </a:lstStyle>
          <a:p>
            <a:fld id="{15C50B98-88BD-4BAB-B9DC-388A3412A472}" type="datetimeFigureOut">
              <a:rPr lang="en-NZ" smtClean="0"/>
              <a:t>11/09/2019</a:t>
            </a:fld>
            <a:endParaRPr lang="en-NZ"/>
          </a:p>
        </p:txBody>
      </p:sp>
      <p:sp>
        <p:nvSpPr>
          <p:cNvPr id="4" name="Slide Image Placeholder 3"/>
          <p:cNvSpPr>
            <a:spLocks noGrp="1" noRot="1" noChangeAspect="1"/>
          </p:cNvSpPr>
          <p:nvPr>
            <p:ph type="sldImg" idx="2"/>
          </p:nvPr>
        </p:nvSpPr>
        <p:spPr>
          <a:xfrm>
            <a:off x="482600" y="1277938"/>
            <a:ext cx="6134100" cy="3451225"/>
          </a:xfrm>
          <a:prstGeom prst="rect">
            <a:avLst/>
          </a:prstGeom>
          <a:noFill/>
          <a:ln w="12700">
            <a:solidFill>
              <a:prstClr val="black"/>
            </a:solidFill>
          </a:ln>
        </p:spPr>
        <p:txBody>
          <a:bodyPr vert="horz" lIns="94576" tIns="47288" rIns="94576" bIns="47288" rtlCol="0" anchor="ctr"/>
          <a:lstStyle/>
          <a:p>
            <a:endParaRPr lang="en-NZ"/>
          </a:p>
        </p:txBody>
      </p:sp>
      <p:sp>
        <p:nvSpPr>
          <p:cNvPr id="5" name="Notes Placeholder 4"/>
          <p:cNvSpPr>
            <a:spLocks noGrp="1"/>
          </p:cNvSpPr>
          <p:nvPr>
            <p:ph type="body" sz="quarter" idx="3"/>
          </p:nvPr>
        </p:nvSpPr>
        <p:spPr>
          <a:xfrm>
            <a:off x="709931" y="4920060"/>
            <a:ext cx="5679440" cy="4025503"/>
          </a:xfrm>
          <a:prstGeom prst="rect">
            <a:avLst/>
          </a:prstGeom>
        </p:spPr>
        <p:txBody>
          <a:bodyPr vert="horz" lIns="94576" tIns="47288" rIns="94576" bIns="472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2" y="9710552"/>
            <a:ext cx="3076363" cy="512949"/>
          </a:xfrm>
          <a:prstGeom prst="rect">
            <a:avLst/>
          </a:prstGeom>
        </p:spPr>
        <p:txBody>
          <a:bodyPr vert="horz" lIns="94576" tIns="47288" rIns="94576" bIns="47288" rtlCol="0" anchor="b"/>
          <a:lstStyle>
            <a:lvl1pPr algn="l">
              <a:defRPr sz="1200"/>
            </a:lvl1pPr>
          </a:lstStyle>
          <a:p>
            <a:endParaRPr lang="en-NZ"/>
          </a:p>
        </p:txBody>
      </p:sp>
      <p:sp>
        <p:nvSpPr>
          <p:cNvPr id="7" name="Slide Number Placeholder 6"/>
          <p:cNvSpPr>
            <a:spLocks noGrp="1"/>
          </p:cNvSpPr>
          <p:nvPr>
            <p:ph type="sldNum" sz="quarter" idx="5"/>
          </p:nvPr>
        </p:nvSpPr>
        <p:spPr>
          <a:xfrm>
            <a:off x="4021295" y="9710552"/>
            <a:ext cx="3076363" cy="512949"/>
          </a:xfrm>
          <a:prstGeom prst="rect">
            <a:avLst/>
          </a:prstGeom>
        </p:spPr>
        <p:txBody>
          <a:bodyPr vert="horz" lIns="94576" tIns="47288" rIns="94576" bIns="47288" rtlCol="0" anchor="b"/>
          <a:lstStyle>
            <a:lvl1pPr algn="r">
              <a:defRPr sz="1200"/>
            </a:lvl1pPr>
          </a:lstStyle>
          <a:p>
            <a:fld id="{A91DB584-DA45-493A-B31C-1A6FC962105D}" type="slidenum">
              <a:rPr lang="en-NZ" smtClean="0"/>
              <a:t>‹#›</a:t>
            </a:fld>
            <a:endParaRPr lang="en-NZ"/>
          </a:p>
        </p:txBody>
      </p:sp>
    </p:spTree>
    <p:extLst>
      <p:ext uri="{BB962C8B-B14F-4D97-AF65-F5344CB8AC3E}">
        <p14:creationId xmlns:p14="http://schemas.microsoft.com/office/powerpoint/2010/main" val="219618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7938"/>
            <a:ext cx="6134100" cy="3451225"/>
          </a:xfrm>
        </p:spPr>
      </p:sp>
      <p:sp>
        <p:nvSpPr>
          <p:cNvPr id="3" name="Notes Placeholder 2"/>
          <p:cNvSpPr>
            <a:spLocks noGrp="1"/>
          </p:cNvSpPr>
          <p:nvPr>
            <p:ph type="body" idx="1"/>
          </p:nvPr>
        </p:nvSpPr>
        <p:spPr/>
        <p:txBody>
          <a:bodyPr/>
          <a:lstStyle/>
          <a:p>
            <a:r>
              <a:rPr lang="en-NZ" dirty="0"/>
              <a:t>Energy Link recently undertook modelling for the Interim Climate Change Committee in relation to a target of 100% renewables in a normal hydrological year.  This talk briefly looks at the models used and some of the issues encountered along the way, both in the ICCC and our own modelling of electricity supply with very high penetration of renewables.</a:t>
            </a:r>
          </a:p>
          <a:p>
            <a:endParaRPr lang="en-NZ" dirty="0"/>
          </a:p>
        </p:txBody>
      </p:sp>
      <p:sp>
        <p:nvSpPr>
          <p:cNvPr id="4" name="Slide Number Placeholder 3"/>
          <p:cNvSpPr>
            <a:spLocks noGrp="1"/>
          </p:cNvSpPr>
          <p:nvPr>
            <p:ph type="sldNum" sz="quarter" idx="10"/>
          </p:nvPr>
        </p:nvSpPr>
        <p:spPr/>
        <p:txBody>
          <a:bodyPr/>
          <a:lstStyle/>
          <a:p>
            <a:fld id="{A91DB584-DA45-493A-B31C-1A6FC962105D}" type="slidenum">
              <a:rPr lang="en-NZ" smtClean="0"/>
              <a:t>1</a:t>
            </a:fld>
            <a:endParaRPr lang="en-NZ"/>
          </a:p>
        </p:txBody>
      </p:sp>
    </p:spTree>
    <p:extLst>
      <p:ext uri="{BB962C8B-B14F-4D97-AF65-F5344CB8AC3E}">
        <p14:creationId xmlns:p14="http://schemas.microsoft.com/office/powerpoint/2010/main" val="14294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0C1A97-C31B-4D73-9A22-8511D796E4CF}" type="datetimeFigureOut">
              <a:rPr lang="en-NZ" smtClean="0"/>
              <a:t>11/09/2019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8405888-8BA6-44A2-AB2A-6E3A450DCF26}" type="slidenum">
              <a:rPr lang="en-NZ" smtClean="0"/>
              <a:t>‹#›</a:t>
            </a:fld>
            <a:endParaRPr lang="en-NZ"/>
          </a:p>
        </p:txBody>
      </p:sp>
    </p:spTree>
    <p:extLst>
      <p:ext uri="{BB962C8B-B14F-4D97-AF65-F5344CB8AC3E}">
        <p14:creationId xmlns:p14="http://schemas.microsoft.com/office/powerpoint/2010/main" val="334956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C1A97-C31B-4D73-9A22-8511D796E4CF}" type="datetimeFigureOut">
              <a:rPr lang="en-NZ" smtClean="0"/>
              <a:t>11/09/2019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8405888-8BA6-44A2-AB2A-6E3A450DCF26}" type="slidenum">
              <a:rPr lang="en-NZ" smtClean="0"/>
              <a:t>‹#›</a:t>
            </a:fld>
            <a:endParaRPr lang="en-NZ"/>
          </a:p>
        </p:txBody>
      </p:sp>
    </p:spTree>
    <p:extLst>
      <p:ext uri="{BB962C8B-B14F-4D97-AF65-F5344CB8AC3E}">
        <p14:creationId xmlns:p14="http://schemas.microsoft.com/office/powerpoint/2010/main" val="62265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C1A97-C31B-4D73-9A22-8511D796E4CF}" type="datetimeFigureOut">
              <a:rPr lang="en-NZ" smtClean="0"/>
              <a:t>11/09/2019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8405888-8BA6-44A2-AB2A-6E3A450DCF26}" type="slidenum">
              <a:rPr lang="en-NZ" smtClean="0"/>
              <a:t>‹#›</a:t>
            </a:fld>
            <a:endParaRPr lang="en-NZ"/>
          </a:p>
        </p:txBody>
      </p:sp>
    </p:spTree>
    <p:extLst>
      <p:ext uri="{BB962C8B-B14F-4D97-AF65-F5344CB8AC3E}">
        <p14:creationId xmlns:p14="http://schemas.microsoft.com/office/powerpoint/2010/main" val="259384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4551"/>
          </a:xfrm>
          <a:gradFill flip="none" rotWithShape="1">
            <a:gsLst>
              <a:gs pos="0">
                <a:srgbClr val="0077C8"/>
              </a:gs>
              <a:gs pos="50000">
                <a:srgbClr val="0077C8">
                  <a:tint val="44500"/>
                  <a:satMod val="160000"/>
                </a:srgbClr>
              </a:gs>
              <a:gs pos="100000">
                <a:srgbClr val="FFC000"/>
              </a:gs>
            </a:gsLst>
            <a:lin ang="8100000" scaled="1"/>
            <a:tileRect/>
          </a:gradFill>
          <a:effectLst>
            <a:outerShdw blurRad="50800" dist="38100" dir="2700000" algn="tl" rotWithShape="0">
              <a:prstClr val="black">
                <a:alpha val="40000"/>
              </a:prstClr>
            </a:outerShdw>
          </a:effectLst>
        </p:spPr>
        <p:txBody>
          <a:bodyPr/>
          <a:lstStyle>
            <a:lvl1pPr algn="ctr">
              <a:defRPr>
                <a:solidFill>
                  <a:srgbClr val="000000"/>
                </a:solidFill>
                <a:latin typeface="Signika" panose="02010003020600000004" pitchFamily="2" charset="0"/>
              </a:defRPr>
            </a:lvl1pPr>
          </a:lstStyle>
          <a:p>
            <a:r>
              <a:rPr lang="en-US" dirty="0"/>
              <a:t>Click to edit Master title style</a:t>
            </a:r>
          </a:p>
        </p:txBody>
      </p:sp>
      <p:sp>
        <p:nvSpPr>
          <p:cNvPr id="3" name="Content Placeholder 2"/>
          <p:cNvSpPr>
            <a:spLocks noGrp="1"/>
          </p:cNvSpPr>
          <p:nvPr>
            <p:ph idx="1"/>
          </p:nvPr>
        </p:nvSpPr>
        <p:spPr>
          <a:xfrm>
            <a:off x="838200" y="1346200"/>
            <a:ext cx="10515600" cy="4830763"/>
          </a:xfrm>
        </p:spPr>
        <p:txBody>
          <a:bodyPr/>
          <a:lstStyle>
            <a:lvl1pPr>
              <a:defRPr>
                <a:latin typeface="Signika" panose="02010003020600000004" pitchFamily="2" charset="0"/>
              </a:defRPr>
            </a:lvl1pPr>
            <a:lvl2pPr>
              <a:spcBef>
                <a:spcPts val="1800"/>
              </a:spcBef>
              <a:defRPr>
                <a:latin typeface="Signika" panose="02010003020600000004" pitchFamily="2" charset="0"/>
              </a:defRPr>
            </a:lvl2pPr>
            <a:lvl3pPr>
              <a:defRPr>
                <a:latin typeface="Signika" panose="02010003020600000004" pitchFamily="2" charset="0"/>
              </a:defRPr>
            </a:lvl3pPr>
            <a:lvl4pPr>
              <a:defRPr>
                <a:latin typeface="Signika" panose="02010003020600000004" pitchFamily="2" charset="0"/>
              </a:defRPr>
            </a:lvl4pPr>
            <a:lvl5pPr>
              <a:defRPr>
                <a:latin typeface="Signika" panose="0201000302060000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0C1A97-C31B-4D73-9A22-8511D796E4CF}" type="datetimeFigureOut">
              <a:rPr lang="en-NZ" smtClean="0"/>
              <a:t>11/09/2019</a:t>
            </a:fld>
            <a:endParaRPr lang="en-NZ"/>
          </a:p>
        </p:txBody>
      </p:sp>
      <p:sp>
        <p:nvSpPr>
          <p:cNvPr id="5" name="Footer Placeholder 4"/>
          <p:cNvSpPr>
            <a:spLocks noGrp="1"/>
          </p:cNvSpPr>
          <p:nvPr>
            <p:ph type="ftr" sz="quarter" idx="11"/>
          </p:nvPr>
        </p:nvSpPr>
        <p:spPr/>
        <p:txBody>
          <a:bodyPr/>
          <a:lstStyle/>
          <a:p>
            <a:r>
              <a:rPr lang="en-NZ" dirty="0"/>
              <a:t>Copyright Energy Link Ltd</a:t>
            </a:r>
          </a:p>
        </p:txBody>
      </p:sp>
      <p:sp>
        <p:nvSpPr>
          <p:cNvPr id="6" name="Slide Number Placeholder 5"/>
          <p:cNvSpPr>
            <a:spLocks noGrp="1"/>
          </p:cNvSpPr>
          <p:nvPr>
            <p:ph type="sldNum" sz="quarter" idx="12"/>
          </p:nvPr>
        </p:nvSpPr>
        <p:spPr/>
        <p:txBody>
          <a:bodyPr/>
          <a:lstStyle/>
          <a:p>
            <a:fld id="{18405888-8BA6-44A2-AB2A-6E3A450DCF26}" type="slidenum">
              <a:rPr lang="en-NZ" smtClean="0"/>
              <a:t>‹#›</a:t>
            </a:fld>
            <a:endParaRPr lang="en-NZ"/>
          </a:p>
        </p:txBody>
      </p:sp>
    </p:spTree>
    <p:extLst>
      <p:ext uri="{BB962C8B-B14F-4D97-AF65-F5344CB8AC3E}">
        <p14:creationId xmlns:p14="http://schemas.microsoft.com/office/powerpoint/2010/main" val="174703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0C1A97-C31B-4D73-9A22-8511D796E4CF}" type="datetimeFigureOut">
              <a:rPr lang="en-NZ" smtClean="0"/>
              <a:t>11/09/2019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8405888-8BA6-44A2-AB2A-6E3A450DCF26}" type="slidenum">
              <a:rPr lang="en-NZ" smtClean="0"/>
              <a:t>‹#›</a:t>
            </a:fld>
            <a:endParaRPr lang="en-NZ"/>
          </a:p>
        </p:txBody>
      </p:sp>
    </p:spTree>
    <p:extLst>
      <p:ext uri="{BB962C8B-B14F-4D97-AF65-F5344CB8AC3E}">
        <p14:creationId xmlns:p14="http://schemas.microsoft.com/office/powerpoint/2010/main" val="173359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0C1A97-C31B-4D73-9A22-8511D796E4CF}" type="datetimeFigureOut">
              <a:rPr lang="en-NZ" smtClean="0"/>
              <a:t>11/09/2019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8405888-8BA6-44A2-AB2A-6E3A450DCF26}" type="slidenum">
              <a:rPr lang="en-NZ" smtClean="0"/>
              <a:t>‹#›</a:t>
            </a:fld>
            <a:endParaRPr lang="en-NZ"/>
          </a:p>
        </p:txBody>
      </p:sp>
    </p:spTree>
    <p:extLst>
      <p:ext uri="{BB962C8B-B14F-4D97-AF65-F5344CB8AC3E}">
        <p14:creationId xmlns:p14="http://schemas.microsoft.com/office/powerpoint/2010/main" val="329650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0C1A97-C31B-4D73-9A22-8511D796E4CF}" type="datetimeFigureOut">
              <a:rPr lang="en-NZ" smtClean="0"/>
              <a:t>11/09/2019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8405888-8BA6-44A2-AB2A-6E3A450DCF26}" type="slidenum">
              <a:rPr lang="en-NZ" smtClean="0"/>
              <a:t>‹#›</a:t>
            </a:fld>
            <a:endParaRPr lang="en-NZ"/>
          </a:p>
        </p:txBody>
      </p:sp>
    </p:spTree>
    <p:extLst>
      <p:ext uri="{BB962C8B-B14F-4D97-AF65-F5344CB8AC3E}">
        <p14:creationId xmlns:p14="http://schemas.microsoft.com/office/powerpoint/2010/main" val="14118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C1A97-C31B-4D73-9A22-8511D796E4CF}" type="datetimeFigureOut">
              <a:rPr lang="en-NZ" smtClean="0"/>
              <a:t>11/09/2019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8405888-8BA6-44A2-AB2A-6E3A450DCF26}" type="slidenum">
              <a:rPr lang="en-NZ" smtClean="0"/>
              <a:t>‹#›</a:t>
            </a:fld>
            <a:endParaRPr lang="en-NZ"/>
          </a:p>
        </p:txBody>
      </p:sp>
    </p:spTree>
    <p:extLst>
      <p:ext uri="{BB962C8B-B14F-4D97-AF65-F5344CB8AC3E}">
        <p14:creationId xmlns:p14="http://schemas.microsoft.com/office/powerpoint/2010/main" val="167745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C1A97-C31B-4D73-9A22-8511D796E4CF}" type="datetimeFigureOut">
              <a:rPr lang="en-NZ" smtClean="0"/>
              <a:t>11/09/2019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8405888-8BA6-44A2-AB2A-6E3A450DCF26}" type="slidenum">
              <a:rPr lang="en-NZ" smtClean="0"/>
              <a:t>‹#›</a:t>
            </a:fld>
            <a:endParaRPr lang="en-NZ"/>
          </a:p>
        </p:txBody>
      </p:sp>
    </p:spTree>
    <p:extLst>
      <p:ext uri="{BB962C8B-B14F-4D97-AF65-F5344CB8AC3E}">
        <p14:creationId xmlns:p14="http://schemas.microsoft.com/office/powerpoint/2010/main" val="394493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C1A97-C31B-4D73-9A22-8511D796E4CF}" type="datetimeFigureOut">
              <a:rPr lang="en-NZ" smtClean="0"/>
              <a:t>11/09/2019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8405888-8BA6-44A2-AB2A-6E3A450DCF26}" type="slidenum">
              <a:rPr lang="en-NZ" smtClean="0"/>
              <a:t>‹#›</a:t>
            </a:fld>
            <a:endParaRPr lang="en-NZ"/>
          </a:p>
        </p:txBody>
      </p:sp>
    </p:spTree>
    <p:extLst>
      <p:ext uri="{BB962C8B-B14F-4D97-AF65-F5344CB8AC3E}">
        <p14:creationId xmlns:p14="http://schemas.microsoft.com/office/powerpoint/2010/main" val="135593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C1A97-C31B-4D73-9A22-8511D796E4CF}" type="datetimeFigureOut">
              <a:rPr lang="en-NZ" smtClean="0"/>
              <a:t>11/09/2019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8405888-8BA6-44A2-AB2A-6E3A450DCF26}" type="slidenum">
              <a:rPr lang="en-NZ" smtClean="0"/>
              <a:t>‹#›</a:t>
            </a:fld>
            <a:endParaRPr lang="en-NZ"/>
          </a:p>
        </p:txBody>
      </p:sp>
    </p:spTree>
    <p:extLst>
      <p:ext uri="{BB962C8B-B14F-4D97-AF65-F5344CB8AC3E}">
        <p14:creationId xmlns:p14="http://schemas.microsoft.com/office/powerpoint/2010/main" val="169497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C1A97-C31B-4D73-9A22-8511D796E4CF}" type="datetimeFigureOut">
              <a:rPr lang="en-NZ" smtClean="0"/>
              <a:t>11/09/2019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05888-8BA6-44A2-AB2A-6E3A450DCF26}" type="slidenum">
              <a:rPr lang="en-NZ" smtClean="0"/>
              <a:t>‹#›</a:t>
            </a:fld>
            <a:endParaRPr lang="en-NZ"/>
          </a:p>
        </p:txBody>
      </p:sp>
    </p:spTree>
    <p:extLst>
      <p:ext uri="{BB962C8B-B14F-4D97-AF65-F5344CB8AC3E}">
        <p14:creationId xmlns:p14="http://schemas.microsoft.com/office/powerpoint/2010/main" val="2995051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reamingabouteveryday.wordpress.com/2012/09/17/backstage-fun-models-s2013-nyfw/" TargetMode="External"/><Relationship Id="rId7" Type="http://schemas.openxmlformats.org/officeDocument/2006/relationships/hyperlink" Target="http://www.finsmes.com/2019/01/renewal-mill-raises-2-5m-in-seed-funding.html"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abbyhasissues.com/"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nsuckdcmetro.blogspot.com/2012_07_01_archive.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934C16-A9D0-4CFF-8B01-88F4E78B9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11744"/>
          </a:xfrm>
          <a:prstGeom prst="rect">
            <a:avLst/>
          </a:prstGeom>
        </p:spPr>
      </p:pic>
      <p:sp>
        <p:nvSpPr>
          <p:cNvPr id="7" name="Title 1"/>
          <p:cNvSpPr>
            <a:spLocks noGrp="1"/>
          </p:cNvSpPr>
          <p:nvPr>
            <p:ph type="title"/>
          </p:nvPr>
        </p:nvSpPr>
        <p:spPr>
          <a:xfrm>
            <a:off x="0" y="1"/>
            <a:ext cx="12192000" cy="2864326"/>
          </a:xfrm>
          <a:noFill/>
        </p:spPr>
        <p:txBody>
          <a:bodyPr>
            <a:normAutofit fontScale="90000"/>
          </a:bodyPr>
          <a:lstStyle/>
          <a:p>
            <a:br>
              <a:rPr lang="en-NZ" sz="6000" b="1" dirty="0"/>
            </a:br>
            <a:r>
              <a:rPr lang="en-NZ" sz="6000" b="1" dirty="0"/>
              <a:t>Modelling 100% Renewable Electricity</a:t>
            </a:r>
            <a:br>
              <a:rPr lang="en-NZ" sz="3600" b="1" dirty="0"/>
            </a:br>
            <a:br>
              <a:rPr lang="en-NZ" sz="3600" dirty="0"/>
            </a:br>
            <a:r>
              <a:rPr lang="en-NZ" sz="3600" dirty="0"/>
              <a:t> </a:t>
            </a:r>
            <a:endParaRPr lang="en-NZ" dirty="0"/>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6141" y="6292433"/>
            <a:ext cx="2381114" cy="627765"/>
          </a:xfrm>
        </p:spPr>
      </p:pic>
      <p:sp>
        <p:nvSpPr>
          <p:cNvPr id="25" name="TextBox 24"/>
          <p:cNvSpPr txBox="1"/>
          <p:nvPr/>
        </p:nvSpPr>
        <p:spPr>
          <a:xfrm>
            <a:off x="2257067" y="4055872"/>
            <a:ext cx="7677865" cy="1077218"/>
          </a:xfrm>
          <a:prstGeom prst="rect">
            <a:avLst/>
          </a:prstGeom>
          <a:noFill/>
        </p:spPr>
        <p:txBody>
          <a:bodyPr wrap="square" rtlCol="0">
            <a:spAutoFit/>
          </a:bodyPr>
          <a:lstStyle/>
          <a:p>
            <a:pPr algn="ctr"/>
            <a:r>
              <a:rPr lang="en-NZ" sz="3200" dirty="0">
                <a:solidFill>
                  <a:schemeClr val="bg1"/>
                </a:solidFill>
                <a:latin typeface="Signika" panose="02010003020600000004" pitchFamily="2" charset="0"/>
                <a:ea typeface="+mj-ea"/>
                <a:cs typeface="+mj-cs"/>
              </a:rPr>
              <a:t>Greg Sise, Energy Link Ltd</a:t>
            </a:r>
          </a:p>
          <a:p>
            <a:pPr algn="ctr"/>
            <a:r>
              <a:rPr lang="en-NZ" sz="3200" dirty="0">
                <a:solidFill>
                  <a:schemeClr val="bg1"/>
                </a:solidFill>
                <a:latin typeface="Signika" panose="02010003020600000004" pitchFamily="2" charset="0"/>
                <a:ea typeface="+mj-ea"/>
                <a:cs typeface="+mj-cs"/>
              </a:rPr>
              <a:t>2019</a:t>
            </a:r>
          </a:p>
        </p:txBody>
      </p:sp>
      <p:sp>
        <p:nvSpPr>
          <p:cNvPr id="6" name="Rectangle 5"/>
          <p:cNvSpPr/>
          <p:nvPr/>
        </p:nvSpPr>
        <p:spPr>
          <a:xfrm>
            <a:off x="0" y="2173499"/>
            <a:ext cx="12192000" cy="707886"/>
          </a:xfrm>
          <a:prstGeom prst="rect">
            <a:avLst/>
          </a:prstGeom>
        </p:spPr>
        <p:txBody>
          <a:bodyPr wrap="square">
            <a:spAutoFit/>
          </a:bodyPr>
          <a:lstStyle/>
          <a:p>
            <a:pPr algn="ctr"/>
            <a:r>
              <a:rPr lang="en-NZ" sz="4000" dirty="0">
                <a:solidFill>
                  <a:srgbClr val="000000"/>
                </a:solidFill>
                <a:latin typeface="Signika" panose="02010003020600000004" pitchFamily="2" charset="0"/>
              </a:rPr>
              <a:t> </a:t>
            </a:r>
            <a:endParaRPr lang="en-NZ" sz="4400" dirty="0">
              <a:latin typeface="Signika" panose="02010003020600000004" pitchFamily="2" charset="0"/>
            </a:endParaRPr>
          </a:p>
        </p:txBody>
      </p:sp>
    </p:spTree>
    <p:extLst>
      <p:ext uri="{BB962C8B-B14F-4D97-AF65-F5344CB8AC3E}">
        <p14:creationId xmlns:p14="http://schemas.microsoft.com/office/powerpoint/2010/main" val="270244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8192-9E27-4075-B9BF-559641E1F5B6}"/>
              </a:ext>
            </a:extLst>
          </p:cNvPr>
          <p:cNvSpPr>
            <a:spLocks noGrp="1"/>
          </p:cNvSpPr>
          <p:nvPr>
            <p:ph type="title"/>
          </p:nvPr>
        </p:nvSpPr>
        <p:spPr/>
        <p:txBody>
          <a:bodyPr/>
          <a:lstStyle/>
          <a:p>
            <a:r>
              <a:rPr lang="en-NZ" dirty="0"/>
              <a:t>Lots of Wind</a:t>
            </a:r>
          </a:p>
        </p:txBody>
      </p:sp>
      <p:sp>
        <p:nvSpPr>
          <p:cNvPr id="3" name="Content Placeholder 2">
            <a:extLst>
              <a:ext uri="{FF2B5EF4-FFF2-40B4-BE49-F238E27FC236}">
                <a16:creationId xmlns:a16="http://schemas.microsoft.com/office/drawing/2014/main" id="{E7F29478-5010-4702-A708-B91A68F4F1B3}"/>
              </a:ext>
            </a:extLst>
          </p:cNvPr>
          <p:cNvSpPr>
            <a:spLocks noGrp="1"/>
          </p:cNvSpPr>
          <p:nvPr>
            <p:ph idx="1"/>
          </p:nvPr>
        </p:nvSpPr>
        <p:spPr>
          <a:xfrm>
            <a:off x="231112" y="1046375"/>
            <a:ext cx="6387685" cy="5645827"/>
          </a:xfrm>
        </p:spPr>
        <p:txBody>
          <a:bodyPr>
            <a:normAutofit fontScale="62500" lnSpcReduction="20000"/>
          </a:bodyPr>
          <a:lstStyle/>
          <a:p>
            <a:r>
              <a:rPr lang="en-NZ" dirty="0"/>
              <a:t>After approx. 800 MW geothermal built, wind &amp; solar remain</a:t>
            </a:r>
          </a:p>
          <a:p>
            <a:pPr lvl="1"/>
            <a:r>
              <a:rPr lang="en-NZ" u="sng" dirty="0"/>
              <a:t>given current state of knowledge</a:t>
            </a:r>
          </a:p>
          <a:p>
            <a:pPr>
              <a:spcBef>
                <a:spcPts val="1800"/>
              </a:spcBef>
            </a:pPr>
            <a:r>
              <a:rPr lang="en-NZ" dirty="0"/>
              <a:t>Wind is over-built to provide adequate backup in dry years</a:t>
            </a:r>
          </a:p>
          <a:p>
            <a:pPr lvl="1"/>
            <a:r>
              <a:rPr lang="en-NZ" dirty="0"/>
              <a:t>Capacity factors fall to 30% or less</a:t>
            </a:r>
          </a:p>
          <a:p>
            <a:pPr>
              <a:spcBef>
                <a:spcPts val="1800"/>
              </a:spcBef>
            </a:pPr>
            <a:r>
              <a:rPr lang="en-NZ" dirty="0"/>
              <a:t>Calm, cold winter peaks may have little or no wind:  non-supply!</a:t>
            </a:r>
          </a:p>
          <a:p>
            <a:pPr lvl="1"/>
            <a:r>
              <a:rPr lang="en-NZ" dirty="0"/>
              <a:t>ninja wind data preserved correlations between wind farms down to the hourly level</a:t>
            </a:r>
          </a:p>
          <a:p>
            <a:pPr>
              <a:spcBef>
                <a:spcPts val="1800"/>
              </a:spcBef>
            </a:pPr>
            <a:r>
              <a:rPr lang="en-NZ" dirty="0"/>
              <a:t>Solar obviously doesn’t help the winter peak issue</a:t>
            </a:r>
          </a:p>
          <a:p>
            <a:pPr>
              <a:spcBef>
                <a:spcPts val="1800"/>
              </a:spcBef>
            </a:pPr>
            <a:r>
              <a:rPr lang="en-NZ" dirty="0"/>
              <a:t>Solutions:</a:t>
            </a:r>
          </a:p>
          <a:p>
            <a:pPr lvl="1"/>
            <a:r>
              <a:rPr lang="en-NZ" dirty="0"/>
              <a:t>diversify location of wind farms to reduce correlations between farms</a:t>
            </a:r>
          </a:p>
          <a:p>
            <a:pPr lvl="1"/>
            <a:r>
              <a:rPr lang="en-NZ" dirty="0"/>
              <a:t>upgrade HVDC link to support more wind in the South Is</a:t>
            </a:r>
          </a:p>
          <a:p>
            <a:pPr lvl="1"/>
            <a:r>
              <a:rPr lang="en-NZ" dirty="0"/>
              <a:t>assumed HVDC charge goes</a:t>
            </a:r>
          </a:p>
          <a:p>
            <a:pPr lvl="1"/>
            <a:r>
              <a:rPr lang="en-NZ" dirty="0"/>
              <a:t>add batteries on a large scale</a:t>
            </a:r>
          </a:p>
          <a:p>
            <a:pPr>
              <a:spcBef>
                <a:spcPts val="1800"/>
              </a:spcBef>
            </a:pPr>
            <a:r>
              <a:rPr lang="en-NZ" dirty="0"/>
              <a:t>Biomass, pumped storage, hydrogen, …, may be viable in future</a:t>
            </a:r>
          </a:p>
          <a:p>
            <a:pPr lvl="1"/>
            <a:endParaRPr lang="en-NZ" dirty="0"/>
          </a:p>
        </p:txBody>
      </p:sp>
      <p:pic>
        <p:nvPicPr>
          <p:cNvPr id="1026" name="Picture 2" descr="Image result for too much wind">
            <a:extLst>
              <a:ext uri="{FF2B5EF4-FFF2-40B4-BE49-F238E27FC236}">
                <a16:creationId xmlns:a16="http://schemas.microsoft.com/office/drawing/2014/main" id="{D1EED9E5-CC9C-4CA1-BB93-7537C8B50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2736" y="135097"/>
            <a:ext cx="2774743" cy="15596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EF78B5F-84BB-4370-8894-C5C1AF3905C9}"/>
              </a:ext>
            </a:extLst>
          </p:cNvPr>
          <p:cNvPicPr>
            <a:picLocks noChangeAspect="1"/>
          </p:cNvPicPr>
          <p:nvPr/>
        </p:nvPicPr>
        <p:blipFill>
          <a:blip r:embed="rId3"/>
          <a:stretch>
            <a:fillRect/>
          </a:stretch>
        </p:blipFill>
        <p:spPr>
          <a:xfrm>
            <a:off x="6651398" y="1908091"/>
            <a:ext cx="5508001" cy="3712000"/>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777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CB80-438D-4F9A-B083-5D9115C065BA}"/>
              </a:ext>
            </a:extLst>
          </p:cNvPr>
          <p:cNvSpPr>
            <a:spLocks noGrp="1"/>
          </p:cNvSpPr>
          <p:nvPr>
            <p:ph type="title"/>
          </p:nvPr>
        </p:nvSpPr>
        <p:spPr/>
        <p:txBody>
          <a:bodyPr/>
          <a:lstStyle/>
          <a:p>
            <a:r>
              <a:rPr lang="en-NZ" dirty="0"/>
              <a:t>Water Values and Spot Pricing</a:t>
            </a:r>
          </a:p>
        </p:txBody>
      </p:sp>
      <p:sp>
        <p:nvSpPr>
          <p:cNvPr id="3" name="Content Placeholder 2">
            <a:extLst>
              <a:ext uri="{FF2B5EF4-FFF2-40B4-BE49-F238E27FC236}">
                <a16:creationId xmlns:a16="http://schemas.microsoft.com/office/drawing/2014/main" id="{079D7204-B760-423D-9E8C-A7290F3179C7}"/>
              </a:ext>
            </a:extLst>
          </p:cNvPr>
          <p:cNvSpPr>
            <a:spLocks noGrp="1"/>
          </p:cNvSpPr>
          <p:nvPr>
            <p:ph idx="1"/>
          </p:nvPr>
        </p:nvSpPr>
        <p:spPr>
          <a:xfrm>
            <a:off x="957431" y="940026"/>
            <a:ext cx="10614573" cy="5109081"/>
          </a:xfrm>
        </p:spPr>
        <p:txBody>
          <a:bodyPr>
            <a:normAutofit/>
          </a:bodyPr>
          <a:lstStyle/>
          <a:p>
            <a:pPr>
              <a:lnSpc>
                <a:spcPct val="110000"/>
              </a:lnSpc>
            </a:pPr>
            <a:r>
              <a:rPr lang="en-NZ" dirty="0"/>
              <a:t>Water values for large hydro lakes are very dependent on the offers of thermal generators</a:t>
            </a:r>
          </a:p>
          <a:p>
            <a:pPr>
              <a:lnSpc>
                <a:spcPct val="110000"/>
              </a:lnSpc>
            </a:pPr>
            <a:r>
              <a:rPr lang="en-NZ" dirty="0"/>
              <a:t>After all thermal is gone, how do the major </a:t>
            </a:r>
            <a:r>
              <a:rPr lang="en-NZ" dirty="0" err="1"/>
              <a:t>hydros</a:t>
            </a:r>
            <a:r>
              <a:rPr lang="en-NZ" dirty="0"/>
              <a:t> value water?</a:t>
            </a:r>
          </a:p>
          <a:p>
            <a:pPr>
              <a:lnSpc>
                <a:spcPct val="110000"/>
              </a:lnSpc>
            </a:pPr>
            <a:r>
              <a:rPr lang="en-NZ" dirty="0"/>
              <a:t>Windfarms offer at $12/MWh =&gt; wind spilled before water</a:t>
            </a:r>
          </a:p>
          <a:p>
            <a:pPr>
              <a:lnSpc>
                <a:spcPct val="110000"/>
              </a:lnSpc>
            </a:pPr>
            <a:r>
              <a:rPr lang="en-NZ" dirty="0"/>
              <a:t>Calm winter peaks are very short events, priced at $10,000/MWh, but insufficient to raise water values</a:t>
            </a:r>
          </a:p>
        </p:txBody>
      </p:sp>
    </p:spTree>
    <p:extLst>
      <p:ext uri="{BB962C8B-B14F-4D97-AF65-F5344CB8AC3E}">
        <p14:creationId xmlns:p14="http://schemas.microsoft.com/office/powerpoint/2010/main" val="102368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CB80-438D-4F9A-B083-5D9115C065BA}"/>
              </a:ext>
            </a:extLst>
          </p:cNvPr>
          <p:cNvSpPr>
            <a:spLocks noGrp="1"/>
          </p:cNvSpPr>
          <p:nvPr>
            <p:ph type="title"/>
          </p:nvPr>
        </p:nvSpPr>
        <p:spPr/>
        <p:txBody>
          <a:bodyPr/>
          <a:lstStyle/>
          <a:p>
            <a:r>
              <a:rPr lang="en-NZ" dirty="0"/>
              <a:t>Water Values and Spot Pricing</a:t>
            </a:r>
          </a:p>
        </p:txBody>
      </p:sp>
      <p:pic>
        <p:nvPicPr>
          <p:cNvPr id="4" name="Picture 3">
            <a:extLst>
              <a:ext uri="{FF2B5EF4-FFF2-40B4-BE49-F238E27FC236}">
                <a16:creationId xmlns:a16="http://schemas.microsoft.com/office/drawing/2014/main" id="{27229EDC-ECA2-426F-A9B4-8171E2DAF952}"/>
              </a:ext>
            </a:extLst>
          </p:cNvPr>
          <p:cNvPicPr>
            <a:picLocks noChangeAspect="1"/>
          </p:cNvPicPr>
          <p:nvPr/>
        </p:nvPicPr>
        <p:blipFill>
          <a:blip r:embed="rId2"/>
          <a:stretch>
            <a:fillRect/>
          </a:stretch>
        </p:blipFill>
        <p:spPr>
          <a:xfrm>
            <a:off x="3146379" y="949510"/>
            <a:ext cx="5899241" cy="3930157"/>
          </a:xfrm>
          <a:prstGeom prst="rect">
            <a:avLst/>
          </a:prstGeom>
        </p:spPr>
      </p:pic>
      <p:sp>
        <p:nvSpPr>
          <p:cNvPr id="5" name="Content Placeholder 2">
            <a:extLst>
              <a:ext uri="{FF2B5EF4-FFF2-40B4-BE49-F238E27FC236}">
                <a16:creationId xmlns:a16="http://schemas.microsoft.com/office/drawing/2014/main" id="{A48D6815-C35E-452D-B434-5CF47953F6FB}"/>
              </a:ext>
            </a:extLst>
          </p:cNvPr>
          <p:cNvSpPr txBox="1">
            <a:spLocks/>
          </p:cNvSpPr>
          <p:nvPr/>
        </p:nvSpPr>
        <p:spPr>
          <a:xfrm>
            <a:off x="339365" y="5154804"/>
            <a:ext cx="11035369" cy="14628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ignika" panose="02010003020600000004" pitchFamily="2" charset="0"/>
                <a:ea typeface="+mn-ea"/>
                <a:cs typeface="+mn-cs"/>
              </a:defRPr>
            </a:lvl1pPr>
            <a:lvl2pPr marL="685800" indent="-228600" algn="l" defTabSz="914400" rtl="0" eaLnBrk="1" latinLnBrk="0" hangingPunct="1">
              <a:lnSpc>
                <a:spcPct val="90000"/>
              </a:lnSpc>
              <a:spcBef>
                <a:spcPts val="1800"/>
              </a:spcBef>
              <a:buSzPct val="80000"/>
              <a:buFont typeface="Wingdings" panose="05000000000000000000" pitchFamily="2" charset="2"/>
              <a:buChar char="Ø"/>
              <a:defRPr sz="2400" kern="1200">
                <a:solidFill>
                  <a:schemeClr val="tx1"/>
                </a:solidFill>
                <a:latin typeface="Signika" panose="0201000302060000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ignika" panose="0201000302060000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ignika" panose="0201000302060000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ignika" panose="0201000302060000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NZ" dirty="0"/>
              <a:t>Modelling shows that to maintain prices at close to 99% renewables, remaining peakers have to ramp offers up by a factor of 5</a:t>
            </a:r>
          </a:p>
          <a:p>
            <a:pPr>
              <a:lnSpc>
                <a:spcPct val="100000"/>
              </a:lnSpc>
            </a:pPr>
            <a:r>
              <a:rPr lang="en-NZ" dirty="0"/>
              <a:t>Peakers calm winter peaks AND dry periods</a:t>
            </a:r>
          </a:p>
        </p:txBody>
      </p:sp>
      <p:sp>
        <p:nvSpPr>
          <p:cNvPr id="3" name="Arrow: Up 2">
            <a:extLst>
              <a:ext uri="{FF2B5EF4-FFF2-40B4-BE49-F238E27FC236}">
                <a16:creationId xmlns:a16="http://schemas.microsoft.com/office/drawing/2014/main" id="{9B18BD31-3A7E-49C9-98E6-BD13BF75680E}"/>
              </a:ext>
            </a:extLst>
          </p:cNvPr>
          <p:cNvSpPr/>
          <p:nvPr/>
        </p:nvSpPr>
        <p:spPr>
          <a:xfrm>
            <a:off x="9045620" y="1907177"/>
            <a:ext cx="531223" cy="1123406"/>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5B46AB2E-A146-4668-BBE8-A3CB0CD813C1}"/>
              </a:ext>
            </a:extLst>
          </p:cNvPr>
          <p:cNvSpPr txBox="1"/>
          <p:nvPr/>
        </p:nvSpPr>
        <p:spPr>
          <a:xfrm>
            <a:off x="9666513" y="2145714"/>
            <a:ext cx="2333897" cy="646331"/>
          </a:xfrm>
          <a:prstGeom prst="rect">
            <a:avLst/>
          </a:prstGeom>
          <a:noFill/>
        </p:spPr>
        <p:txBody>
          <a:bodyPr wrap="square" rtlCol="0">
            <a:spAutoFit/>
          </a:bodyPr>
          <a:lstStyle/>
          <a:p>
            <a:r>
              <a:rPr lang="en-NZ" dirty="0"/>
              <a:t>Increasing thermal offers</a:t>
            </a:r>
          </a:p>
        </p:txBody>
      </p:sp>
    </p:spTree>
    <p:extLst>
      <p:ext uri="{BB962C8B-B14F-4D97-AF65-F5344CB8AC3E}">
        <p14:creationId xmlns:p14="http://schemas.microsoft.com/office/powerpoint/2010/main" val="381382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0B03-9D3C-4446-B5E2-F2B4F6854EDA}"/>
              </a:ext>
            </a:extLst>
          </p:cNvPr>
          <p:cNvSpPr>
            <a:spLocks noGrp="1"/>
          </p:cNvSpPr>
          <p:nvPr>
            <p:ph type="title"/>
          </p:nvPr>
        </p:nvSpPr>
        <p:spPr/>
        <p:txBody>
          <a:bodyPr/>
          <a:lstStyle/>
          <a:p>
            <a:r>
              <a:rPr lang="en-NZ" dirty="0"/>
              <a:t>Possible Pricing Alternatives – 2050?</a:t>
            </a:r>
          </a:p>
        </p:txBody>
      </p:sp>
      <p:sp>
        <p:nvSpPr>
          <p:cNvPr id="3" name="Content Placeholder 2">
            <a:extLst>
              <a:ext uri="{FF2B5EF4-FFF2-40B4-BE49-F238E27FC236}">
                <a16:creationId xmlns:a16="http://schemas.microsoft.com/office/drawing/2014/main" id="{CDE0B72A-C7D0-49CE-A9CD-829EFF229A33}"/>
              </a:ext>
            </a:extLst>
          </p:cNvPr>
          <p:cNvSpPr>
            <a:spLocks noGrp="1"/>
          </p:cNvSpPr>
          <p:nvPr>
            <p:ph idx="1"/>
          </p:nvPr>
        </p:nvSpPr>
        <p:spPr>
          <a:xfrm>
            <a:off x="838200" y="1129553"/>
            <a:ext cx="10515600" cy="5170763"/>
          </a:xfrm>
        </p:spPr>
        <p:txBody>
          <a:bodyPr>
            <a:normAutofit fontScale="85000" lnSpcReduction="20000"/>
          </a:bodyPr>
          <a:lstStyle/>
          <a:p>
            <a:pPr>
              <a:spcBef>
                <a:spcPts val="1800"/>
              </a:spcBef>
            </a:pPr>
            <a:r>
              <a:rPr lang="en-NZ" dirty="0"/>
              <a:t>Increase scarcity pricing value many times?</a:t>
            </a:r>
          </a:p>
          <a:p>
            <a:pPr lvl="1"/>
            <a:r>
              <a:rPr lang="en-NZ" dirty="0"/>
              <a:t>will have little effect unless they are actually struck:  consumers would love that!</a:t>
            </a:r>
          </a:p>
          <a:p>
            <a:pPr>
              <a:spcBef>
                <a:spcPts val="1800"/>
              </a:spcBef>
            </a:pPr>
            <a:r>
              <a:rPr lang="en-NZ" dirty="0"/>
              <a:t>Major hydro offers based on LCOE of next plant to be built?</a:t>
            </a:r>
          </a:p>
          <a:p>
            <a:pPr lvl="1"/>
            <a:r>
              <a:rPr lang="en-NZ" dirty="0"/>
              <a:t>not directly observable like existing plant offers, differing views on </a:t>
            </a:r>
            <a:r>
              <a:rPr lang="en-NZ" dirty="0" err="1"/>
              <a:t>LCOEs</a:t>
            </a:r>
            <a:endParaRPr lang="en-NZ" dirty="0"/>
          </a:p>
          <a:p>
            <a:pPr>
              <a:spcBef>
                <a:spcPts val="1800"/>
              </a:spcBef>
            </a:pPr>
            <a:r>
              <a:rPr lang="en-NZ" dirty="0"/>
              <a:t>Hedges and retail load provide the revenue?</a:t>
            </a:r>
          </a:p>
          <a:p>
            <a:pPr lvl="1"/>
            <a:r>
              <a:rPr lang="en-NZ" dirty="0"/>
              <a:t>persistent low spot prices would incentivise less hedging</a:t>
            </a:r>
          </a:p>
          <a:p>
            <a:pPr>
              <a:spcBef>
                <a:spcPts val="1800"/>
              </a:spcBef>
            </a:pPr>
            <a:r>
              <a:rPr lang="en-NZ" dirty="0"/>
              <a:t>New types of hedges?</a:t>
            </a:r>
          </a:p>
          <a:p>
            <a:pPr lvl="1"/>
            <a:r>
              <a:rPr lang="en-NZ" dirty="0"/>
              <a:t>Maybe, maybe not:  the NZ electricity hedge market moves very slowly</a:t>
            </a:r>
          </a:p>
          <a:p>
            <a:pPr lvl="1"/>
            <a:r>
              <a:rPr lang="en-NZ" dirty="0"/>
              <a:t>BUT there is already a swaption between Meridian and Genesis which is effectively a capacity contract</a:t>
            </a:r>
          </a:p>
          <a:p>
            <a:pPr>
              <a:spcBef>
                <a:spcPts val="1800"/>
              </a:spcBef>
            </a:pPr>
            <a:r>
              <a:rPr lang="en-NZ" dirty="0"/>
              <a:t>New market structures?</a:t>
            </a:r>
          </a:p>
          <a:p>
            <a:pPr lvl="1"/>
            <a:r>
              <a:rPr lang="en-NZ" dirty="0"/>
              <a:t>capacity market, capacity mechanism e.g. enhanced scarcity pricing?</a:t>
            </a:r>
          </a:p>
          <a:p>
            <a:endParaRPr lang="en-NZ" dirty="0"/>
          </a:p>
        </p:txBody>
      </p:sp>
    </p:spTree>
    <p:extLst>
      <p:ext uri="{BB962C8B-B14F-4D97-AF65-F5344CB8AC3E}">
        <p14:creationId xmlns:p14="http://schemas.microsoft.com/office/powerpoint/2010/main" val="358891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2268"/>
          </a:xfrm>
        </p:spPr>
        <p:txBody>
          <a:bodyPr/>
          <a:lstStyle/>
          <a:p>
            <a:pPr algn="ctr"/>
            <a:r>
              <a:rPr lang="en-NZ" dirty="0"/>
              <a:t>I’m talking about…</a:t>
            </a:r>
          </a:p>
        </p:txBody>
      </p:sp>
      <p:sp>
        <p:nvSpPr>
          <p:cNvPr id="3" name="Content Placeholder 2"/>
          <p:cNvSpPr>
            <a:spLocks noGrp="1"/>
          </p:cNvSpPr>
          <p:nvPr>
            <p:ph idx="1"/>
          </p:nvPr>
        </p:nvSpPr>
        <p:spPr>
          <a:xfrm>
            <a:off x="2554664" y="1753386"/>
            <a:ext cx="9503358" cy="4880878"/>
          </a:xfrm>
        </p:spPr>
        <p:txBody>
          <a:bodyPr>
            <a:normAutofit lnSpcReduction="10000"/>
          </a:bodyPr>
          <a:lstStyle/>
          <a:p>
            <a:r>
              <a:rPr lang="en-NZ" sz="4000" dirty="0"/>
              <a:t>100% renewables in a normal hydro year</a:t>
            </a:r>
          </a:p>
          <a:p>
            <a:endParaRPr lang="en-NZ" sz="4000" dirty="0"/>
          </a:p>
          <a:p>
            <a:endParaRPr lang="en-NZ" sz="4000" dirty="0"/>
          </a:p>
          <a:p>
            <a:r>
              <a:rPr lang="en-NZ" sz="4000" dirty="0"/>
              <a:t>Models deployed in ICCC (and ELL) modelling</a:t>
            </a:r>
          </a:p>
          <a:p>
            <a:endParaRPr lang="en-NZ" sz="4000" dirty="0"/>
          </a:p>
          <a:p>
            <a:endParaRPr lang="en-NZ" sz="4000" dirty="0"/>
          </a:p>
          <a:p>
            <a:r>
              <a:rPr lang="en-NZ" sz="4000" dirty="0"/>
              <a:t>Issues of interest</a:t>
            </a:r>
          </a:p>
          <a:p>
            <a:endParaRPr lang="en-NZ" sz="4000" dirty="0"/>
          </a:p>
          <a:p>
            <a:endParaRPr lang="en-NZ" sz="4000" dirty="0"/>
          </a:p>
        </p:txBody>
      </p:sp>
      <p:pic>
        <p:nvPicPr>
          <p:cNvPr id="7" name="Picture 6" descr="A group of people posing for the camera&#10;&#10;Description automatically generated">
            <a:extLst>
              <a:ext uri="{FF2B5EF4-FFF2-40B4-BE49-F238E27FC236}">
                <a16:creationId xmlns:a16="http://schemas.microsoft.com/office/drawing/2014/main" id="{DB251572-F5AA-4ACB-8ACC-A5712E5D0D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5688" y="3481396"/>
            <a:ext cx="1804005" cy="120191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DB409521-9A8F-4C1B-868F-CF30DFADA8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1337" y="5257014"/>
            <a:ext cx="1572705" cy="1572705"/>
          </a:xfrm>
          <a:prstGeom prst="rect">
            <a:avLst/>
          </a:prstGeom>
        </p:spPr>
      </p:pic>
      <p:pic>
        <p:nvPicPr>
          <p:cNvPr id="18" name="Picture 17">
            <a:extLst>
              <a:ext uri="{FF2B5EF4-FFF2-40B4-BE49-F238E27FC236}">
                <a16:creationId xmlns:a16="http://schemas.microsoft.com/office/drawing/2014/main" id="{00B4FC71-5BB0-4F4B-9A40-9132D60A89B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9405" y="1502922"/>
            <a:ext cx="1416570" cy="1416570"/>
          </a:xfrm>
          <a:prstGeom prst="rect">
            <a:avLst/>
          </a:prstGeom>
        </p:spPr>
      </p:pic>
    </p:spTree>
    <p:extLst>
      <p:ext uri="{BB962C8B-B14F-4D97-AF65-F5344CB8AC3E}">
        <p14:creationId xmlns:p14="http://schemas.microsoft.com/office/powerpoint/2010/main" val="42764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B7BB-0BAC-46E7-9AF0-FEB85C613AD0}"/>
              </a:ext>
            </a:extLst>
          </p:cNvPr>
          <p:cNvSpPr>
            <a:spLocks noGrp="1"/>
          </p:cNvSpPr>
          <p:nvPr>
            <p:ph type="title"/>
          </p:nvPr>
        </p:nvSpPr>
        <p:spPr/>
        <p:txBody>
          <a:bodyPr>
            <a:normAutofit/>
          </a:bodyPr>
          <a:lstStyle/>
          <a:p>
            <a:r>
              <a:rPr lang="en-NZ" dirty="0"/>
              <a:t>100% Renewables in a Normal Hydro Year</a:t>
            </a:r>
          </a:p>
        </p:txBody>
      </p:sp>
      <p:sp>
        <p:nvSpPr>
          <p:cNvPr id="3" name="Content Placeholder 2">
            <a:extLst>
              <a:ext uri="{FF2B5EF4-FFF2-40B4-BE49-F238E27FC236}">
                <a16:creationId xmlns:a16="http://schemas.microsoft.com/office/drawing/2014/main" id="{9AAD9205-2220-4DC8-9B56-7027B6412C7A}"/>
              </a:ext>
            </a:extLst>
          </p:cNvPr>
          <p:cNvSpPr>
            <a:spLocks noGrp="1"/>
          </p:cNvSpPr>
          <p:nvPr>
            <p:ph idx="1"/>
          </p:nvPr>
        </p:nvSpPr>
        <p:spPr>
          <a:xfrm>
            <a:off x="838200" y="1346200"/>
            <a:ext cx="10515600" cy="5511800"/>
          </a:xfrm>
        </p:spPr>
        <p:txBody>
          <a:bodyPr>
            <a:normAutofit/>
          </a:bodyPr>
          <a:lstStyle/>
          <a:p>
            <a:r>
              <a:rPr lang="en-NZ" dirty="0"/>
              <a:t>Renewables include geothermal which also emits CO</a:t>
            </a:r>
            <a:r>
              <a:rPr lang="en-NZ" baseline="-25000" dirty="0"/>
              <a:t>2</a:t>
            </a:r>
          </a:p>
          <a:p>
            <a:pPr lvl="1"/>
            <a:r>
              <a:rPr lang="en-NZ" dirty="0"/>
              <a:t>1.7 Mt CO</a:t>
            </a:r>
            <a:r>
              <a:rPr lang="en-NZ" baseline="-25000" dirty="0"/>
              <a:t>2</a:t>
            </a:r>
            <a:r>
              <a:rPr lang="en-NZ" dirty="0"/>
              <a:t> in 2035 under </a:t>
            </a:r>
            <a:r>
              <a:rPr lang="en-NZ" dirty="0" err="1"/>
              <a:t>ICCC’s</a:t>
            </a:r>
            <a:r>
              <a:rPr lang="en-NZ" dirty="0"/>
              <a:t> 100% renewables scenario</a:t>
            </a:r>
          </a:p>
          <a:p>
            <a:endParaRPr lang="en-NZ" baseline="-25000" dirty="0"/>
          </a:p>
          <a:p>
            <a:r>
              <a:rPr lang="en-NZ" dirty="0"/>
              <a:t>Does 100% renewables include forced curtailment of load?</a:t>
            </a:r>
          </a:p>
          <a:p>
            <a:pPr lvl="1"/>
            <a:r>
              <a:rPr lang="en-NZ" dirty="0"/>
              <a:t>hopefully not, but it probably requires more active participation by demand than at present</a:t>
            </a:r>
          </a:p>
          <a:p>
            <a:endParaRPr lang="en-NZ" dirty="0"/>
          </a:p>
          <a:p>
            <a:r>
              <a:rPr lang="en-NZ" dirty="0"/>
              <a:t>The ICCC was tasked to investigate how to plan for the target of “</a:t>
            </a:r>
            <a:r>
              <a:rPr lang="en-NZ" i="1" dirty="0"/>
              <a:t>100% renewables in a normal hydrological year</a:t>
            </a:r>
            <a:r>
              <a:rPr lang="en-NZ" dirty="0"/>
              <a:t>”</a:t>
            </a:r>
          </a:p>
        </p:txBody>
      </p:sp>
    </p:spTree>
    <p:extLst>
      <p:ext uri="{BB962C8B-B14F-4D97-AF65-F5344CB8AC3E}">
        <p14:creationId xmlns:p14="http://schemas.microsoft.com/office/powerpoint/2010/main" val="256525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BF4D-91D0-4140-8AF6-CAD6B787350E}"/>
              </a:ext>
            </a:extLst>
          </p:cNvPr>
          <p:cNvSpPr>
            <a:spLocks noGrp="1"/>
          </p:cNvSpPr>
          <p:nvPr>
            <p:ph type="title"/>
          </p:nvPr>
        </p:nvSpPr>
        <p:spPr/>
        <p:txBody>
          <a:bodyPr>
            <a:normAutofit/>
          </a:bodyPr>
          <a:lstStyle/>
          <a:p>
            <a:r>
              <a:rPr lang="en-NZ" dirty="0"/>
              <a:t>What’s a normal hydrological year?</a:t>
            </a:r>
          </a:p>
        </p:txBody>
      </p:sp>
      <p:sp>
        <p:nvSpPr>
          <p:cNvPr id="3" name="Content Placeholder 2">
            <a:extLst>
              <a:ext uri="{FF2B5EF4-FFF2-40B4-BE49-F238E27FC236}">
                <a16:creationId xmlns:a16="http://schemas.microsoft.com/office/drawing/2014/main" id="{C96EF00D-C117-454C-AB76-0751A0DDA932}"/>
              </a:ext>
            </a:extLst>
          </p:cNvPr>
          <p:cNvSpPr>
            <a:spLocks noGrp="1"/>
          </p:cNvSpPr>
          <p:nvPr>
            <p:ph idx="1"/>
          </p:nvPr>
        </p:nvSpPr>
        <p:spPr/>
        <p:txBody>
          <a:bodyPr/>
          <a:lstStyle/>
          <a:p>
            <a:r>
              <a:rPr lang="en-NZ" dirty="0"/>
              <a:t>This is an easy one:</a:t>
            </a:r>
          </a:p>
          <a:p>
            <a:endParaRPr lang="en-NZ" dirty="0"/>
          </a:p>
          <a:p>
            <a:r>
              <a:rPr lang="en-NZ" dirty="0"/>
              <a:t>Wait until the year is over, and if we got through without a period of significant risk of shortage, then it was a “normal hydrological” year</a:t>
            </a:r>
          </a:p>
          <a:p>
            <a:endParaRPr lang="en-NZ" dirty="0"/>
          </a:p>
          <a:p>
            <a:r>
              <a:rPr lang="en-NZ" dirty="0"/>
              <a:t>But looking backwards is difficult to apply operationally!</a:t>
            </a:r>
          </a:p>
          <a:p>
            <a:endParaRPr lang="en-NZ" dirty="0"/>
          </a:p>
        </p:txBody>
      </p:sp>
      <p:pic>
        <p:nvPicPr>
          <p:cNvPr id="5" name="Picture 4" descr="A person looking at the camera&#10;&#10;Description automatically generated">
            <a:extLst>
              <a:ext uri="{FF2B5EF4-FFF2-40B4-BE49-F238E27FC236}">
                <a16:creationId xmlns:a16="http://schemas.microsoft.com/office/drawing/2014/main" id="{F3DE897D-5864-4482-B22E-F717548123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81292" y="4316394"/>
            <a:ext cx="3388806" cy="2541605"/>
          </a:xfrm>
          <a:prstGeom prst="rect">
            <a:avLst/>
          </a:prstGeom>
        </p:spPr>
      </p:pic>
    </p:spTree>
    <p:extLst>
      <p:ext uri="{BB962C8B-B14F-4D97-AF65-F5344CB8AC3E}">
        <p14:creationId xmlns:p14="http://schemas.microsoft.com/office/powerpoint/2010/main" val="113509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BC22-9C6E-494D-89F4-8A0A276B3B0F}"/>
              </a:ext>
            </a:extLst>
          </p:cNvPr>
          <p:cNvSpPr>
            <a:spLocks noGrp="1"/>
          </p:cNvSpPr>
          <p:nvPr>
            <p:ph type="title"/>
          </p:nvPr>
        </p:nvSpPr>
        <p:spPr/>
        <p:txBody>
          <a:bodyPr/>
          <a:lstStyle/>
          <a:p>
            <a:r>
              <a:rPr lang="en-NZ" dirty="0"/>
              <a:t>EMarket</a:t>
            </a:r>
          </a:p>
        </p:txBody>
      </p:sp>
      <p:sp>
        <p:nvSpPr>
          <p:cNvPr id="3" name="Content Placeholder 2">
            <a:extLst>
              <a:ext uri="{FF2B5EF4-FFF2-40B4-BE49-F238E27FC236}">
                <a16:creationId xmlns:a16="http://schemas.microsoft.com/office/drawing/2014/main" id="{A0AD6F9A-2F16-4C88-ADE1-10BBEFFE59AD}"/>
              </a:ext>
            </a:extLst>
          </p:cNvPr>
          <p:cNvSpPr>
            <a:spLocks noGrp="1"/>
          </p:cNvSpPr>
          <p:nvPr>
            <p:ph idx="1"/>
          </p:nvPr>
        </p:nvSpPr>
        <p:spPr>
          <a:xfrm>
            <a:off x="121304" y="974693"/>
            <a:ext cx="5974696" cy="5804159"/>
          </a:xfrm>
        </p:spPr>
        <p:txBody>
          <a:bodyPr>
            <a:normAutofit fontScale="62500" lnSpcReduction="20000"/>
          </a:bodyPr>
          <a:lstStyle/>
          <a:p>
            <a:pPr>
              <a:lnSpc>
                <a:spcPct val="120000"/>
              </a:lnSpc>
            </a:pPr>
            <a:r>
              <a:rPr lang="en-NZ" dirty="0"/>
              <a:t>A very detailed electricity market simulation model</a:t>
            </a:r>
          </a:p>
          <a:p>
            <a:pPr>
              <a:lnSpc>
                <a:spcPct val="120000"/>
              </a:lnSpc>
            </a:pPr>
            <a:r>
              <a:rPr lang="en-NZ" dirty="0"/>
              <a:t>Multi-threaded;  seems to work best when number of threads = number of physical cores</a:t>
            </a:r>
          </a:p>
          <a:p>
            <a:pPr>
              <a:lnSpc>
                <a:spcPct val="120000"/>
              </a:lnSpc>
            </a:pPr>
            <a:r>
              <a:rPr lang="en-NZ" dirty="0"/>
              <a:t>Can run from day-night down to half hourly time steps</a:t>
            </a:r>
          </a:p>
          <a:p>
            <a:pPr>
              <a:lnSpc>
                <a:spcPct val="120000"/>
              </a:lnSpc>
            </a:pPr>
            <a:r>
              <a:rPr lang="en-NZ" dirty="0"/>
              <a:t>Aggregated grid accurately models power flows, losses on 200+ lines</a:t>
            </a:r>
          </a:p>
          <a:p>
            <a:pPr>
              <a:lnSpc>
                <a:spcPct val="120000"/>
              </a:lnSpc>
            </a:pPr>
            <a:r>
              <a:rPr lang="en-NZ" dirty="0"/>
              <a:t>221 nodes</a:t>
            </a:r>
          </a:p>
          <a:p>
            <a:pPr>
              <a:lnSpc>
                <a:spcPct val="120000"/>
              </a:lnSpc>
            </a:pPr>
            <a:r>
              <a:rPr lang="en-NZ" dirty="0"/>
              <a:t>Market dispatch – our own non-linear optimisation for maximum speed</a:t>
            </a:r>
          </a:p>
          <a:p>
            <a:pPr>
              <a:lnSpc>
                <a:spcPct val="120000"/>
              </a:lnSpc>
            </a:pPr>
            <a:r>
              <a:rPr lang="en-NZ" dirty="0"/>
              <a:t>IR can be turned on, including </a:t>
            </a:r>
            <a:r>
              <a:rPr lang="en-NZ" dirty="0" err="1"/>
              <a:t>NMIR</a:t>
            </a:r>
            <a:r>
              <a:rPr lang="en-NZ" dirty="0"/>
              <a:t> (reserves shared across the HVDC link)</a:t>
            </a:r>
          </a:p>
          <a:p>
            <a:pPr>
              <a:lnSpc>
                <a:spcPct val="120000"/>
              </a:lnSpc>
            </a:pPr>
            <a:r>
              <a:rPr lang="en-NZ" dirty="0"/>
              <a:t>Multi-year water values based on own storage time of year, storage in other reservoirs, thermal offers, inter-island transfers, demand, outages, and so on</a:t>
            </a:r>
          </a:p>
          <a:p>
            <a:pPr>
              <a:lnSpc>
                <a:spcPct val="120000"/>
              </a:lnSpc>
            </a:pPr>
            <a:r>
              <a:rPr lang="en-NZ" dirty="0"/>
              <a:t>Longer term storage in </a:t>
            </a:r>
            <a:r>
              <a:rPr lang="en-NZ" dirty="0" err="1"/>
              <a:t>Pukaki</a:t>
            </a:r>
            <a:r>
              <a:rPr lang="en-NZ" dirty="0"/>
              <a:t>, Tekapo, </a:t>
            </a:r>
            <a:r>
              <a:rPr lang="en-NZ" dirty="0" err="1"/>
              <a:t>Hawea</a:t>
            </a:r>
            <a:r>
              <a:rPr lang="en-NZ" dirty="0"/>
              <a:t>, Manapouri-</a:t>
            </a:r>
            <a:r>
              <a:rPr lang="en-NZ" dirty="0" err="1"/>
              <a:t>Te</a:t>
            </a:r>
            <a:r>
              <a:rPr lang="en-NZ" dirty="0"/>
              <a:t> </a:t>
            </a:r>
            <a:r>
              <a:rPr lang="en-NZ" dirty="0" err="1"/>
              <a:t>Anau</a:t>
            </a:r>
            <a:r>
              <a:rPr lang="en-NZ" dirty="0"/>
              <a:t>, Taupo, Cobb, Coleridge, and more if desired</a:t>
            </a:r>
          </a:p>
        </p:txBody>
      </p:sp>
      <p:sp>
        <p:nvSpPr>
          <p:cNvPr id="7" name="Content Placeholder 2">
            <a:extLst>
              <a:ext uri="{FF2B5EF4-FFF2-40B4-BE49-F238E27FC236}">
                <a16:creationId xmlns:a16="http://schemas.microsoft.com/office/drawing/2014/main" id="{D8CF21AF-4A26-43D4-9E91-809E29ED1EF9}"/>
              </a:ext>
            </a:extLst>
          </p:cNvPr>
          <p:cNvSpPr txBox="1">
            <a:spLocks/>
          </p:cNvSpPr>
          <p:nvPr/>
        </p:nvSpPr>
        <p:spPr>
          <a:xfrm>
            <a:off x="6332860" y="974694"/>
            <a:ext cx="5646449" cy="580415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ignika" panose="02010003020600000004" pitchFamily="2" charset="0"/>
                <a:ea typeface="+mn-ea"/>
                <a:cs typeface="+mn-cs"/>
              </a:defRPr>
            </a:lvl1pPr>
            <a:lvl2pPr marL="685800" indent="-228600" algn="l" defTabSz="914400" rtl="0" eaLnBrk="1" latinLnBrk="0" hangingPunct="1">
              <a:lnSpc>
                <a:spcPct val="90000"/>
              </a:lnSpc>
              <a:spcBef>
                <a:spcPts val="1800"/>
              </a:spcBef>
              <a:buSzPct val="80000"/>
              <a:buFont typeface="Wingdings" panose="05000000000000000000" pitchFamily="2" charset="2"/>
              <a:buChar char="Ø"/>
              <a:defRPr sz="2400" kern="1200">
                <a:solidFill>
                  <a:schemeClr val="tx1"/>
                </a:solidFill>
                <a:latin typeface="Signika" panose="0201000302060000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ignika" panose="0201000302060000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ignika" panose="0201000302060000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ignika" panose="0201000302060000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NZ" dirty="0"/>
              <a:t>River chains – can be optimised if desired (basic operation is actually very good anyway)</a:t>
            </a:r>
          </a:p>
          <a:p>
            <a:pPr>
              <a:lnSpc>
                <a:spcPct val="120000"/>
              </a:lnSpc>
            </a:pPr>
            <a:r>
              <a:rPr lang="en-NZ" dirty="0"/>
              <a:t>Inflows back to 1931, consistent with EA dataset</a:t>
            </a:r>
          </a:p>
          <a:p>
            <a:pPr>
              <a:lnSpc>
                <a:spcPct val="120000"/>
              </a:lnSpc>
            </a:pPr>
            <a:r>
              <a:rPr lang="en-NZ" dirty="0"/>
              <a:t>Run-of-river schemes</a:t>
            </a:r>
          </a:p>
          <a:p>
            <a:pPr>
              <a:lnSpc>
                <a:spcPct val="120000"/>
              </a:lnSpc>
            </a:pPr>
            <a:r>
              <a:rPr lang="en-NZ" dirty="0"/>
              <a:t>Wind and solar farms – </a:t>
            </a:r>
            <a:r>
              <a:rPr lang="en-NZ" dirty="0" err="1"/>
              <a:t>renewables.ninja</a:t>
            </a:r>
            <a:r>
              <a:rPr lang="en-NZ" dirty="0"/>
              <a:t> (based on </a:t>
            </a:r>
            <a:r>
              <a:rPr lang="en-NZ" dirty="0" err="1"/>
              <a:t>MERRA</a:t>
            </a:r>
            <a:r>
              <a:rPr lang="en-NZ" dirty="0"/>
              <a:t> and SARAH datasets)</a:t>
            </a:r>
          </a:p>
          <a:p>
            <a:pPr>
              <a:lnSpc>
                <a:spcPct val="120000"/>
              </a:lnSpc>
            </a:pPr>
            <a:r>
              <a:rPr lang="en-NZ" dirty="0"/>
              <a:t>Other small generators</a:t>
            </a:r>
          </a:p>
          <a:p>
            <a:pPr>
              <a:lnSpc>
                <a:spcPct val="120000"/>
              </a:lnSpc>
            </a:pPr>
            <a:r>
              <a:rPr lang="en-NZ" dirty="0"/>
              <a:t>Demand elasticity including OCCs</a:t>
            </a:r>
          </a:p>
          <a:p>
            <a:pPr>
              <a:lnSpc>
                <a:spcPct val="120000"/>
              </a:lnSpc>
            </a:pPr>
            <a:r>
              <a:rPr lang="en-NZ" dirty="0"/>
              <a:t>Tiwai triggers at low storage</a:t>
            </a:r>
          </a:p>
          <a:p>
            <a:pPr>
              <a:lnSpc>
                <a:spcPct val="120000"/>
              </a:lnSpc>
            </a:pPr>
            <a:r>
              <a:rPr lang="en-NZ" dirty="0"/>
              <a:t>Contingent storage</a:t>
            </a:r>
          </a:p>
          <a:p>
            <a:pPr>
              <a:lnSpc>
                <a:spcPct val="120000"/>
              </a:lnSpc>
            </a:pPr>
            <a:r>
              <a:rPr lang="en-NZ" dirty="0"/>
              <a:t>Outages</a:t>
            </a:r>
          </a:p>
          <a:p>
            <a:pPr>
              <a:lnSpc>
                <a:spcPct val="120000"/>
              </a:lnSpc>
            </a:pPr>
            <a:r>
              <a:rPr lang="en-NZ" dirty="0"/>
              <a:t>Behind-the-meter solar</a:t>
            </a:r>
          </a:p>
          <a:p>
            <a:pPr>
              <a:lnSpc>
                <a:spcPct val="120000"/>
              </a:lnSpc>
            </a:pPr>
            <a:r>
              <a:rPr lang="en-NZ" dirty="0"/>
              <a:t>EVs</a:t>
            </a:r>
          </a:p>
          <a:p>
            <a:pPr>
              <a:lnSpc>
                <a:spcPct val="120000"/>
              </a:lnSpc>
            </a:pPr>
            <a:r>
              <a:rPr lang="en-NZ" dirty="0"/>
              <a:t>and anything you care to program in the internal ‘Schedule’</a:t>
            </a:r>
          </a:p>
        </p:txBody>
      </p:sp>
    </p:spTree>
    <p:extLst>
      <p:ext uri="{BB962C8B-B14F-4D97-AF65-F5344CB8AC3E}">
        <p14:creationId xmlns:p14="http://schemas.microsoft.com/office/powerpoint/2010/main" val="379507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4574-2D55-46F7-946C-37EA0D7CB42E}"/>
              </a:ext>
            </a:extLst>
          </p:cNvPr>
          <p:cNvSpPr>
            <a:spLocks noGrp="1"/>
          </p:cNvSpPr>
          <p:nvPr>
            <p:ph type="title"/>
          </p:nvPr>
        </p:nvSpPr>
        <p:spPr/>
        <p:txBody>
          <a:bodyPr/>
          <a:lstStyle/>
          <a:p>
            <a:r>
              <a:rPr lang="en-NZ" dirty="0"/>
              <a:t>EMarket - Hydro</a:t>
            </a:r>
          </a:p>
        </p:txBody>
      </p:sp>
      <p:pic>
        <p:nvPicPr>
          <p:cNvPr id="8" name="Content Placeholder 7" descr="A screenshot of a cell phone&#10;&#10;Description automatically generated">
            <a:extLst>
              <a:ext uri="{FF2B5EF4-FFF2-40B4-BE49-F238E27FC236}">
                <a16:creationId xmlns:a16="http://schemas.microsoft.com/office/drawing/2014/main" id="{961F0370-8888-4BD9-832A-DD8071BC83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03" y="1386671"/>
            <a:ext cx="9072342" cy="4482296"/>
          </a:xfrm>
        </p:spPr>
      </p:pic>
      <p:pic>
        <p:nvPicPr>
          <p:cNvPr id="9" name="Picture 8">
            <a:extLst>
              <a:ext uri="{FF2B5EF4-FFF2-40B4-BE49-F238E27FC236}">
                <a16:creationId xmlns:a16="http://schemas.microsoft.com/office/drawing/2014/main" id="{B1329B4B-BA18-4EA3-8943-5EFAE538F577}"/>
              </a:ext>
            </a:extLst>
          </p:cNvPr>
          <p:cNvPicPr>
            <a:picLocks noChangeAspect="1"/>
          </p:cNvPicPr>
          <p:nvPr/>
        </p:nvPicPr>
        <p:blipFill>
          <a:blip r:embed="rId3"/>
          <a:stretch>
            <a:fillRect/>
          </a:stretch>
        </p:blipFill>
        <p:spPr>
          <a:xfrm>
            <a:off x="9174145" y="1675686"/>
            <a:ext cx="2664843" cy="3928143"/>
          </a:xfrm>
          <a:prstGeom prst="rect">
            <a:avLst/>
          </a:prstGeom>
        </p:spPr>
      </p:pic>
      <p:sp>
        <p:nvSpPr>
          <p:cNvPr id="10" name="Arrow: Left-Right 9">
            <a:extLst>
              <a:ext uri="{FF2B5EF4-FFF2-40B4-BE49-F238E27FC236}">
                <a16:creationId xmlns:a16="http://schemas.microsoft.com/office/drawing/2014/main" id="{3ECC5504-F320-44CE-AA7E-B146891D74AA}"/>
              </a:ext>
            </a:extLst>
          </p:cNvPr>
          <p:cNvSpPr/>
          <p:nvPr/>
        </p:nvSpPr>
        <p:spPr>
          <a:xfrm>
            <a:off x="101804" y="6030405"/>
            <a:ext cx="9072342" cy="6832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26 years</a:t>
            </a:r>
          </a:p>
        </p:txBody>
      </p:sp>
    </p:spTree>
    <p:extLst>
      <p:ext uri="{BB962C8B-B14F-4D97-AF65-F5344CB8AC3E}">
        <p14:creationId xmlns:p14="http://schemas.microsoft.com/office/powerpoint/2010/main" val="105889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60B8-DF2D-432B-8471-0318405130C1}"/>
              </a:ext>
            </a:extLst>
          </p:cNvPr>
          <p:cNvSpPr>
            <a:spLocks noGrp="1"/>
          </p:cNvSpPr>
          <p:nvPr>
            <p:ph type="title"/>
          </p:nvPr>
        </p:nvSpPr>
        <p:spPr/>
        <p:txBody>
          <a:bodyPr/>
          <a:lstStyle/>
          <a:p>
            <a:r>
              <a:rPr lang="en-NZ" dirty="0"/>
              <a:t>I-Gen</a:t>
            </a:r>
          </a:p>
        </p:txBody>
      </p:sp>
      <p:sp>
        <p:nvSpPr>
          <p:cNvPr id="3" name="Content Placeholder 2">
            <a:extLst>
              <a:ext uri="{FF2B5EF4-FFF2-40B4-BE49-F238E27FC236}">
                <a16:creationId xmlns:a16="http://schemas.microsoft.com/office/drawing/2014/main" id="{313BFE44-37F9-4ABD-B834-48CD01FDD1A4}"/>
              </a:ext>
            </a:extLst>
          </p:cNvPr>
          <p:cNvSpPr>
            <a:spLocks noGrp="1"/>
          </p:cNvSpPr>
          <p:nvPr>
            <p:ph idx="1"/>
          </p:nvPr>
        </p:nvSpPr>
        <p:spPr>
          <a:xfrm>
            <a:off x="838200" y="1346200"/>
            <a:ext cx="10515600" cy="5472266"/>
          </a:xfrm>
        </p:spPr>
        <p:txBody>
          <a:bodyPr/>
          <a:lstStyle/>
          <a:p>
            <a:r>
              <a:rPr lang="en-NZ" dirty="0"/>
              <a:t>Produces build schedules</a:t>
            </a:r>
          </a:p>
          <a:p>
            <a:pPr lvl="1"/>
            <a:r>
              <a:rPr lang="en-NZ" dirty="0"/>
              <a:t>currently in Excel, prototype in EMarket</a:t>
            </a:r>
          </a:p>
          <a:p>
            <a:r>
              <a:rPr lang="en-NZ" u="sng" dirty="0"/>
              <a:t>Simulates</a:t>
            </a:r>
            <a:r>
              <a:rPr lang="en-NZ" dirty="0"/>
              <a:t> the process by which market participants decide whether or not to build new plant</a:t>
            </a:r>
          </a:p>
          <a:p>
            <a:r>
              <a:rPr lang="en-NZ" dirty="0" err="1"/>
              <a:t>LCOEs</a:t>
            </a:r>
            <a:r>
              <a:rPr lang="en-NZ" dirty="0"/>
              <a:t> (previously referred to as LRMCs)</a:t>
            </a:r>
          </a:p>
          <a:p>
            <a:r>
              <a:rPr lang="en-NZ" dirty="0"/>
              <a:t>GWAP/TWAP:  &gt;1 for peakers;  &lt;1 for windfarms; …</a:t>
            </a:r>
          </a:p>
          <a:p>
            <a:r>
              <a:rPr lang="en-NZ" dirty="0"/>
              <a:t>Forecast prices and response of price to builds and to demand</a:t>
            </a:r>
          </a:p>
          <a:p>
            <a:r>
              <a:rPr lang="en-NZ" dirty="0"/>
              <a:t>Number of years to look-ahead</a:t>
            </a:r>
          </a:p>
          <a:p>
            <a:r>
              <a:rPr lang="en-NZ" dirty="0"/>
              <a:t>Location factors</a:t>
            </a:r>
          </a:p>
          <a:p>
            <a:r>
              <a:rPr lang="en-NZ" dirty="0"/>
              <a:t>Decision – build if nodal price exceeds LCOE adjusted for GWAP/TWAP</a:t>
            </a:r>
          </a:p>
          <a:p>
            <a:endParaRPr lang="en-NZ" dirty="0"/>
          </a:p>
        </p:txBody>
      </p:sp>
      <p:pic>
        <p:nvPicPr>
          <p:cNvPr id="4" name="Picture 3">
            <a:extLst>
              <a:ext uri="{FF2B5EF4-FFF2-40B4-BE49-F238E27FC236}">
                <a16:creationId xmlns:a16="http://schemas.microsoft.com/office/drawing/2014/main" id="{404431AD-90AF-403A-B90E-8CBC2CDF13E1}"/>
              </a:ext>
            </a:extLst>
          </p:cNvPr>
          <p:cNvPicPr>
            <a:picLocks noChangeAspect="1"/>
          </p:cNvPicPr>
          <p:nvPr/>
        </p:nvPicPr>
        <p:blipFill>
          <a:blip r:embed="rId2"/>
          <a:stretch>
            <a:fillRect/>
          </a:stretch>
        </p:blipFill>
        <p:spPr>
          <a:xfrm>
            <a:off x="3897346" y="3114989"/>
            <a:ext cx="8000150" cy="3703477"/>
          </a:xfrm>
          <a:prstGeom prst="rect">
            <a:avLst/>
          </a:prstGeom>
        </p:spPr>
      </p:pic>
    </p:spTree>
    <p:extLst>
      <p:ext uri="{BB962C8B-B14F-4D97-AF65-F5344CB8AC3E}">
        <p14:creationId xmlns:p14="http://schemas.microsoft.com/office/powerpoint/2010/main" val="92974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3A8E-84D6-402E-9F26-BB4729939FEE}"/>
              </a:ext>
            </a:extLst>
          </p:cNvPr>
          <p:cNvSpPr>
            <a:spLocks noGrp="1"/>
          </p:cNvSpPr>
          <p:nvPr>
            <p:ph type="title"/>
          </p:nvPr>
        </p:nvSpPr>
        <p:spPr/>
        <p:txBody>
          <a:bodyPr/>
          <a:lstStyle/>
          <a:p>
            <a:r>
              <a:rPr lang="en-NZ" dirty="0" err="1"/>
              <a:t>GMarket</a:t>
            </a:r>
            <a:endParaRPr lang="en-NZ" dirty="0"/>
          </a:p>
        </p:txBody>
      </p:sp>
      <p:sp>
        <p:nvSpPr>
          <p:cNvPr id="3" name="Content Placeholder 2">
            <a:extLst>
              <a:ext uri="{FF2B5EF4-FFF2-40B4-BE49-F238E27FC236}">
                <a16:creationId xmlns:a16="http://schemas.microsoft.com/office/drawing/2014/main" id="{16C85321-4AF2-493D-826A-30FBCAC78A59}"/>
              </a:ext>
            </a:extLst>
          </p:cNvPr>
          <p:cNvSpPr>
            <a:spLocks noGrp="1"/>
          </p:cNvSpPr>
          <p:nvPr>
            <p:ph idx="1"/>
          </p:nvPr>
        </p:nvSpPr>
        <p:spPr>
          <a:xfrm>
            <a:off x="838200" y="1346200"/>
            <a:ext cx="5512358" cy="4830763"/>
          </a:xfrm>
        </p:spPr>
        <p:txBody>
          <a:bodyPr>
            <a:normAutofit fontScale="92500" lnSpcReduction="20000"/>
          </a:bodyPr>
          <a:lstStyle/>
          <a:p>
            <a:r>
              <a:rPr lang="en-NZ" dirty="0"/>
              <a:t>Gas market model</a:t>
            </a:r>
          </a:p>
          <a:p>
            <a:r>
              <a:rPr lang="en-NZ" dirty="0"/>
              <a:t>1,000 Monte Carlo simulations</a:t>
            </a:r>
          </a:p>
          <a:p>
            <a:r>
              <a:rPr lang="en-NZ" dirty="0"/>
              <a:t>Development drilling success rate</a:t>
            </a:r>
          </a:p>
          <a:p>
            <a:r>
              <a:rPr lang="en-NZ" dirty="0"/>
              <a:t>Onshore and offshore exploration drilling success rates</a:t>
            </a:r>
          </a:p>
          <a:p>
            <a:r>
              <a:rPr lang="en-NZ" dirty="0"/>
              <a:t>Field size distribution</a:t>
            </a:r>
          </a:p>
          <a:p>
            <a:r>
              <a:rPr lang="en-NZ" dirty="0"/>
              <a:t>Starting reserves</a:t>
            </a:r>
          </a:p>
          <a:p>
            <a:r>
              <a:rPr lang="en-NZ" dirty="0"/>
              <a:t>Reserves to production ratio</a:t>
            </a:r>
          </a:p>
          <a:p>
            <a:r>
              <a:rPr lang="en-NZ" dirty="0"/>
              <a:t>Demand and demand elasticity</a:t>
            </a:r>
          </a:p>
          <a:p>
            <a:pPr lvl="1"/>
            <a:r>
              <a:rPr lang="en-NZ" dirty="0"/>
              <a:t>Generator assumptions</a:t>
            </a:r>
          </a:p>
          <a:p>
            <a:pPr lvl="1"/>
            <a:r>
              <a:rPr lang="en-NZ" dirty="0"/>
              <a:t>Methanex assumptions</a:t>
            </a:r>
          </a:p>
          <a:p>
            <a:r>
              <a:rPr lang="en-NZ" dirty="0"/>
              <a:t>LNG import price</a:t>
            </a:r>
          </a:p>
          <a:p>
            <a:endParaRPr lang="en-NZ" dirty="0"/>
          </a:p>
        </p:txBody>
      </p:sp>
      <p:pic>
        <p:nvPicPr>
          <p:cNvPr id="5" name="Picture 4">
            <a:extLst>
              <a:ext uri="{FF2B5EF4-FFF2-40B4-BE49-F238E27FC236}">
                <a16:creationId xmlns:a16="http://schemas.microsoft.com/office/drawing/2014/main" id="{3DF90922-9976-48FC-B352-B7719B6481ED}"/>
              </a:ext>
            </a:extLst>
          </p:cNvPr>
          <p:cNvPicPr>
            <a:picLocks noChangeAspect="1"/>
          </p:cNvPicPr>
          <p:nvPr/>
        </p:nvPicPr>
        <p:blipFill>
          <a:blip r:embed="rId2"/>
          <a:stretch>
            <a:fillRect/>
          </a:stretch>
        </p:blipFill>
        <p:spPr>
          <a:xfrm>
            <a:off x="5774807" y="1436775"/>
            <a:ext cx="6417193" cy="4649612"/>
          </a:xfrm>
          <a:prstGeom prst="rect">
            <a:avLst/>
          </a:prstGeom>
        </p:spPr>
      </p:pic>
    </p:spTree>
    <p:extLst>
      <p:ext uri="{BB962C8B-B14F-4D97-AF65-F5344CB8AC3E}">
        <p14:creationId xmlns:p14="http://schemas.microsoft.com/office/powerpoint/2010/main" val="40119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2419-FBD2-45E8-AA65-8A7F49E90076}"/>
              </a:ext>
            </a:extLst>
          </p:cNvPr>
          <p:cNvSpPr>
            <a:spLocks noGrp="1"/>
          </p:cNvSpPr>
          <p:nvPr>
            <p:ph type="title"/>
          </p:nvPr>
        </p:nvSpPr>
        <p:spPr/>
        <p:txBody>
          <a:bodyPr/>
          <a:lstStyle/>
          <a:p>
            <a:r>
              <a:rPr lang="en-NZ" dirty="0"/>
              <a:t>Issues</a:t>
            </a:r>
          </a:p>
        </p:txBody>
      </p:sp>
      <p:sp>
        <p:nvSpPr>
          <p:cNvPr id="3" name="Content Placeholder 2">
            <a:extLst>
              <a:ext uri="{FF2B5EF4-FFF2-40B4-BE49-F238E27FC236}">
                <a16:creationId xmlns:a16="http://schemas.microsoft.com/office/drawing/2014/main" id="{45EB627D-C0BE-4089-A40D-A60212749355}"/>
              </a:ext>
            </a:extLst>
          </p:cNvPr>
          <p:cNvSpPr>
            <a:spLocks noGrp="1"/>
          </p:cNvSpPr>
          <p:nvPr>
            <p:ph idx="1"/>
          </p:nvPr>
        </p:nvSpPr>
        <p:spPr/>
        <p:txBody>
          <a:bodyPr/>
          <a:lstStyle/>
          <a:p>
            <a:endParaRPr lang="en-NZ" dirty="0"/>
          </a:p>
          <a:p>
            <a:r>
              <a:rPr lang="en-NZ" dirty="0"/>
              <a:t>What happens with much more wind connected?</a:t>
            </a:r>
          </a:p>
          <a:p>
            <a:endParaRPr lang="en-NZ" dirty="0"/>
          </a:p>
          <a:p>
            <a:endParaRPr lang="en-NZ" dirty="0"/>
          </a:p>
          <a:p>
            <a:r>
              <a:rPr lang="en-NZ" dirty="0"/>
              <a:t>How do water values work with 100% renewables?</a:t>
            </a:r>
          </a:p>
        </p:txBody>
      </p:sp>
    </p:spTree>
    <p:extLst>
      <p:ext uri="{BB962C8B-B14F-4D97-AF65-F5344CB8AC3E}">
        <p14:creationId xmlns:p14="http://schemas.microsoft.com/office/powerpoint/2010/main" val="2757646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4391</TotalTime>
  <Words>908</Words>
  <Application>Microsoft Office PowerPoint</Application>
  <PresentationFormat>Widescreen</PresentationFormat>
  <Paragraphs>115</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Signika</vt:lpstr>
      <vt:lpstr>Wingdings</vt:lpstr>
      <vt:lpstr>Office Theme</vt:lpstr>
      <vt:lpstr> Modelling 100% Renewable Electricity   </vt:lpstr>
      <vt:lpstr>I’m talking about…</vt:lpstr>
      <vt:lpstr>100% Renewables in a Normal Hydro Year</vt:lpstr>
      <vt:lpstr>What’s a normal hydrological year?</vt:lpstr>
      <vt:lpstr>EMarket</vt:lpstr>
      <vt:lpstr>EMarket - Hydro</vt:lpstr>
      <vt:lpstr>I-Gen</vt:lpstr>
      <vt:lpstr>GMarket</vt:lpstr>
      <vt:lpstr>Issues</vt:lpstr>
      <vt:lpstr>Lots of Wind</vt:lpstr>
      <vt:lpstr>Water Values and Spot Pricing</vt:lpstr>
      <vt:lpstr>Water Values and Spot Pricing</vt:lpstr>
      <vt:lpstr>Possible Pricing Alternatives – 2050?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Sise</dc:creator>
  <cp:lastModifiedBy>Greg Sise</cp:lastModifiedBy>
  <cp:revision>560</cp:revision>
  <cp:lastPrinted>2019-09-04T23:57:08Z</cp:lastPrinted>
  <dcterms:created xsi:type="dcterms:W3CDTF">2016-04-04T05:27:53Z</dcterms:created>
  <dcterms:modified xsi:type="dcterms:W3CDTF">2019-09-10T20:09:17Z</dcterms:modified>
</cp:coreProperties>
</file>