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13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0189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97680" cy="6858000"/>
          </a:xfrm>
          <a:prstGeom prst="rect">
            <a:avLst/>
          </a:prstGeom>
          <a:solidFill>
            <a:srgbClr val="6E7022"/>
          </a:solidFill>
          <a:ln/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4297680" y="0"/>
            <a:ext cx="73152" cy="6858000"/>
          </a:xfrm>
          <a:prstGeom prst="rect">
            <a:avLst/>
          </a:prstGeom>
          <a:solidFill>
            <a:srgbClr val="A6A81E"/>
          </a:solidFill>
          <a:ln/>
        </p:spPr>
        <p:txBody>
          <a:bodyPr/>
          <a:lstStyle/>
          <a:p>
            <a:endParaRPr lang="sv-SE"/>
          </a:p>
        </p:txBody>
      </p:sp>
      <p:sp>
        <p:nvSpPr>
          <p:cNvPr id="4" name="Shape 2"/>
          <p:cNvSpPr/>
          <p:nvPr/>
        </p:nvSpPr>
        <p:spPr>
          <a:xfrm>
            <a:off x="2377440" y="4206240"/>
            <a:ext cx="3291840" cy="3291840"/>
          </a:xfrm>
          <a:prstGeom prst="ellipse">
            <a:avLst/>
          </a:prstGeom>
          <a:solidFill>
            <a:srgbClr val="A6A81E">
              <a:alpha val="30000"/>
            </a:srgbClr>
          </a:solidFill>
          <a:ln/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11480" y="1005840"/>
            <a:ext cx="35661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Long-run Equilibrium Effects of Variable Renewable Energy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11480" y="3383280"/>
            <a:ext cx="35661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Pär Holmberg</a:t>
            </a:r>
            <a:endParaRPr lang="en-US" sz="2200" dirty="0"/>
          </a:p>
          <a:p>
            <a:pPr marL="0" indent="0" algn="l">
              <a:spcAft>
                <a:spcPts val="1000"/>
              </a:spcAft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Institute of Industrial Economics (IFN)</a:t>
            </a:r>
            <a:endParaRPr lang="en-US" sz="2200" dirty="0"/>
          </a:p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Andrew Philpott</a:t>
            </a:r>
            <a:endParaRPr lang="en-US" sz="22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University of Auckland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11480" y="612648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SIAM Conference, Edinburgh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709160" y="2468880"/>
            <a:ext cx="39776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long-run market effects of solar and wind power in a competitive electricity market with free entry and a continuum of thermal technologies.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0A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914400" y="27432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Results: long-run equilibrium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technology for each dispatch probability</a:t>
            </a:r>
            <a:endParaRPr lang="en-US" sz="2800" dirty="0"/>
          </a:p>
        </p:txBody>
      </p:sp>
      <p:pic>
        <p:nvPicPr>
          <p:cNvPr id="5" name="Image 0" descr="/home/claude/work/assets/fig_screeni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1371600"/>
            <a:ext cx="4389120" cy="36576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1280" y="5120640"/>
            <a:ext cx="44348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Lower envelope of total cost picks the optimal technology at each dispatch probability.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937760" y="128016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technology for each dispatch probability =&gt;</a:t>
            </a:r>
            <a:endParaRPr lang="en-US" sz="1800" dirty="0"/>
          </a:p>
        </p:txBody>
      </p:sp>
      <p:pic>
        <p:nvPicPr>
          <p:cNvPr id="8" name="Image 1" descr="/home/claude/work/assets/eq_p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874520"/>
            <a:ext cx="2039478" cy="434889"/>
          </a:xfrm>
          <a:prstGeom prst="rect">
            <a:avLst/>
          </a:prstGeom>
        </p:spPr>
      </p:pic>
      <p:pic>
        <p:nvPicPr>
          <p:cNvPr id="9" name="Image 2" descr="/home/claude/work/assets/eq_dispatch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7760" y="2455713"/>
            <a:ext cx="3794028" cy="434889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4937760" y="3146633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be written as:</a:t>
            </a:r>
            <a:endParaRPr lang="en-US" sz="1800" dirty="0"/>
          </a:p>
        </p:txBody>
      </p:sp>
      <p:pic>
        <p:nvPicPr>
          <p:cNvPr id="11" name="Image 3" descr="/home/claude/work/assets/eq_marketvalu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7760" y="3558113"/>
            <a:ext cx="3486607" cy="884773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4937760" y="4497751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value equals LCOE for each active technology.</a:t>
            </a:r>
            <a:endParaRPr lang="en-US" sz="1800" dirty="0"/>
          </a:p>
        </p:txBody>
      </p:sp>
      <p:sp>
        <p:nvSpPr>
          <p:cNvPr id="13" name="Text 7"/>
          <p:cNvSpPr/>
          <p:nvPr/>
        </p:nvSpPr>
        <p:spPr>
          <a:xfrm>
            <a:off x="4937760" y="5101255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 condition for baseload:</a:t>
            </a:r>
            <a:endParaRPr lang="en-US" sz="1800" dirty="0"/>
          </a:p>
        </p:txBody>
      </p:sp>
      <p:pic>
        <p:nvPicPr>
          <p:cNvPr id="14" name="Image 4" descr="/home/claude/work/assets/eq_baseloa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7760" y="5512735"/>
            <a:ext cx="3794760" cy="334493"/>
          </a:xfrm>
          <a:prstGeom prst="rect">
            <a:avLst/>
          </a:prstGeom>
        </p:spPr>
      </p:pic>
      <p:sp>
        <p:nvSpPr>
          <p:cNvPr id="15" name="textruta 14">
            <a:extLst>
              <a:ext uri="{FF2B5EF4-FFF2-40B4-BE49-F238E27FC236}">
                <a16:creationId xmlns:a16="http://schemas.microsoft.com/office/drawing/2014/main" id="{89FD379B-2290-0947-9669-15AA6E8F2985}"/>
              </a:ext>
            </a:extLst>
          </p:cNvPr>
          <p:cNvSpPr txBox="1"/>
          <p:nvPr/>
        </p:nvSpPr>
        <p:spPr>
          <a:xfrm>
            <a:off x="2250298" y="1763816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err="1"/>
              <a:t>peaker</a:t>
            </a:r>
            <a:endParaRPr lang="sv-SE" sz="2000" dirty="0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A09E5E82-8EE2-B553-7AE9-968BF8A2415F}"/>
              </a:ext>
            </a:extLst>
          </p:cNvPr>
          <p:cNvSpPr txBox="1"/>
          <p:nvPr/>
        </p:nvSpPr>
        <p:spPr>
          <a:xfrm>
            <a:off x="2306107" y="2939563"/>
            <a:ext cx="11837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err="1"/>
              <a:t>baseload</a:t>
            </a:r>
            <a:endParaRPr lang="sv-SE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0" descr="/home/claude/work/assets/fig_cutoffs.png">
            <a:extLst>
              <a:ext uri="{FF2B5EF4-FFF2-40B4-BE49-F238E27FC236}">
                <a16:creationId xmlns:a16="http://schemas.microsoft.com/office/drawing/2014/main" id="{77B61DB2-27E7-C6A3-0FB9-C9993C1B3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" y="1353566"/>
            <a:ext cx="4297680" cy="3579876"/>
          </a:xfrm>
          <a:prstGeom prst="rect">
            <a:avLst/>
          </a:prstGeom>
        </p:spPr>
      </p:pic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Cutoffs and the effect of more VRE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105400" y="1026160"/>
            <a:ext cx="3840480" cy="308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upper cutoff is fixed by k(c) and V; it does not move with VRE.</a:t>
            </a:r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b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Hence the loss of load probability is invariant to VRE.</a:t>
            </a:r>
          </a:p>
          <a:p>
            <a:pPr algn="l">
              <a:lnSpc>
                <a:spcPct val="100000"/>
              </a:lnSpc>
              <a:spcAft>
                <a:spcPts val="1000"/>
              </a:spcAft>
              <a:buSzPct val="100000"/>
            </a:pPr>
            <a:b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lower cutoff rises at high entry; baseload near c = 0 is crowded out.</a:t>
            </a:r>
            <a:endParaRPr lang="en-US" sz="1900" dirty="0"/>
          </a:p>
        </p:txBody>
      </p:sp>
      <p:pic>
        <p:nvPicPr>
          <p:cNvPr id="7" name="Image 1" descr="/home/claude/work/assets/eq_uppe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5400" y="2165553"/>
            <a:ext cx="3840480" cy="297791"/>
          </a:xfrm>
          <a:prstGeom prst="rect">
            <a:avLst/>
          </a:prstGeom>
        </p:spPr>
      </p:pic>
      <p:pic>
        <p:nvPicPr>
          <p:cNvPr id="8" name="Image 2" descr="/home/claude/work/assets/eq_lolp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400" y="3636217"/>
            <a:ext cx="3840480" cy="332459"/>
          </a:xfrm>
          <a:prstGeom prst="rect">
            <a:avLst/>
          </a:prstGeom>
        </p:spPr>
      </p:pic>
      <p:sp>
        <p:nvSpPr>
          <p:cNvPr id="9" name="Shape 4"/>
          <p:cNvSpPr/>
          <p:nvPr/>
        </p:nvSpPr>
        <p:spPr>
          <a:xfrm>
            <a:off x="548640" y="5486400"/>
            <a:ext cx="8183880" cy="868680"/>
          </a:xfrm>
          <a:prstGeom prst="rect">
            <a:avLst/>
          </a:prstGeom>
          <a:solidFill>
            <a:srgbClr val="EEF0E0"/>
          </a:solidFill>
          <a:ln w="12700">
            <a:solidFill>
              <a:srgbClr val="6E7022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0" name="Text 5"/>
          <p:cNvSpPr/>
          <p:nvPr/>
        </p:nvSpPr>
        <p:spPr>
          <a:xfrm>
            <a:off x="713232" y="5486400"/>
            <a:ext cx="7854696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Moderate entry: </a:t>
            </a:r>
            <a:r>
              <a:rPr lang="en-US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 c = 0 baseload remains.     </a:t>
            </a:r>
          </a:p>
          <a:p>
            <a:pPr marL="0" indent="0" algn="l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entry: </a:t>
            </a:r>
            <a:r>
              <a:rPr lang="en-US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baseload exits (lower cutoff &gt; 0).</a:t>
            </a:r>
            <a:endParaRPr lang="en-US" sz="180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4E0E8709-6B4F-DACA-AF7F-2C4F35FCCF0F}"/>
              </a:ext>
            </a:extLst>
          </p:cNvPr>
          <p:cNvSpPr txBox="1"/>
          <p:nvPr/>
        </p:nvSpPr>
        <p:spPr>
          <a:xfrm>
            <a:off x="3590544" y="1337731"/>
            <a:ext cx="15148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VRE </a:t>
            </a:r>
            <a:r>
              <a:rPr lang="sv-SE" sz="2000" dirty="0" err="1"/>
              <a:t>shifts</a:t>
            </a:r>
            <a:r>
              <a:rPr lang="sv-SE" sz="2000" dirty="0"/>
              <a:t> </a:t>
            </a:r>
            <a:r>
              <a:rPr lang="sv-SE" sz="2000" dirty="0" err="1"/>
              <a:t>thermal</a:t>
            </a:r>
            <a:r>
              <a:rPr lang="sv-SE" sz="2000" dirty="0"/>
              <a:t> </a:t>
            </a:r>
            <a:r>
              <a:rPr lang="sv-SE" sz="2000" dirty="0" err="1"/>
              <a:t>supply</a:t>
            </a:r>
            <a:r>
              <a:rPr lang="sv-SE" sz="2000" dirty="0"/>
              <a:t> </a:t>
            </a:r>
            <a:r>
              <a:rPr lang="sv-SE" sz="2000" dirty="0" err="1"/>
              <a:t>inwards</a:t>
            </a:r>
            <a:r>
              <a:rPr lang="sv-SE" sz="2000" dirty="0"/>
              <a:t>. </a:t>
            </a:r>
            <a:r>
              <a:rPr lang="sv-SE" sz="2000" dirty="0" err="1"/>
              <a:t>Baseload</a:t>
            </a:r>
            <a:r>
              <a:rPr lang="sv-SE" sz="2000" dirty="0"/>
              <a:t> is </a:t>
            </a:r>
            <a:r>
              <a:rPr lang="sv-SE" sz="2000" dirty="0" err="1"/>
              <a:t>crowded</a:t>
            </a:r>
            <a:r>
              <a:rPr lang="sv-SE" sz="2000" dirty="0"/>
              <a:t> </a:t>
            </a:r>
            <a:r>
              <a:rPr lang="sv-SE" sz="2000" dirty="0" err="1"/>
              <a:t>out</a:t>
            </a:r>
            <a:r>
              <a:rPr lang="sv-SE" sz="2000" dirty="0"/>
              <a:t> for </a:t>
            </a:r>
            <a:r>
              <a:rPr lang="sv-SE" sz="2000" dirty="0" err="1"/>
              <a:t>high</a:t>
            </a:r>
            <a:r>
              <a:rPr lang="sv-SE" sz="2000" dirty="0"/>
              <a:t> </a:t>
            </a:r>
            <a:r>
              <a:rPr lang="sv-SE" sz="2000" dirty="0" err="1"/>
              <a:t>entry</a:t>
            </a:r>
            <a:r>
              <a:rPr lang="sv-SE" sz="20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 distribution and its invariance</a:t>
            </a:r>
            <a:endParaRPr lang="en-US" sz="2800" dirty="0"/>
          </a:p>
        </p:txBody>
      </p:sp>
      <p:pic>
        <p:nvPicPr>
          <p:cNvPr id="5" name="Image 0" descr="/home/claude/work/assets/fig_pricedis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373886"/>
            <a:ext cx="4572000" cy="380847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247640" y="1371600"/>
            <a:ext cx="36576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Above the lower cutoff, the price distribution is unchanged by VRE.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Below the lower cutoff, all mass collapses to a point at price zero.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Lower-VRE prices first-order stochastically dominate higher-VRE prices.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Moderate entry: cutoff zero, average price unchanged; high entry lowers it.</a:t>
            </a:r>
            <a:endParaRPr lang="en-US" sz="19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492094D-86FD-A0EE-7822-F5864A90B20A}"/>
              </a:ext>
            </a:extLst>
          </p:cNvPr>
          <p:cNvSpPr txBox="1"/>
          <p:nvPr/>
        </p:nvSpPr>
        <p:spPr>
          <a:xfrm>
            <a:off x="2194560" y="2092960"/>
            <a:ext cx="1300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err="1"/>
              <a:t>High</a:t>
            </a:r>
            <a:r>
              <a:rPr lang="sv-SE" sz="2000" dirty="0"/>
              <a:t> VRE </a:t>
            </a:r>
            <a:r>
              <a:rPr lang="sv-SE" sz="2000" dirty="0" err="1"/>
              <a:t>entry</a:t>
            </a:r>
            <a:endParaRPr lang="sv-SE" sz="2000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BBD14E6-330D-7811-8EF7-C97DDB4F89CE}"/>
              </a:ext>
            </a:extLst>
          </p:cNvPr>
          <p:cNvSpPr txBox="1"/>
          <p:nvPr/>
        </p:nvSpPr>
        <p:spPr>
          <a:xfrm>
            <a:off x="68580" y="2800846"/>
            <a:ext cx="146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err="1"/>
              <a:t>Mass</a:t>
            </a:r>
            <a:r>
              <a:rPr lang="sv-SE" sz="2000" dirty="0"/>
              <a:t> at p=0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Consumers: prices and the profile effect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18388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Moderate VRE entry leaves the unweighted average price unchanged.</a:t>
            </a:r>
            <a:endParaRPr lang="en-US" sz="21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VRE entry weakens the positive correlation between demand and price, so the demand-weighted price falls.</a:t>
            </a:r>
            <a:endParaRPr lang="en-US" sz="21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Consumers with variable demand spend less, even though the price distribution is unchanged.</a:t>
            </a:r>
            <a:endParaRPr lang="en-US" sz="21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Flat-demand industry (energy-intensive users) is indifferent at moderate entry.</a:t>
            </a:r>
            <a:endParaRPr lang="en-US" sz="21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Such industry strictly prefers high VRE entry, irrespective of its risk preferences.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548640" y="5760720"/>
            <a:ext cx="8183880" cy="685800"/>
          </a:xfrm>
          <a:prstGeom prst="rect">
            <a:avLst/>
          </a:prstGeom>
          <a:solidFill>
            <a:srgbClr val="F4E6EA"/>
          </a:solidFill>
          <a:ln w="12700">
            <a:solidFill>
              <a:srgbClr val="8A0A27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5"/>
          <p:cNvSpPr/>
          <p:nvPr/>
        </p:nvSpPr>
        <p:spPr>
          <a:xfrm>
            <a:off x="685800" y="5760720"/>
            <a:ext cx="7909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Variable-demand consumers gain from a weaker price-demand correlation; flat-demand industry needs high entry.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 err="1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Cannibalisation</a:t>
            </a: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 market value of VRE</a:t>
            </a:r>
            <a:endParaRPr lang="en-US" sz="2800" dirty="0"/>
          </a:p>
        </p:txBody>
      </p:sp>
      <p:pic>
        <p:nvPicPr>
          <p:cNvPr id="5" name="Image 0" descr="/home/claude/work/assets/fig_marketvalu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" y="1417320"/>
            <a:ext cx="4389120" cy="36576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318760" y="1278820"/>
            <a:ext cx="3657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VRE entry weakens the correlation between VRE output and price, so the output-weighted price (VRE market value) falls=&gt;  cannibalisation effect.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Cannibalisation</a:t>
            </a: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strengthens for high VRE entry due to the merit-order effect.</a:t>
            </a:r>
            <a:endParaRPr lang="en-US" sz="19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EC6D5583-7FF9-5F80-E20E-AA5778F30EE7}"/>
              </a:ext>
            </a:extLst>
          </p:cNvPr>
          <p:cNvSpPr txBox="1"/>
          <p:nvPr/>
        </p:nvSpPr>
        <p:spPr>
          <a:xfrm>
            <a:off x="1341120" y="1877814"/>
            <a:ext cx="3652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Less </a:t>
            </a:r>
            <a:r>
              <a:rPr lang="sv-SE" sz="2000" dirty="0" err="1"/>
              <a:t>correlation</a:t>
            </a:r>
            <a:r>
              <a:rPr lang="sv-SE" sz="2000" dirty="0"/>
              <a:t> </a:t>
            </a:r>
            <a:r>
              <a:rPr lang="sv-SE" sz="2000" dirty="0" err="1"/>
              <a:t>between</a:t>
            </a:r>
            <a:r>
              <a:rPr lang="sv-SE" sz="2000" dirty="0"/>
              <a:t> w and p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8773B92-70E9-4C29-8961-9CD1F2A68A1B}"/>
              </a:ext>
            </a:extLst>
          </p:cNvPr>
          <p:cNvSpPr txBox="1"/>
          <p:nvPr/>
        </p:nvSpPr>
        <p:spPr>
          <a:xfrm>
            <a:off x="3291840" y="2345789"/>
            <a:ext cx="2255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Less </a:t>
            </a:r>
            <a:r>
              <a:rPr lang="sv-SE" sz="2000" dirty="0" err="1"/>
              <a:t>correlation</a:t>
            </a:r>
            <a:r>
              <a:rPr lang="sv-SE" sz="2000" dirty="0"/>
              <a:t> plus merit-order </a:t>
            </a:r>
            <a:r>
              <a:rPr lang="sv-SE" sz="2000" dirty="0" err="1"/>
              <a:t>effect</a:t>
            </a:r>
            <a:r>
              <a:rPr lang="sv-SE" sz="2000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Reliability: LOLP and energy not served</a:t>
            </a:r>
            <a:endParaRPr lang="en-US" sz="2800" dirty="0"/>
          </a:p>
        </p:txBody>
      </p:sp>
      <p:pic>
        <p:nvPicPr>
          <p:cNvPr id="5" name="Image 0" descr="/home/claude/work/assets/fig_reliabilit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417320"/>
            <a:ext cx="4389120" cy="36576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074920" y="1371600"/>
            <a:ext cx="3657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the long run, LOLP is unchanged by VRE.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 given a shortage, expected energy not served can rise with VRE.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constant demand, expected rationed energy increases linearly with x.</a:t>
            </a:r>
            <a:endParaRPr lang="en-US" sz="19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E1E23AC-3D29-2ECA-E023-A8C4996A62C8}"/>
              </a:ext>
            </a:extLst>
          </p:cNvPr>
          <p:cNvSpPr txBox="1"/>
          <p:nvPr/>
        </p:nvSpPr>
        <p:spPr>
          <a:xfrm>
            <a:off x="3434080" y="3383280"/>
            <a:ext cx="1442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LOLP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AD8FDA4-D130-2136-1236-AD8C54B32479}"/>
              </a:ext>
            </a:extLst>
          </p:cNvPr>
          <p:cNvSpPr txBox="1"/>
          <p:nvPr/>
        </p:nvSpPr>
        <p:spPr>
          <a:xfrm>
            <a:off x="3007360" y="2296160"/>
            <a:ext cx="1442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EENS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run versus long run</a:t>
            </a:r>
            <a:endParaRPr lang="en-US" sz="28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64601"/>
              </p:ext>
            </p:extLst>
          </p:nvPr>
        </p:nvGraphicFramePr>
        <p:xfrm>
          <a:off x="548640" y="1417320"/>
          <a:ext cx="8183880" cy="3713480"/>
        </p:xfrm>
        <a:graphic>
          <a:graphicData uri="http://schemas.openxmlformats.org/drawingml/2006/table">
            <a:tbl>
              <a:tblPr/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900" b="1" dirty="0">
                          <a:solidFill>
                            <a:srgbClr val="FFFFFF"/>
                          </a:solidFill>
                        </a:rPr>
                        <a:t>Effect of VRE entry</a:t>
                      </a:r>
                      <a:endParaRPr lang="en-US" sz="19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0A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900" b="1" dirty="0">
                          <a:solidFill>
                            <a:srgbClr val="FFFFFF"/>
                          </a:solidFill>
                        </a:rPr>
                        <a:t>Short run</a:t>
                      </a:r>
                      <a:endParaRPr lang="en-US" sz="19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0A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900" b="1" dirty="0">
                          <a:solidFill>
                            <a:srgbClr val="FFFFFF"/>
                          </a:solidFill>
                        </a:rPr>
                        <a:t>Long run </a:t>
                      </a:r>
                      <a:endParaRPr lang="en-US" sz="19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0A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b="1" dirty="0">
                          <a:solidFill>
                            <a:srgbClr val="1A1A1A"/>
                          </a:solidFill>
                        </a:rPr>
                        <a:t>Average price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dirty="0">
                          <a:solidFill>
                            <a:srgbClr val="1A1A1A"/>
                          </a:solidFill>
                        </a:rPr>
                        <a:t>Falls (merit-order effect)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dirty="0">
                          <a:solidFill>
                            <a:srgbClr val="1A1A1A"/>
                          </a:solidFill>
                        </a:rPr>
                        <a:t>Unchanged for moderate entry; falls for high entry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b="1" dirty="0">
                          <a:solidFill>
                            <a:srgbClr val="1A1A1A"/>
                          </a:solidFill>
                        </a:rPr>
                        <a:t>Volatility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dirty="0">
                          <a:solidFill>
                            <a:srgbClr val="1A1A1A"/>
                          </a:solidFill>
                        </a:rPr>
                        <a:t>Rises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dirty="0">
                          <a:solidFill>
                            <a:srgbClr val="1A1A1A"/>
                          </a:solidFill>
                        </a:rPr>
                        <a:t>Unchanged for moderate entry; rises at high entry (more zero prices)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b="1" dirty="0">
                          <a:solidFill>
                            <a:srgbClr val="1A1A1A"/>
                          </a:solidFill>
                        </a:rPr>
                        <a:t>VRE market value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dirty="0">
                          <a:solidFill>
                            <a:srgbClr val="1A1A1A"/>
                          </a:solidFill>
                        </a:rPr>
                        <a:t>Falls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dirty="0">
                          <a:solidFill>
                            <a:srgbClr val="1A1A1A"/>
                          </a:solidFill>
                        </a:rPr>
                        <a:t>Falls, but to a less extent.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b="1" dirty="0">
                          <a:solidFill>
                            <a:srgbClr val="1A1A1A"/>
                          </a:solidFill>
                        </a:rPr>
                        <a:t>Fuel use and emissions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dirty="0">
                          <a:solidFill>
                            <a:srgbClr val="1A1A1A"/>
                          </a:solidFill>
                        </a:rPr>
                        <a:t>Decrease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dirty="0">
                          <a:solidFill>
                            <a:srgbClr val="1A1A1A"/>
                          </a:solidFill>
                        </a:rPr>
                        <a:t>Rise with moderate entry under constant demand</a:t>
                      </a:r>
                      <a:endParaRPr lang="en-US" sz="20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48640" y="5943600"/>
            <a:ext cx="8183880" cy="594360"/>
          </a:xfrm>
          <a:prstGeom prst="rect">
            <a:avLst/>
          </a:prstGeom>
          <a:solidFill>
            <a:srgbClr val="F4E6EA"/>
          </a:solidFill>
          <a:ln w="12700">
            <a:solidFill>
              <a:srgbClr val="8A0A27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4"/>
          <p:cNvSpPr/>
          <p:nvPr/>
        </p:nvSpPr>
        <p:spPr>
          <a:xfrm>
            <a:off x="685800" y="5943600"/>
            <a:ext cx="79095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long-run equilibrium mitigates and sometimes overturns short-run results.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0A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914400" y="27432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Constant demand: fuel costs and emissions</a:t>
            </a:r>
            <a:endParaRPr lang="en-US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Constant demand: fuel costs and emissions</a:t>
            </a:r>
            <a:endParaRPr lang="en-US" sz="2800" dirty="0"/>
          </a:p>
        </p:txBody>
      </p:sp>
      <p:pic>
        <p:nvPicPr>
          <p:cNvPr id="5" name="Image 0" descr="/home/claude/work/assets/eq_supply_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371600"/>
            <a:ext cx="4023360" cy="283728"/>
          </a:xfrm>
          <a:prstGeom prst="rect">
            <a:avLst/>
          </a:prstGeom>
        </p:spPr>
      </p:pic>
      <p:pic>
        <p:nvPicPr>
          <p:cNvPr id="6" name="Image 1" descr="/home/claude/work/assets/eq_xsta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1801632"/>
            <a:ext cx="1389156" cy="763707"/>
          </a:xfrm>
          <a:prstGeom prst="rect">
            <a:avLst/>
          </a:prstGeom>
        </p:spPr>
      </p:pic>
      <p:pic>
        <p:nvPicPr>
          <p:cNvPr id="7" name="Image 2" descr="/home/claude/work/assets/eq_Px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2711643"/>
            <a:ext cx="3357677" cy="513527"/>
          </a:xfrm>
          <a:prstGeom prst="rect">
            <a:avLst/>
          </a:prstGeom>
        </p:spPr>
      </p:pic>
      <p:pic>
        <p:nvPicPr>
          <p:cNvPr id="8" name="Image 3" descr="/home/claude/work/assets/eq_E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3371474"/>
            <a:ext cx="3726363" cy="513527"/>
          </a:xfrm>
          <a:prstGeom prst="rect">
            <a:avLst/>
          </a:prstGeom>
        </p:spPr>
      </p:pic>
      <p:pic>
        <p:nvPicPr>
          <p:cNvPr id="9" name="Image 4" descr="/home/claude/work/assets/eq_whatprim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" y="4031305"/>
            <a:ext cx="3456432" cy="776874"/>
          </a:xfrm>
          <a:prstGeom prst="rect">
            <a:avLst/>
          </a:prstGeom>
        </p:spPr>
      </p:pic>
      <p:sp>
        <p:nvSpPr>
          <p:cNvPr id="10" name="Text 3"/>
          <p:cNvSpPr/>
          <p:nvPr/>
        </p:nvSpPr>
        <p:spPr>
          <a:xfrm>
            <a:off x="4892040" y="1371600"/>
            <a:ext cx="3840480" cy="4389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Baseload is replaced by mid-merit and peakers, which burn fuel.</a:t>
            </a:r>
            <a:endParaRPr lang="en-US" sz="20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costs and emissions rise linearly with moderate entry.</a:t>
            </a:r>
            <a:endParaRPr lang="en-US" sz="20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Largest effect when k(c) is highly convex for mid-merit and mid-range w is rare.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>
            <a:extLst>
              <a:ext uri="{FF2B5EF4-FFF2-40B4-BE49-F238E27FC236}">
                <a16:creationId xmlns:a16="http://schemas.microsoft.com/office/drawing/2014/main" id="{94886AEB-D6C2-29F6-229D-147B49BD09D5}"/>
              </a:ext>
            </a:extLst>
          </p:cNvPr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cs typeface="Arial" pitchFamily="34" charset="-120"/>
              </a:rPr>
              <a:t>Collaboration with Andy</a:t>
            </a:r>
            <a:endParaRPr lang="en-US" sz="2800" dirty="0"/>
          </a:p>
        </p:txBody>
      </p:sp>
      <p:sp>
        <p:nvSpPr>
          <p:cNvPr id="3" name="Text 12">
            <a:extLst>
              <a:ext uri="{FF2B5EF4-FFF2-40B4-BE49-F238E27FC236}">
                <a16:creationId xmlns:a16="http://schemas.microsoft.com/office/drawing/2014/main" id="{969599FC-D560-548D-D084-D98FC60D0F10}"/>
              </a:ext>
            </a:extLst>
          </p:cNvPr>
          <p:cNvSpPr/>
          <p:nvPr/>
        </p:nvSpPr>
        <p:spPr>
          <a:xfrm>
            <a:off x="381000" y="2316480"/>
            <a:ext cx="83515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>
              <a:lnSpc>
                <a:spcPct val="100000"/>
              </a:lnSpc>
              <a:spcAft>
                <a:spcPts val="1000"/>
              </a:spcAft>
              <a:buSzPct val="100000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cs typeface="Arial" pitchFamily="34" charset="-120"/>
              </a:rPr>
              <a:t>Two papers on Supply Function Equilibria</a:t>
            </a:r>
          </a:p>
          <a:p>
            <a:pPr>
              <a:spcAft>
                <a:spcPts val="1000"/>
              </a:spcAft>
              <a:buSzPct val="100000"/>
            </a:pPr>
            <a:r>
              <a:rPr lang="en-US" dirty="0"/>
              <a:t>Anderson, E. J., Holmberg, P., &amp; Philpott, A. B. (2013). Mixed strategies in discriminatory divisible‐good auctions. </a:t>
            </a:r>
            <a:r>
              <a:rPr lang="en-US" i="1" dirty="0"/>
              <a:t>The RAND Journal of Economics</a:t>
            </a:r>
            <a:r>
              <a:rPr lang="en-US" dirty="0"/>
              <a:t>, </a:t>
            </a:r>
            <a:r>
              <a:rPr lang="en-US" i="1" dirty="0"/>
              <a:t>44</a:t>
            </a:r>
            <a:r>
              <a:rPr lang="en-US" dirty="0"/>
              <a:t>(1), 1-32.</a:t>
            </a:r>
            <a:endParaRPr lang="en-US" sz="2000" dirty="0">
              <a:solidFill>
                <a:srgbClr val="1A1A1A"/>
              </a:solidFill>
              <a:latin typeface="Arial" pitchFamily="34" charset="0"/>
              <a:cs typeface="Arial" pitchFamily="34" charset="-120"/>
            </a:endParaRPr>
          </a:p>
          <a:p>
            <a:pPr>
              <a:spcAft>
                <a:spcPts val="1000"/>
              </a:spcAft>
              <a:buSzPct val="100000"/>
            </a:pPr>
            <a:r>
              <a:rPr lang="en-US" dirty="0"/>
              <a:t>Holmberg, P., &amp; Philpott, A. B. (2018). On supply-function equilibria in radial transmission networks. </a:t>
            </a:r>
            <a:r>
              <a:rPr lang="en-US" i="1" dirty="0"/>
              <a:t>European Journal of Operational Research</a:t>
            </a:r>
            <a:r>
              <a:rPr lang="en-US" dirty="0"/>
              <a:t>, </a:t>
            </a:r>
            <a:r>
              <a:rPr lang="en-US" i="1" dirty="0"/>
              <a:t>271</a:t>
            </a:r>
            <a:r>
              <a:rPr lang="en-US" dirty="0"/>
              <a:t>(3), 985-1000.</a:t>
            </a:r>
            <a:endParaRPr lang="en-US" sz="2000" dirty="0">
              <a:solidFill>
                <a:srgbClr val="1A1A1A"/>
              </a:solidFill>
              <a:latin typeface="Arial" pitchFamily="34" charset="0"/>
              <a:cs typeface="Arial" pitchFamily="34" charset="-120"/>
            </a:endParaRPr>
          </a:p>
          <a:p>
            <a:pPr>
              <a:spcAft>
                <a:spcPts val="1000"/>
              </a:spcAft>
              <a:buSzPct val="100000"/>
            </a:pPr>
            <a:endParaRPr lang="en-US" sz="2000" dirty="0">
              <a:solidFill>
                <a:srgbClr val="1A1A1A"/>
              </a:solidFill>
              <a:latin typeface="Arial" pitchFamily="34" charset="0"/>
              <a:cs typeface="Arial" pitchFamily="34" charset="-120"/>
            </a:endParaRPr>
          </a:p>
          <a:p>
            <a:pPr>
              <a:spcAft>
                <a:spcPts val="1000"/>
              </a:spcAft>
              <a:buSzPct val="100000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cs typeface="Arial" pitchFamily="34" charset="-120"/>
              </a:rPr>
              <a:t>Application of Market Distribution Function:</a:t>
            </a:r>
            <a:br>
              <a:rPr lang="en-US" sz="2000" dirty="0">
                <a:solidFill>
                  <a:srgbClr val="1A1A1A"/>
                </a:solidFill>
                <a:latin typeface="Arial" pitchFamily="34" charset="0"/>
                <a:cs typeface="Arial" pitchFamily="34" charset="-120"/>
              </a:rPr>
            </a:br>
            <a:br>
              <a:rPr lang="en-US" sz="2000" dirty="0">
                <a:solidFill>
                  <a:srgbClr val="1A1A1A"/>
                </a:solidFill>
                <a:latin typeface="Arial" pitchFamily="34" charset="0"/>
                <a:cs typeface="Arial" pitchFamily="34" charset="-120"/>
              </a:rPr>
            </a:br>
            <a:r>
              <a:rPr lang="en-US" dirty="0"/>
              <a:t>Anderson, E. J., &amp; Philpott, A. B. (2002). Optimal offer construction in electricity markets. </a:t>
            </a:r>
            <a:r>
              <a:rPr lang="en-US" i="1" dirty="0"/>
              <a:t>Mathematics of operations research</a:t>
            </a:r>
            <a:r>
              <a:rPr lang="en-US" dirty="0"/>
              <a:t>, </a:t>
            </a:r>
            <a:r>
              <a:rPr lang="en-US" i="1" dirty="0"/>
              <a:t>27</a:t>
            </a:r>
            <a:r>
              <a:rPr lang="en-US" dirty="0"/>
              <a:t>(1), 82-100.</a:t>
            </a:r>
            <a:endParaRPr lang="en-US" sz="2000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59759E37-9C21-1461-C721-A86B82558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3630" y="274320"/>
            <a:ext cx="2076450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422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emissions and costs evolve with VRE</a:t>
            </a:r>
            <a:endParaRPr lang="en-US" sz="2800" dirty="0"/>
          </a:p>
        </p:txBody>
      </p:sp>
      <p:pic>
        <p:nvPicPr>
          <p:cNvPr id="5" name="Image 0" descr="/home/claude/work/assets/fig_path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419606"/>
            <a:ext cx="4572000" cy="380847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120640" y="1463040"/>
            <a:ext cx="36118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constant demand, emissions start at zero when x = 0.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rise linearly up to the high-entry threshold x*.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Beyond x*, baseload has exited; growth continues at a slower rate.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Eventually emissions and fuel costs decline in a non-linear way.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Sufficiently high VRE is needed before they fall.</a:t>
            </a:r>
            <a:endParaRPr lang="en-US" sz="1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the mechanism matters most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457200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VRE entry has its largest effect on emissions in markets with low demand variability, fuel-efficient baseload (nuclear or geothermal), negligible hydropower, and no domestic carbon cap.</a:t>
            </a:r>
            <a:endParaRPr lang="en-US" sz="20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Storage or fossil-free thermal generation soften the effect.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212080" y="1371600"/>
            <a:ext cx="3520440" cy="4114800"/>
          </a:xfrm>
          <a:prstGeom prst="rect">
            <a:avLst/>
          </a:prstGeom>
          <a:solidFill>
            <a:srgbClr val="EEF0E0"/>
          </a:solidFill>
          <a:ln w="15875">
            <a:solidFill>
              <a:srgbClr val="6E7022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5"/>
          <p:cNvSpPr/>
          <p:nvPr/>
        </p:nvSpPr>
        <p:spPr>
          <a:xfrm>
            <a:off x="5394960" y="1508760"/>
            <a:ext cx="315468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spcAft>
                <a:spcPts val="1200"/>
              </a:spcAft>
              <a:buNone/>
            </a:pPr>
            <a:r>
              <a:rPr lang="en-US" sz="1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Jurisdictions where VRE entry can have a large effect on domestic emissions</a:t>
            </a:r>
            <a:endParaRPr lang="en-US" sz="1800" dirty="0"/>
          </a:p>
          <a:p>
            <a:pPr marL="0" indent="0" algn="l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Countries</a:t>
            </a:r>
            <a:endParaRPr lang="en-US" sz="1800" dirty="0"/>
          </a:p>
          <a:p>
            <a:pPr marL="0" indent="0" algn="l">
              <a:spcAft>
                <a:spcPts val="1000"/>
              </a:spcAft>
              <a:buNone/>
            </a:pPr>
            <a:r>
              <a:rPr lang="en-US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Belarus, Belgium, Czechia, Hungary, United Arab Emirates</a:t>
            </a:r>
            <a:endParaRPr lang="en-US" sz="1800" dirty="0"/>
          </a:p>
          <a:p>
            <a:pPr marL="0" indent="0" algn="l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 states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Georgia, Nevada, North Carolina, South Carolina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48640" y="5806440"/>
            <a:ext cx="8183880" cy="685800"/>
          </a:xfrm>
          <a:prstGeom prst="rect">
            <a:avLst/>
          </a:prstGeom>
          <a:solidFill>
            <a:srgbClr val="F4E6EA"/>
          </a:solidFill>
          <a:ln w="12700">
            <a:solidFill>
              <a:srgbClr val="8A0A27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9" name="Text 7"/>
          <p:cNvSpPr/>
          <p:nvPr/>
        </p:nvSpPr>
        <p:spPr>
          <a:xfrm>
            <a:off x="685800" y="5806440"/>
            <a:ext cx="7909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EU-wide cap holds the bloc's total emissions, but a small member's emissions may still rise.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2514600" cy="914400"/>
          </a:xfrm>
          <a:prstGeom prst="roundRect">
            <a:avLst>
              <a:gd name="adj" fmla="val 6000"/>
            </a:avLst>
          </a:prstGeom>
          <a:solidFill>
            <a:srgbClr val="F4E6EA"/>
          </a:solidFill>
          <a:ln w="15875">
            <a:solidFill>
              <a:srgbClr val="8A0A27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Text 4"/>
          <p:cNvSpPr/>
          <p:nvPr/>
        </p:nvSpPr>
        <p:spPr>
          <a:xfrm>
            <a:off x="621792" y="1371600"/>
            <a:ext cx="23682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VRE (solar and wind) enters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099816" y="1828800"/>
            <a:ext cx="429768" cy="0"/>
          </a:xfrm>
          <a:prstGeom prst="line">
            <a:avLst/>
          </a:prstGeom>
          <a:noFill/>
          <a:ln w="25400">
            <a:solidFill>
              <a:srgbClr val="1A1A1A"/>
            </a:solidFill>
            <a:prstDash val="solid"/>
            <a:tailEnd type="triangle"/>
          </a:ln>
        </p:spPr>
        <p:txBody>
          <a:bodyPr/>
          <a:lstStyle/>
          <a:p>
            <a:endParaRPr lang="sv-SE"/>
          </a:p>
        </p:txBody>
      </p:sp>
      <p:sp>
        <p:nvSpPr>
          <p:cNvPr id="8" name="Shape 6"/>
          <p:cNvSpPr/>
          <p:nvPr/>
        </p:nvSpPr>
        <p:spPr>
          <a:xfrm>
            <a:off x="3566160" y="1371600"/>
            <a:ext cx="2514600" cy="914400"/>
          </a:xfrm>
          <a:prstGeom prst="roundRect">
            <a:avLst>
              <a:gd name="adj" fmla="val 6000"/>
            </a:avLst>
          </a:prstGeom>
          <a:solidFill>
            <a:srgbClr val="F4E6EA"/>
          </a:solidFill>
          <a:ln w="15875">
            <a:solidFill>
              <a:srgbClr val="8A0A27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9" name="Text 7"/>
          <p:cNvSpPr/>
          <p:nvPr/>
        </p:nvSpPr>
        <p:spPr>
          <a:xfrm>
            <a:off x="3639312" y="1371600"/>
            <a:ext cx="23682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demand changes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117336" y="1828800"/>
            <a:ext cx="429768" cy="0"/>
          </a:xfrm>
          <a:prstGeom prst="line">
            <a:avLst/>
          </a:prstGeom>
          <a:noFill/>
          <a:ln w="25400">
            <a:solidFill>
              <a:srgbClr val="1A1A1A"/>
            </a:solidFill>
            <a:prstDash val="solid"/>
            <a:tailEnd type="triangle"/>
          </a:ln>
        </p:spPr>
        <p:txBody>
          <a:bodyPr/>
          <a:lstStyle/>
          <a:p>
            <a:endParaRPr lang="sv-SE"/>
          </a:p>
        </p:txBody>
      </p:sp>
      <p:sp>
        <p:nvSpPr>
          <p:cNvPr id="11" name="Shape 9"/>
          <p:cNvSpPr/>
          <p:nvPr/>
        </p:nvSpPr>
        <p:spPr>
          <a:xfrm>
            <a:off x="6583680" y="1371600"/>
            <a:ext cx="2514600" cy="914400"/>
          </a:xfrm>
          <a:prstGeom prst="roundRect">
            <a:avLst>
              <a:gd name="adj" fmla="val 6000"/>
            </a:avLst>
          </a:prstGeom>
          <a:solidFill>
            <a:srgbClr val="F4E6EA"/>
          </a:solidFill>
          <a:ln w="15875">
            <a:solidFill>
              <a:srgbClr val="8A0A27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2" name="Text 10"/>
          <p:cNvSpPr/>
          <p:nvPr/>
        </p:nvSpPr>
        <p:spPr>
          <a:xfrm>
            <a:off x="6656832" y="1371600"/>
            <a:ext cx="23682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Thermal fleet adjusts (long run)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48640" y="2468880"/>
            <a:ext cx="8183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 message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48640" y="2926080"/>
            <a:ext cx="83515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Moderate VRE entry does not lower the long-run price distribution or the loss of load probability.</a:t>
            </a:r>
            <a:endParaRPr lang="en-US" sz="20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 it crowds out fuel-efficient baseload and may raise fuel usage and emissions in systems without a domestic carbon cap.</a:t>
            </a:r>
            <a:endParaRPr lang="en-US" sz="20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Sufficiently high VRE penetration eventually lowers prices, emissions and fuel dependance.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548640" y="5486400"/>
            <a:ext cx="8183880" cy="960120"/>
          </a:xfrm>
          <a:prstGeom prst="rect">
            <a:avLst/>
          </a:prstGeom>
          <a:solidFill>
            <a:srgbClr val="F4E6EA"/>
          </a:solidFill>
          <a:ln w="12700">
            <a:solidFill>
              <a:srgbClr val="8A0A27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6" name="Text 14"/>
          <p:cNvSpPr/>
          <p:nvPr/>
        </p:nvSpPr>
        <p:spPr>
          <a:xfrm>
            <a:off x="685800" y="5486400"/>
            <a:ext cx="79095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targets alone are not a robust substitute for carbon caps, especially not in markets with nuclear power, fossil-based thermal power and negligible energy storage.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literature and our contribution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004970"/>
              </p:ext>
            </p:extLst>
          </p:nvPr>
        </p:nvGraphicFramePr>
        <p:xfrm>
          <a:off x="548640" y="1207008"/>
          <a:ext cx="8183880" cy="4942840"/>
        </p:xfrm>
        <a:graphic>
          <a:graphicData uri="http://schemas.openxmlformats.org/drawingml/2006/table">
            <a:tbl>
              <a:tblPr/>
              <a:tblGrid>
                <a:gridCol w="2697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Topic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0A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Representative work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0A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Our contribution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0A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Peak-load pricing / screening curves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Boiteux (1960); Stoft (2002); Zöttl (2010); Chao (2011)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Characterizes long-run effects of VRE entry.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Long-run merit-order effect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Lamont (2008); Antweiler &amp; Muesgens (2021); Newbery (2016)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Full price distribution and its invariance.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Cannibalisation and profile effect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Hirth (2013); Reichenberg et al. (2023)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Driven by correlation between price and demand and VRE output.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Reliability: LOLP and EENS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Chao (1983, </a:t>
                      </a:r>
                      <a:r>
                        <a:rPr lang="en-US" sz="1800">
                          <a:solidFill>
                            <a:srgbClr val="1A1A1A"/>
                          </a:solidFill>
                        </a:rPr>
                        <a:t>2011); Joskow</a:t>
                      </a: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 &amp; </a:t>
                      </a:r>
                      <a:r>
                        <a:rPr lang="en-US" sz="1800" dirty="0" err="1">
                          <a:solidFill>
                            <a:srgbClr val="1A1A1A"/>
                          </a:solidFill>
                        </a:rPr>
                        <a:t>Tirole</a:t>
                      </a: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 (2007); Holmberg &amp; Ritz (2021)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LOLP invariant to entry and its correlation with demand, but EENS rises.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Fuel use and emissions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Green &amp; Léautier (2015); Holland et al. (2022)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dirty="0">
                          <a:solidFill>
                            <a:srgbClr val="1A1A1A"/>
                          </a:solidFill>
                        </a:rPr>
                        <a:t>Identify conditions where moderate VRE raises fuel costs and CO2.</a:t>
                      </a:r>
                      <a:endParaRPr lang="en-US" sz="1800" dirty="0"/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0A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914400" y="27432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setting</a:t>
            </a: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Model: two-stage competitive equilibrium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55600" y="1371600"/>
            <a:ext cx="507492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1: investment with free entry. Stage 2: perfectly competitive spot market.</a:t>
            </a:r>
            <a:endParaRPr lang="en-US" sz="20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continuum of thermal technologies, each indexed by its marginal cost c, starting at c = 0.</a:t>
            </a:r>
            <a:endParaRPr lang="en-US" sz="20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VRE technology.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897880" y="1463040"/>
            <a:ext cx="2743200" cy="731520"/>
          </a:xfrm>
          <a:prstGeom prst="roundRect">
            <a:avLst>
              <a:gd name="adj" fmla="val 7500"/>
            </a:avLst>
          </a:prstGeom>
          <a:solidFill>
            <a:srgbClr val="F4E6EA"/>
          </a:solidFill>
          <a:ln w="15875">
            <a:solidFill>
              <a:srgbClr val="8A0A27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5"/>
          <p:cNvSpPr/>
          <p:nvPr/>
        </p:nvSpPr>
        <p:spPr>
          <a:xfrm>
            <a:off x="5897880" y="146304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1: investment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(free entry)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7269480" y="2240280"/>
            <a:ext cx="0" cy="411480"/>
          </a:xfrm>
          <a:prstGeom prst="line">
            <a:avLst/>
          </a:prstGeom>
          <a:noFill/>
          <a:ln w="25400">
            <a:solidFill>
              <a:srgbClr val="1A1A1A"/>
            </a:solidFill>
            <a:prstDash val="solid"/>
            <a:tailEnd type="triangle"/>
          </a:ln>
        </p:spPr>
        <p:txBody>
          <a:bodyPr/>
          <a:lstStyle/>
          <a:p>
            <a:endParaRPr lang="sv-SE"/>
          </a:p>
        </p:txBody>
      </p:sp>
      <p:sp>
        <p:nvSpPr>
          <p:cNvPr id="9" name="Shape 7"/>
          <p:cNvSpPr/>
          <p:nvPr/>
        </p:nvSpPr>
        <p:spPr>
          <a:xfrm>
            <a:off x="5897880" y="2697480"/>
            <a:ext cx="2743200" cy="731520"/>
          </a:xfrm>
          <a:prstGeom prst="roundRect">
            <a:avLst>
              <a:gd name="adj" fmla="val 7500"/>
            </a:avLst>
          </a:prstGeom>
          <a:solidFill>
            <a:srgbClr val="F4E6EA"/>
          </a:solidFill>
          <a:ln w="15875">
            <a:solidFill>
              <a:srgbClr val="8A0A27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0" name="Text 8"/>
          <p:cNvSpPr/>
          <p:nvPr/>
        </p:nvSpPr>
        <p:spPr>
          <a:xfrm>
            <a:off x="5897880" y="269748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2: competitive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spot market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Thermal technologies</a:t>
            </a:r>
            <a:endParaRPr lang="en-US" sz="2800" dirty="0"/>
          </a:p>
        </p:txBody>
      </p:sp>
      <p:pic>
        <p:nvPicPr>
          <p:cNvPr id="5" name="Image 0" descr="/home/claude/work/assets/fig_k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472184"/>
            <a:ext cx="3931920" cy="327355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922520" y="1371600"/>
            <a:ext cx="41148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cost k(c) is positive, strictly convex and decreasing.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technology lies on the efficient frontier; none is dominated.</a:t>
            </a:r>
            <a:endParaRPr lang="en-US" sz="1900" dirty="0"/>
          </a:p>
          <a:p>
            <a:pPr marL="228600" indent="-228600" algn="l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 = 0 technology (nuclear, geothermal) has zero emissions; every c &gt; 0 technology has positive emissions.</a:t>
            </a:r>
            <a:endParaRPr lang="en-US" sz="1900" dirty="0"/>
          </a:p>
        </p:txBody>
      </p:sp>
      <p:pic>
        <p:nvPicPr>
          <p:cNvPr id="7" name="Image 1" descr="/home/claude/work/assets/eq_kconvex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5074920"/>
            <a:ext cx="3840480" cy="295814"/>
          </a:xfrm>
          <a:prstGeom prst="rect">
            <a:avLst/>
          </a:prstGeom>
        </p:spPr>
      </p:pic>
      <p:pic>
        <p:nvPicPr>
          <p:cNvPr id="8" name="Image 2" descr="/home/claude/work/assets/eq_emiss_assum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5571902"/>
            <a:ext cx="3840480" cy="354130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0655002E-3A26-4128-4DE9-99C3B4004AA5}"/>
              </a:ext>
            </a:extLst>
          </p:cNvPr>
          <p:cNvSpPr txBox="1"/>
          <p:nvPr/>
        </p:nvSpPr>
        <p:spPr>
          <a:xfrm>
            <a:off x="1524000" y="2092960"/>
            <a:ext cx="133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err="1"/>
              <a:t>baseload</a:t>
            </a:r>
            <a:endParaRPr lang="sv-SE" sz="2000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4F886398-E61E-1CFD-334C-B1C835B0DA97}"/>
              </a:ext>
            </a:extLst>
          </p:cNvPr>
          <p:cNvSpPr txBox="1"/>
          <p:nvPr/>
        </p:nvSpPr>
        <p:spPr>
          <a:xfrm>
            <a:off x="3068320" y="3098800"/>
            <a:ext cx="1275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err="1"/>
              <a:t>peakers</a:t>
            </a:r>
            <a:endParaRPr lang="sv-SE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VRE and Demand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81838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Demand d is stochastic and inelastic up to the reservation price (Value of Lost Load) V.</a:t>
            </a:r>
            <a:endParaRPr lang="en-US" sz="22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VRE unit is a wind-solar mix and a mix across different locations. Each unit is replicable at constant returns to scale.</a:t>
            </a:r>
            <a:endParaRPr lang="en-US" sz="22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is the total VRE capacity.</a:t>
            </a:r>
            <a:endParaRPr lang="en-US" sz="22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 is the stochastic VRE availability, which is between 0 and 1.</a:t>
            </a:r>
            <a:endParaRPr lang="en-US" sz="2200" dirty="0"/>
          </a:p>
          <a:p>
            <a:pPr marL="228600" indent="-228600" algn="l">
              <a:lnSpc>
                <a:spcPct val="100000"/>
              </a:lnSpc>
              <a:spcAft>
                <a:spcPts val="14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and w may be correlated.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548640" y="274320"/>
            <a:ext cx="8183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8A0A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Supply curve, net demand and price</a:t>
            </a:r>
            <a:endParaRPr lang="en-US" sz="2800" dirty="0"/>
          </a:p>
        </p:txBody>
      </p:sp>
      <p:pic>
        <p:nvPicPr>
          <p:cNvPr id="5" name="Image 0" descr="/home/claude/work/assets/fig_stage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440" y="1373886"/>
            <a:ext cx="4023360" cy="3351276"/>
          </a:xfrm>
          <a:prstGeom prst="rect">
            <a:avLst/>
          </a:prstGeom>
        </p:spPr>
      </p:pic>
      <p:pic>
        <p:nvPicPr>
          <p:cNvPr id="6" name="Image 1" descr="/home/claude/work/assets/fig_stage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373886"/>
            <a:ext cx="4023360" cy="3351276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18440" y="484632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1: investment builds the continuous supply curve q(c;x).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572000" y="484632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2: realised net demand d - wx (vertical) sets the price.</a:t>
            </a:r>
            <a:endParaRPr lang="en-US" sz="180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6D77EC6C-93F5-7BDC-E268-AC28ADFC2E98}"/>
              </a:ext>
            </a:extLst>
          </p:cNvPr>
          <p:cNvSpPr txBox="1"/>
          <p:nvPr/>
        </p:nvSpPr>
        <p:spPr>
          <a:xfrm>
            <a:off x="1755140" y="2273554"/>
            <a:ext cx="121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err="1"/>
              <a:t>thermal</a:t>
            </a:r>
            <a:r>
              <a:rPr lang="sv-SE" sz="2000" dirty="0"/>
              <a:t> </a:t>
            </a:r>
            <a:r>
              <a:rPr lang="sv-SE" sz="2000" dirty="0" err="1"/>
              <a:t>supply</a:t>
            </a:r>
            <a:br>
              <a:rPr lang="sv-SE" sz="2000" dirty="0"/>
            </a:br>
            <a:r>
              <a:rPr lang="sv-SE" sz="2000" dirty="0"/>
              <a:t>q(</a:t>
            </a:r>
            <a:r>
              <a:rPr lang="sv-SE" sz="2000" dirty="0" err="1"/>
              <a:t>c;x</a:t>
            </a:r>
            <a:r>
              <a:rPr lang="sv-SE" sz="2000" dirty="0"/>
              <a:t>)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4C982D59-3A5F-B530-4183-0F5B06FB6C92}"/>
              </a:ext>
            </a:extLst>
          </p:cNvPr>
          <p:cNvSpPr txBox="1"/>
          <p:nvPr/>
        </p:nvSpPr>
        <p:spPr>
          <a:xfrm>
            <a:off x="6075680" y="3840480"/>
            <a:ext cx="2092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Net-</a:t>
            </a:r>
            <a:r>
              <a:rPr lang="sv-SE" sz="2000" dirty="0" err="1"/>
              <a:t>demand</a:t>
            </a:r>
            <a:endParaRPr lang="sv-SE" sz="2000" dirty="0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E425821E-5D8C-95BE-77AE-79C306A7ED83}"/>
              </a:ext>
            </a:extLst>
          </p:cNvPr>
          <p:cNvSpPr txBox="1"/>
          <p:nvPr/>
        </p:nvSpPr>
        <p:spPr>
          <a:xfrm>
            <a:off x="7213600" y="1676400"/>
            <a:ext cx="1674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VOLL, 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1376</Words>
  <Application>Microsoft Office PowerPoint</Application>
  <PresentationFormat>Bildspel på skärmen (4:3)</PresentationFormat>
  <Paragraphs>168</Paragraphs>
  <Slides>21</Slides>
  <Notes>20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21</vt:i4>
      </vt:variant>
    </vt:vector>
  </HeadingPairs>
  <TitlesOfParts>
    <vt:vector size="23" baseType="lpstr">
      <vt:lpstr>Arial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Long-run Equilibrium Effects of Variable Renewable Energy</dc:title>
  <dc:subject>PptxGenJS Presentation</dc:subject>
  <dc:creator>Pär Holmberg and Andrew Philpott</dc:creator>
  <cp:lastModifiedBy>Pär Holmberg</cp:lastModifiedBy>
  <cp:revision>12</cp:revision>
  <dcterms:created xsi:type="dcterms:W3CDTF">2026-06-01T16:59:28Z</dcterms:created>
  <dcterms:modified xsi:type="dcterms:W3CDTF">2026-06-02T18:02:41Z</dcterms:modified>
</cp:coreProperties>
</file>