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6" r:id="rId5"/>
    <p:sldId id="264" r:id="rId6"/>
    <p:sldId id="268" r:id="rId7"/>
    <p:sldId id="279" r:id="rId8"/>
    <p:sldId id="280" r:id="rId9"/>
    <p:sldId id="272" r:id="rId10"/>
    <p:sldId id="281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Miller" initials="RTM" lastIdx="18" clrIdx="0"/>
  <p:cmAuthor id="1" name="Grant Read" initials="GR" lastIdx="2" clrIdx="1"/>
  <p:cmAuthor id="2" name="Grant Read" initials="EG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6881" autoAdjust="0"/>
  </p:normalViewPr>
  <p:slideViewPr>
    <p:cSldViewPr snapToGrid="0">
      <p:cViewPr varScale="1">
        <p:scale>
          <a:sx n="56" d="100"/>
          <a:sy n="56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96C99-B58C-4D7F-AB28-CADE4D123881}" type="datetimeFigureOut">
              <a:rPr lang="en-NZ" smtClean="0"/>
              <a:pPr/>
              <a:t>10/07/2012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24D4C-F02F-487F-A73D-1F40E3B2E541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85E45-070E-45E8-AB91-669F782BA310}" type="datetimeFigureOut">
              <a:rPr lang="en-NZ"/>
              <a:pPr>
                <a:defRPr/>
              </a:pPr>
              <a:t>10/07/2012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16FB6A-0D6F-4FBD-BA59-639DE4C7A12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6FB6A-0D6F-4FBD-BA59-639DE4C7A127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6FB6A-0D6F-4FBD-BA59-639DE4C7A127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6FB6A-0D6F-4FBD-BA59-639DE4C7A127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6FB6A-0D6F-4FBD-BA59-639DE4C7A127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6FB6A-0D6F-4FBD-BA59-639DE4C7A127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53" y="132379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1"/>
          </p:nvPr>
        </p:nvSpPr>
        <p:spPr>
          <a:xfrm>
            <a:off x="4249527" y="6548438"/>
            <a:ext cx="5540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B5B84-5C4E-4B34-AA7F-92E11C330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39713"/>
            <a:ext cx="8229600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4338" y="1574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56201" y="6536084"/>
            <a:ext cx="576262" cy="2159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A80000"/>
                </a:solidFill>
              </a:defRPr>
            </a:lvl1pPr>
          </a:lstStyle>
          <a:p>
            <a:pPr>
              <a:defRPr/>
            </a:pPr>
            <a:fld id="{32EA024B-A3C8-4930-84FC-031E5ED27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58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8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8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8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8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26931" y="2559050"/>
            <a:ext cx="7772400" cy="1149350"/>
          </a:xfrm>
        </p:spPr>
        <p:txBody>
          <a:bodyPr/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AU" dirty="0" smtClean="0"/>
              <a:t>Integrated Modelling of Electricity and Water Markets:</a:t>
            </a:r>
            <a:br>
              <a:rPr lang="en-AU" dirty="0" smtClean="0"/>
            </a:br>
            <a:r>
              <a:rPr lang="en-AU" sz="4000" dirty="0" smtClean="0"/>
              <a:t>A Progress Report From Canterbury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AU" sz="2400" dirty="0" smtClean="0"/>
              <a:t>S Dye, PR Jackson, R James, I Mahakalanda, A Pinto, JR </a:t>
            </a:r>
            <a:r>
              <a:rPr lang="en-AU" sz="2400" dirty="0" err="1" smtClean="0"/>
              <a:t>Raffensperger</a:t>
            </a:r>
            <a:r>
              <a:rPr lang="en-AU" sz="2400" dirty="0" smtClean="0"/>
              <a:t>, EG Read, RA Read &amp; SR Starkey </a:t>
            </a: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NZ" sz="3200" dirty="0" smtClean="0"/>
              <a:t>Presented to EPOC 2012 </a:t>
            </a:r>
            <a:br>
              <a:rPr lang="en-NZ" sz="3200" dirty="0" smtClean="0"/>
            </a:br>
            <a:r>
              <a:rPr lang="en-NZ" sz="3200" dirty="0" smtClean="0"/>
              <a:t>by Grant Read</a:t>
            </a:r>
            <a:br>
              <a:rPr lang="en-NZ" sz="3200" dirty="0" smtClean="0"/>
            </a:br>
            <a:r>
              <a:rPr lang="en-NZ" sz="2000" dirty="0" smtClean="0"/>
              <a:t>University of Canterbury </a:t>
            </a:r>
            <a:br>
              <a:rPr lang="en-NZ" sz="20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239714"/>
            <a:ext cx="9144000" cy="73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Typical Results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58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3849" y="1842654"/>
            <a:ext cx="6376879" cy="23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48146" y="4281055"/>
            <a:ext cx="7952509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Using a stochastic model to clear market makes little difference if ratio of storage capacity to inflow variation is:</a:t>
            </a:r>
            <a:endParaRPr lang="en-NZ" sz="2000" dirty="0" smtClean="0"/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NZ" sz="2200" dirty="0" smtClean="0">
                <a:latin typeface="Times New Roman" pitchFamily="18" charset="0"/>
                <a:cs typeface="Times New Roman" pitchFamily="18" charset="0"/>
              </a:rPr>
              <a:t>Very small.. Because we have no control</a:t>
            </a:r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NZ" sz="2200" dirty="0" smtClean="0">
                <a:latin typeface="Times New Roman" pitchFamily="18" charset="0"/>
                <a:cs typeface="Times New Roman" pitchFamily="18" charset="0"/>
              </a:rPr>
              <a:t>Very large... Because we can not really go wrong </a:t>
            </a:r>
          </a:p>
          <a:p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568036" y="1011382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/>
              <a:t>(Value gain from stochastic modelling)</a:t>
            </a:r>
            <a:br>
              <a:rPr lang="en-NZ" sz="2400" dirty="0" smtClean="0"/>
            </a:br>
            <a:r>
              <a:rPr lang="en-NZ" sz="2400" dirty="0" smtClean="0"/>
              <a:t>/(normal market value) </a:t>
            </a:r>
            <a:endParaRPr lang="en-N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Developments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17" y="1032845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AU" dirty="0" smtClean="0"/>
              <a:t>Rosemary Read:</a:t>
            </a:r>
          </a:p>
          <a:p>
            <a:pPr lvl="1"/>
            <a:r>
              <a:rPr lang="en-AU" sz="2400" dirty="0" smtClean="0"/>
              <a:t>(probably) generalising (inter-period) SCDDP</a:t>
            </a:r>
          </a:p>
          <a:p>
            <a:pPr lvl="1"/>
            <a:r>
              <a:rPr lang="en-AU" sz="2400" dirty="0" smtClean="0"/>
              <a:t> Something like SPECTRA in a more general form</a:t>
            </a:r>
          </a:p>
          <a:p>
            <a:pPr>
              <a:buNone/>
            </a:pPr>
            <a:r>
              <a:rPr lang="en-NZ" dirty="0" err="1" smtClean="0"/>
              <a:t>Indra</a:t>
            </a:r>
            <a:r>
              <a:rPr lang="en-NZ" dirty="0" smtClean="0"/>
              <a:t> </a:t>
            </a:r>
            <a:r>
              <a:rPr lang="en-NZ" dirty="0" err="1" smtClean="0"/>
              <a:t>Mahakalanda</a:t>
            </a:r>
            <a:r>
              <a:rPr lang="en-NZ" dirty="0" smtClean="0"/>
              <a:t>:</a:t>
            </a:r>
          </a:p>
          <a:p>
            <a:pPr lvl="1"/>
            <a:r>
              <a:rPr lang="en-NZ" sz="2400" dirty="0" smtClean="0"/>
              <a:t>Modelling more realistic agent behaviour </a:t>
            </a:r>
          </a:p>
          <a:p>
            <a:pPr lvl="1"/>
            <a:r>
              <a:rPr lang="en-NZ" sz="2400" dirty="0" smtClean="0"/>
              <a:t>Using a much more detailed intra-period </a:t>
            </a:r>
            <a:r>
              <a:rPr lang="en-AU" sz="2400" dirty="0" smtClean="0"/>
              <a:t>model  of integrated catchment operation for both generation and consumptive 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Background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sz="2800" dirty="0" smtClean="0"/>
              <a:t>Canterbury University  intends to eliminate the “Operations Research” component of its Management Science (MSCI) programme, including staff involved in:</a:t>
            </a:r>
          </a:p>
          <a:p>
            <a:pPr lvl="1"/>
            <a:r>
              <a:rPr lang="en-AU" sz="2400" dirty="0" smtClean="0"/>
              <a:t>The Energy Modelling Research Group (EMRG)  </a:t>
            </a:r>
          </a:p>
          <a:p>
            <a:pPr lvl="1"/>
            <a:r>
              <a:rPr lang="en-AU" sz="2400" dirty="0" smtClean="0"/>
              <a:t>The Water Markets Research Group (WMRG)</a:t>
            </a:r>
          </a:p>
          <a:p>
            <a:pPr>
              <a:buNone/>
            </a:pPr>
            <a:r>
              <a:rPr lang="en-AU" sz="2800" dirty="0" smtClean="0"/>
              <a:t>But some work on electricity and water market issues is continuing, for now....  </a:t>
            </a:r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Staff: </a:t>
            </a:r>
            <a:r>
              <a:rPr lang="en-AU" sz="4000" dirty="0" smtClean="0"/>
              <a:t>Still involved with supervision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53" y="1439333"/>
            <a:ext cx="8229600" cy="4775200"/>
          </a:xfrm>
        </p:spPr>
        <p:txBody>
          <a:bodyPr/>
          <a:lstStyle/>
          <a:p>
            <a:pPr>
              <a:buNone/>
            </a:pPr>
            <a:r>
              <a:rPr lang="en-AU" sz="2800" dirty="0" smtClean="0"/>
              <a:t>Individual outcomes still uncertain, but... </a:t>
            </a:r>
          </a:p>
          <a:p>
            <a:pPr>
              <a:buNone/>
            </a:pPr>
            <a:r>
              <a:rPr lang="en-AU" sz="2800" dirty="0" smtClean="0"/>
              <a:t>Shane Dye:  			</a:t>
            </a:r>
            <a:r>
              <a:rPr lang="en-AU" sz="2400" dirty="0" smtClean="0"/>
              <a:t>Teaching at UC until end of year</a:t>
            </a:r>
          </a:p>
          <a:p>
            <a:pPr>
              <a:buNone/>
            </a:pPr>
            <a:r>
              <a:rPr lang="en-AU" sz="2400" dirty="0" smtClean="0"/>
              <a:t> 					Planning to stay in Christchurch</a:t>
            </a:r>
            <a:endParaRPr lang="en-AU" sz="2800" dirty="0" smtClean="0"/>
          </a:p>
          <a:p>
            <a:pPr>
              <a:spcBef>
                <a:spcPts val="1800"/>
              </a:spcBef>
              <a:buNone/>
            </a:pPr>
            <a:r>
              <a:rPr lang="en-AU" sz="2800" dirty="0" smtClean="0"/>
              <a:t>Ross James:  		</a:t>
            </a:r>
            <a:r>
              <a:rPr lang="en-AU" sz="2400" dirty="0" smtClean="0"/>
              <a:t>Continuing  at UC</a:t>
            </a:r>
          </a:p>
          <a:p>
            <a:pPr>
              <a:spcBef>
                <a:spcPts val="1800"/>
              </a:spcBef>
              <a:buNone/>
            </a:pPr>
            <a:r>
              <a:rPr lang="en-AU" sz="2800" dirty="0" smtClean="0"/>
              <a:t>Fritz </a:t>
            </a:r>
            <a:r>
              <a:rPr lang="en-AU" sz="2800" dirty="0" err="1" smtClean="0"/>
              <a:t>Raffensperger</a:t>
            </a:r>
            <a:r>
              <a:rPr lang="en-AU" sz="2800" dirty="0" smtClean="0"/>
              <a:t>: 	</a:t>
            </a:r>
            <a:r>
              <a:rPr lang="en-AU" sz="2400" dirty="0" smtClean="0"/>
              <a:t>On leave overseas until end of year</a:t>
            </a:r>
          </a:p>
          <a:p>
            <a:pPr>
              <a:buNone/>
            </a:pPr>
            <a:r>
              <a:rPr lang="en-AU" sz="2400" dirty="0" smtClean="0"/>
              <a:t>			       		Future </a:t>
            </a:r>
            <a:r>
              <a:rPr lang="en-AU" sz="2400" dirty="0" smtClean="0"/>
              <a:t>plans under consideration</a:t>
            </a:r>
            <a:endParaRPr lang="en-AU" sz="2400" dirty="0" smtClean="0"/>
          </a:p>
          <a:p>
            <a:pPr>
              <a:spcBef>
                <a:spcPts val="1800"/>
              </a:spcBef>
              <a:buNone/>
            </a:pPr>
            <a:r>
              <a:rPr lang="en-AU" sz="2800" dirty="0" smtClean="0"/>
              <a:t>Grant </a:t>
            </a:r>
            <a:r>
              <a:rPr lang="en-AU" sz="2800" dirty="0" smtClean="0"/>
              <a:t>Read: </a:t>
            </a:r>
            <a:r>
              <a:rPr lang="en-AU" sz="2800" dirty="0" smtClean="0"/>
              <a:t>		</a:t>
            </a:r>
            <a:r>
              <a:rPr lang="en-AU" sz="2800" dirty="0" smtClean="0"/>
              <a:t>           </a:t>
            </a:r>
            <a:r>
              <a:rPr lang="en-AU" sz="2400" dirty="0" smtClean="0"/>
              <a:t>Resigned </a:t>
            </a:r>
            <a:r>
              <a:rPr lang="en-AU" sz="2400" dirty="0" smtClean="0"/>
              <a:t>years ago</a:t>
            </a:r>
          </a:p>
          <a:p>
            <a:pPr>
              <a:buNone/>
            </a:pPr>
            <a:r>
              <a:rPr lang="en-AU" sz="2400" dirty="0" smtClean="0"/>
              <a:t>			 		Planning to stay in Christchurch</a:t>
            </a:r>
            <a:endParaRPr lang="en-AU" sz="2800" dirty="0" smtClean="0"/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Students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17" y="1032845"/>
            <a:ext cx="8229600" cy="4525963"/>
          </a:xfrm>
        </p:spPr>
        <p:txBody>
          <a:bodyPr/>
          <a:lstStyle/>
          <a:p>
            <a:pPr lvl="0"/>
            <a:r>
              <a:rPr lang="en-NZ" dirty="0" smtClean="0"/>
              <a:t>Stephen Starkey: </a:t>
            </a:r>
            <a:r>
              <a:rPr lang="en-NZ" sz="2800" dirty="0" smtClean="0"/>
              <a:t>Finishing PhD early 2013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sz="2800" i="1" dirty="0" smtClean="0"/>
              <a:t>Urban Water Scheduling – Enhancing Allocation with Market Pricing Mechanisms</a:t>
            </a:r>
            <a:endParaRPr lang="en-NZ" dirty="0" smtClean="0"/>
          </a:p>
          <a:p>
            <a:pPr lvl="0"/>
            <a:r>
              <a:rPr lang="en-NZ" dirty="0" err="1" smtClean="0"/>
              <a:t>Indra</a:t>
            </a:r>
            <a:r>
              <a:rPr lang="en-NZ" dirty="0" smtClean="0"/>
              <a:t> </a:t>
            </a:r>
            <a:r>
              <a:rPr lang="en-NZ" dirty="0" err="1" smtClean="0"/>
              <a:t>Mahakalanda</a:t>
            </a:r>
            <a:r>
              <a:rPr lang="en-NZ" dirty="0" smtClean="0"/>
              <a:t>: </a:t>
            </a:r>
            <a:r>
              <a:rPr lang="en-NZ" sz="2800" dirty="0" smtClean="0"/>
              <a:t>Started  PhD late 2011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sz="2800" i="1" dirty="0" smtClean="0"/>
              <a:t>Analysis of Participant Behaviour in an Integrated Electricity-Water Market</a:t>
            </a:r>
            <a:r>
              <a:rPr lang="en-AU" dirty="0" smtClean="0"/>
              <a:t>				</a:t>
            </a:r>
          </a:p>
          <a:p>
            <a:r>
              <a:rPr lang="en-AU" dirty="0" smtClean="0"/>
              <a:t>Rosemary Read:  </a:t>
            </a:r>
            <a:r>
              <a:rPr lang="en-AU" sz="2800" dirty="0" smtClean="0"/>
              <a:t>Hons Project 2012</a:t>
            </a:r>
          </a:p>
          <a:p>
            <a:pPr lvl="1">
              <a:buNone/>
            </a:pPr>
            <a:r>
              <a:rPr lang="en-NZ" i="1" dirty="0" smtClean="0"/>
              <a:t>Experimental CDDP Re-development for Electricity Authority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Students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Antonio Pinto:  </a:t>
            </a:r>
            <a:r>
              <a:rPr lang="en-AU" sz="2800" dirty="0" smtClean="0"/>
              <a:t>Submitting PhD this month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 </a:t>
            </a:r>
            <a:r>
              <a:rPr lang="en-NZ" sz="2800" i="1" dirty="0" smtClean="0"/>
              <a:t>Smart markets for Runoff and Sediment Discharge</a:t>
            </a:r>
          </a:p>
          <a:p>
            <a:pPr lvl="0"/>
            <a:endParaRPr lang="en-NZ" i="1" dirty="0" smtClean="0"/>
          </a:p>
          <a:p>
            <a:r>
              <a:rPr lang="en-AU" dirty="0" smtClean="0"/>
              <a:t>Peter Jackson:  </a:t>
            </a:r>
            <a:r>
              <a:rPr lang="en-AU" sz="2800" dirty="0" smtClean="0"/>
              <a:t>Resuming PhD in September</a:t>
            </a:r>
          </a:p>
          <a:p>
            <a:pPr lvl="1">
              <a:buNone/>
            </a:pPr>
            <a:r>
              <a:rPr lang="en-NZ" i="1" dirty="0" smtClean="0"/>
              <a:t>Generation Investment Incentives in the Public and Private Sectors </a:t>
            </a:r>
            <a:r>
              <a:rPr lang="en-AU" i="1" dirty="0" smtClean="0"/>
              <a:t>  </a:t>
            </a:r>
          </a:p>
          <a:p>
            <a:pPr lvl="1">
              <a:buNone/>
            </a:pPr>
            <a:endParaRPr lang="en-AU" i="1" dirty="0" smtClean="0"/>
          </a:p>
          <a:p>
            <a:r>
              <a:rPr lang="en-AU" dirty="0" err="1" smtClean="0"/>
              <a:t>Junfu</a:t>
            </a:r>
            <a:r>
              <a:rPr lang="en-AU" dirty="0" smtClean="0"/>
              <a:t> Jiang &amp; Hiroshi Kasai  </a:t>
            </a:r>
            <a:r>
              <a:rPr lang="en-AU" sz="2800" dirty="0" smtClean="0"/>
              <a:t>Hons Project 2012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2800" i="1" dirty="0" smtClean="0"/>
              <a:t>Correlation of wind and inflow for Meridian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Integrated Market Simulation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17" y="1254518"/>
            <a:ext cx="8229600" cy="4813773"/>
          </a:xfrm>
        </p:spPr>
        <p:txBody>
          <a:bodyPr/>
          <a:lstStyle/>
          <a:p>
            <a:pPr>
              <a:buNone/>
            </a:pPr>
            <a:r>
              <a:rPr lang="en-NZ" dirty="0" smtClean="0"/>
              <a:t>The last three have been working on a joint electricity/water market simulation suite:</a:t>
            </a:r>
          </a:p>
          <a:p>
            <a:pPr lvl="1"/>
            <a:r>
              <a:rPr lang="en-NZ" dirty="0" smtClean="0"/>
              <a:t>Implemented in </a:t>
            </a:r>
            <a:r>
              <a:rPr lang="en-NZ" dirty="0" err="1" smtClean="0"/>
              <a:t>Matlab</a:t>
            </a:r>
            <a:endParaRPr lang="en-NZ" dirty="0" smtClean="0"/>
          </a:p>
          <a:p>
            <a:pPr lvl="1"/>
            <a:r>
              <a:rPr lang="en-NZ" dirty="0" smtClean="0"/>
              <a:t>Simulates  market performance</a:t>
            </a:r>
          </a:p>
          <a:p>
            <a:pPr lvl="2"/>
            <a:r>
              <a:rPr lang="en-NZ" dirty="0" smtClean="0"/>
              <a:t>Using Stochastic Constructive Dual DP (like SPECTRA) to clear markets</a:t>
            </a:r>
          </a:p>
          <a:p>
            <a:pPr lvl="2"/>
            <a:r>
              <a:rPr lang="en-NZ" dirty="0" smtClean="0"/>
              <a:t>Assuming differing system parameters, bid forms, period lengths and treatments of uncertainty </a:t>
            </a:r>
          </a:p>
          <a:p>
            <a:pPr>
              <a:buNone/>
            </a:pPr>
            <a:r>
              <a:rPr lang="en-AU" dirty="0" smtClean="0"/>
              <a:t>Initial results presented to </a:t>
            </a:r>
            <a:r>
              <a:rPr lang="en-AU" dirty="0" smtClean="0"/>
              <a:t>recent CIGRE workshop, and available on website soon</a:t>
            </a:r>
            <a:r>
              <a:rPr lang="en-AU" sz="2800" dirty="0" smtClean="0"/>
              <a:t> </a:t>
            </a:r>
            <a:endParaRPr lang="en-AU" dirty="0" smtClean="0"/>
          </a:p>
          <a:p>
            <a:pPr lvl="0"/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13"/>
            <a:ext cx="9144000" cy="179690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Easy Implementations of Generalised Stochastic CDDP Models for Market Simulation Studies </a:t>
            </a:r>
            <a:br>
              <a:rPr lang="en-A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/>
              <a:t>S. Dye, E.G. Read, R.A. Read and S.R. Starkey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sz="2000" i="1" dirty="0" smtClean="0"/>
              <a:t>4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</a:t>
            </a:r>
            <a:r>
              <a:rPr lang="en-US" sz="2000" dirty="0" smtClean="0"/>
              <a:t>IEEE/</a:t>
            </a:r>
            <a:r>
              <a:rPr lang="en-US" sz="2000" dirty="0" err="1" smtClean="0"/>
              <a:t>Cigré</a:t>
            </a:r>
            <a:r>
              <a:rPr lang="en-US" sz="2000" dirty="0" smtClean="0"/>
              <a:t> International Workshop on Hydro Scheduling in Competitive Markets Bergen, Norway, June 2012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423244" y="2646218"/>
            <a:ext cx="8471373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6925" indent="-627063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SCDDP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ideal tool for market design comparisons because:</a:t>
            </a:r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2200" dirty="0" smtClean="0">
                <a:latin typeface="Times New Roman" pitchFamily="18" charset="0"/>
                <a:cs typeface="Times New Roman" pitchFamily="18" charset="0"/>
              </a:rPr>
              <a:t>t facilitates simulation over all possible outcomes </a:t>
            </a:r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AU" sz="2200" dirty="0" smtClean="0">
                <a:latin typeface="Times New Roman" pitchFamily="18" charset="0"/>
                <a:cs typeface="Times New Roman" pitchFamily="18" charset="0"/>
              </a:rPr>
              <a:t>Accommodates any convex intra-period market clearing module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796925" indent="-627063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SCDDP is easily implementable for single reservoir lag-one Markov problems</a:t>
            </a:r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simple Excel model provides a good tool for understanding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visualising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reservoir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optimisation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lvl="1" indent="-358775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But higher-dimensional models will require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discretisation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based on critical dual relationships (as in SPECTRA)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145" y="1318694"/>
            <a:ext cx="3283528" cy="167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46909"/>
            <a:ext cx="3352801" cy="179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2424" y="3411900"/>
            <a:ext cx="3906982" cy="259986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0" y="239714"/>
            <a:ext cx="9144000" cy="73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Typical Results (from Excel model)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rgbClr val="58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418" y="928255"/>
            <a:ext cx="31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MWV surface: from CDDP 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4918363" y="886691"/>
            <a:ext cx="31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Simulated “trajectories” </a:t>
            </a:r>
            <a:endParaRPr lang="en-NZ" dirty="0"/>
          </a:p>
        </p:txBody>
      </p:sp>
      <p:sp>
        <p:nvSpPr>
          <p:cNvPr id="15" name="Right Arrow 14"/>
          <p:cNvSpPr/>
          <p:nvPr/>
        </p:nvSpPr>
        <p:spPr>
          <a:xfrm>
            <a:off x="4253345" y="1884218"/>
            <a:ext cx="429491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1565564" y="3851563"/>
            <a:ext cx="2022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Cumulative distribution of average welfare or (in this case) market price </a:t>
            </a:r>
            <a:endParaRPr lang="en-NZ" dirty="0"/>
          </a:p>
        </p:txBody>
      </p:sp>
      <p:sp>
        <p:nvSpPr>
          <p:cNvPr id="17" name="Right Arrow 16"/>
          <p:cNvSpPr/>
          <p:nvPr/>
        </p:nvSpPr>
        <p:spPr>
          <a:xfrm>
            <a:off x="900545" y="4350327"/>
            <a:ext cx="429491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87818" y="3637589"/>
            <a:ext cx="665020" cy="540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68351" y="4100945"/>
            <a:ext cx="155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Stochastic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5745017" y="4653588"/>
            <a:ext cx="155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Deterministic</a:t>
            </a:r>
            <a:endParaRPr lang="en-NZ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 flipV="1">
            <a:off x="4996873" y="4293369"/>
            <a:ext cx="748144" cy="544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14"/>
            <a:ext cx="9144000" cy="188003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Stochastic </a:t>
            </a:r>
            <a:r>
              <a:rPr lang="en-AU" sz="32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 Deterministic Water Market Design: Some Experimental Results</a:t>
            </a:r>
            <a:br>
              <a:rPr lang="en-A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/>
              <a:t>S.R. Starkey, S. Dye, E.G. Read and R.A. Read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/>
              <a:t> 4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</a:t>
            </a:r>
            <a:r>
              <a:rPr lang="en-US" sz="2000" dirty="0" smtClean="0"/>
              <a:t>IEEE/</a:t>
            </a:r>
            <a:r>
              <a:rPr lang="en-US" sz="2000" dirty="0" err="1" smtClean="0"/>
              <a:t>Cigré</a:t>
            </a:r>
            <a:r>
              <a:rPr lang="en-US" sz="2000" dirty="0" smtClean="0"/>
              <a:t> International Workshop on Hydro Scheduling in Competitive Markets Bergen, Norway, June 2012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B5B84-5C4E-4B34-AA7F-92E11C3300F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81433" y="2660074"/>
            <a:ext cx="8166822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42925" indent="-5429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Explores:</a:t>
            </a:r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Benefit/price impact of alternative market designs (particularly </a:t>
            </a:r>
            <a:r>
              <a:rPr lang="en-AU" sz="2600" dirty="0" err="1" smtClean="0">
                <a:latin typeface="Times New Roman" pitchFamily="18" charset="0"/>
                <a:cs typeface="Times New Roman" pitchFamily="18" charset="0"/>
              </a:rPr>
              <a:t>wrt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 modelling of </a:t>
            </a:r>
            <a:r>
              <a:rPr lang="en-AU" sz="2600" dirty="0" err="1" smtClean="0">
                <a:latin typeface="Times New Roman" pitchFamily="18" charset="0"/>
                <a:cs typeface="Times New Roman" pitchFamily="18" charset="0"/>
              </a:rPr>
              <a:t>stochasticity</a:t>
            </a: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AU" sz="2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How market design performance varies with storage/release capacity, demand curve elasticity etc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2600" dirty="0" smtClean="0">
                <a:latin typeface="Times New Roman" pitchFamily="18" charset="0"/>
                <a:cs typeface="Times New Roman" pitchFamily="18" charset="0"/>
              </a:rPr>
              <a:t>Conditions under which simplified market mechanisms could suffice</a:t>
            </a:r>
            <a:endParaRPr lang="en-A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POC EGR110907  new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EPOC EGR110907  new </Template>
  <TotalTime>2178</TotalTime>
  <Words>413</Words>
  <Application>Microsoft Office PowerPoint</Application>
  <PresentationFormat>On-screen Show (4:3)</PresentationFormat>
  <Paragraphs>79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EPOC EGR110907  new </vt:lpstr>
      <vt:lpstr> Integrated Modelling of Electricity and Water Markets: A Progress Report From Canterbury  S Dye, PR Jackson, R James, I Mahakalanda, A Pinto, JR Raffensperger, EG Read, RA Read &amp; SR Starkey   Presented to EPOC 2012  by Grant Read University of Canterbury   </vt:lpstr>
      <vt:lpstr>Background</vt:lpstr>
      <vt:lpstr>Staff: Still involved with supervision </vt:lpstr>
      <vt:lpstr>More Students</vt:lpstr>
      <vt:lpstr>Students</vt:lpstr>
      <vt:lpstr>Integrated Market Simulation</vt:lpstr>
      <vt:lpstr>Easy Implementations of Generalised Stochastic CDDP Models for Market Simulation Studies  S. Dye, E.G. Read, R.A. Read and S.R. Starkey  4th IEEE/Cigré International Workshop on Hydro Scheduling in Competitive Markets Bergen, Norway, June 2012</vt:lpstr>
      <vt:lpstr>Slide 8</vt:lpstr>
      <vt:lpstr>Stochastic vs Deterministic Water Market Design: Some Experimental Results S.R. Starkey, S. Dye, E.G. Read and R.A. Read  4th IEEE/Cigré International Workshop on Hydro Scheduling in Competitive Markets Bergen, Norway, June 2012</vt:lpstr>
      <vt:lpstr>Slide 10</vt:lpstr>
      <vt:lpstr>Developments</vt:lpstr>
    </vt:vector>
  </TitlesOfParts>
  <Company>University of Canterbury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Modelling of Electricity and Water Markets: A Progress Report From Canterbury  S Dye, PR Jackson, R James, I Mahakalanda, A Pinto, JR Raffensperger, EG Read, RA Read &amp; SR Starkey   Presented to EPOC 2012  by Grant Read University of Canterbury</dc:title>
  <dc:creator>Grant Read</dc:creator>
  <cp:lastModifiedBy>Grant Read</cp:lastModifiedBy>
  <cp:revision>39</cp:revision>
  <dcterms:created xsi:type="dcterms:W3CDTF">2012-07-02T04:28:40Z</dcterms:created>
  <dcterms:modified xsi:type="dcterms:W3CDTF">2012-07-09T22:52:17Z</dcterms:modified>
</cp:coreProperties>
</file>