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76" r:id="rId6"/>
    <p:sldId id="292" r:id="rId7"/>
    <p:sldId id="273" r:id="rId8"/>
    <p:sldId id="277" r:id="rId9"/>
    <p:sldId id="283" r:id="rId10"/>
    <p:sldId id="278" r:id="rId11"/>
    <p:sldId id="271" r:id="rId12"/>
    <p:sldId id="272" r:id="rId13"/>
    <p:sldId id="282" r:id="rId14"/>
    <p:sldId id="287" r:id="rId15"/>
    <p:sldId id="263" r:id="rId16"/>
    <p:sldId id="275" r:id="rId17"/>
    <p:sldId id="274" r:id="rId18"/>
    <p:sldId id="291" r:id="rId19"/>
    <p:sldId id="288" r:id="rId20"/>
    <p:sldId id="284" r:id="rId21"/>
    <p:sldId id="285" r:id="rId22"/>
    <p:sldId id="286" r:id="rId23"/>
    <p:sldId id="297" r:id="rId24"/>
    <p:sldId id="265" r:id="rId25"/>
    <p:sldId id="295" r:id="rId26"/>
    <p:sldId id="294" r:id="rId27"/>
    <p:sldId id="296" r:id="rId28"/>
    <p:sldId id="293" r:id="rId29"/>
    <p:sldId id="267" r:id="rId30"/>
    <p:sldId id="268" r:id="rId31"/>
    <p:sldId id="298" r:id="rId32"/>
    <p:sldId id="299" r:id="rId33"/>
    <p:sldId id="301" r:id="rId34"/>
    <p:sldId id="302" r:id="rId35"/>
    <p:sldId id="30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81" autoAdjust="0"/>
    <p:restoredTop sz="94660"/>
  </p:normalViewPr>
  <p:slideViewPr>
    <p:cSldViewPr snapToGrid="0">
      <p:cViewPr>
        <p:scale>
          <a:sx n="66" d="100"/>
          <a:sy n="66" d="100"/>
        </p:scale>
        <p:origin x="79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RegularComparis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RegularComparis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iceData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iceData.xlsm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DayAhead0825D.xlsm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DayAhead0825D.xlsm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DayAhead0825D.xlsm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DayAhead0825N.csv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DayAhead0825N.csv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iceData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Small%20Example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Small%20Example%20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Small%20Example%20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Small%20Example%20Grap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Small%20Example%20Graph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Small%20Example%20Graph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Project\Spreadsheet\RR20Comparis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v>Half-Hourly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Sheet1!$S$2551:$S$2598</c:f>
              <c:numCache>
                <c:formatCode>General</c:formatCode>
                <c:ptCount val="48"/>
                <c:pt idx="0">
                  <c:v>923.66999999999985</c:v>
                </c:pt>
                <c:pt idx="1">
                  <c:v>797.20999999999992</c:v>
                </c:pt>
                <c:pt idx="2">
                  <c:v>2046.04</c:v>
                </c:pt>
                <c:pt idx="3">
                  <c:v>644.04000000000008</c:v>
                </c:pt>
                <c:pt idx="4">
                  <c:v>1458.16</c:v>
                </c:pt>
                <c:pt idx="5">
                  <c:v>1214.0999999999999</c:v>
                </c:pt>
                <c:pt idx="6">
                  <c:v>485.32</c:v>
                </c:pt>
                <c:pt idx="7">
                  <c:v>1473.58</c:v>
                </c:pt>
                <c:pt idx="8">
                  <c:v>1373.24</c:v>
                </c:pt>
                <c:pt idx="9">
                  <c:v>1232.0800000000002</c:v>
                </c:pt>
                <c:pt idx="10">
                  <c:v>2093.0099999999998</c:v>
                </c:pt>
                <c:pt idx="11">
                  <c:v>685.36</c:v>
                </c:pt>
                <c:pt idx="12">
                  <c:v>1372.3399999999997</c:v>
                </c:pt>
                <c:pt idx="13">
                  <c:v>373.38</c:v>
                </c:pt>
                <c:pt idx="14">
                  <c:v>1646.6100000000001</c:v>
                </c:pt>
                <c:pt idx="15">
                  <c:v>2611.5699999999997</c:v>
                </c:pt>
                <c:pt idx="16">
                  <c:v>1289.04</c:v>
                </c:pt>
                <c:pt idx="17">
                  <c:v>2006</c:v>
                </c:pt>
                <c:pt idx="18">
                  <c:v>693.28000000000009</c:v>
                </c:pt>
                <c:pt idx="19">
                  <c:v>1835.8</c:v>
                </c:pt>
                <c:pt idx="20">
                  <c:v>436.47</c:v>
                </c:pt>
                <c:pt idx="21">
                  <c:v>1789.61</c:v>
                </c:pt>
                <c:pt idx="22">
                  <c:v>1832.9499999999998</c:v>
                </c:pt>
                <c:pt idx="23">
                  <c:v>469.95</c:v>
                </c:pt>
                <c:pt idx="24">
                  <c:v>1711.4599999999998</c:v>
                </c:pt>
                <c:pt idx="25">
                  <c:v>309.46000000000004</c:v>
                </c:pt>
                <c:pt idx="26">
                  <c:v>1576.48</c:v>
                </c:pt>
                <c:pt idx="27">
                  <c:v>213.48000000000002</c:v>
                </c:pt>
                <c:pt idx="28">
                  <c:v>1522.64</c:v>
                </c:pt>
                <c:pt idx="29">
                  <c:v>179.76999999999998</c:v>
                </c:pt>
                <c:pt idx="30">
                  <c:v>1511.3600000000001</c:v>
                </c:pt>
                <c:pt idx="31">
                  <c:v>177.47</c:v>
                </c:pt>
                <c:pt idx="32">
                  <c:v>1499.94</c:v>
                </c:pt>
                <c:pt idx="33">
                  <c:v>316.64</c:v>
                </c:pt>
                <c:pt idx="34">
                  <c:v>699.33</c:v>
                </c:pt>
                <c:pt idx="35">
                  <c:v>1752.31</c:v>
                </c:pt>
                <c:pt idx="36">
                  <c:v>462.92000000000007</c:v>
                </c:pt>
                <c:pt idx="37">
                  <c:v>1667.5</c:v>
                </c:pt>
                <c:pt idx="38">
                  <c:v>414.19000000000005</c:v>
                </c:pt>
                <c:pt idx="39">
                  <c:v>1503.33</c:v>
                </c:pt>
                <c:pt idx="40">
                  <c:v>227.98</c:v>
                </c:pt>
                <c:pt idx="41">
                  <c:v>1183.43</c:v>
                </c:pt>
                <c:pt idx="42">
                  <c:v>2058.34</c:v>
                </c:pt>
                <c:pt idx="43">
                  <c:v>851.56</c:v>
                </c:pt>
                <c:pt idx="44">
                  <c:v>1262.8699999999999</c:v>
                </c:pt>
                <c:pt idx="45">
                  <c:v>1095.78</c:v>
                </c:pt>
                <c:pt idx="46">
                  <c:v>607.57000000000005</c:v>
                </c:pt>
                <c:pt idx="47">
                  <c:v>183.85999999999999</c:v>
                </c:pt>
              </c:numCache>
            </c:numRef>
          </c:val>
          <c:smooth val="0"/>
        </c:ser>
        <c:ser>
          <c:idx val="2"/>
          <c:order val="2"/>
          <c:tx>
            <c:v>Clairvoyant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Sheet1!$T$2551:$T$2598</c:f>
              <c:numCache>
                <c:formatCode>General</c:formatCode>
                <c:ptCount val="48"/>
                <c:pt idx="0">
                  <c:v>941.78999999999985</c:v>
                </c:pt>
                <c:pt idx="1">
                  <c:v>888.05000000000007</c:v>
                </c:pt>
                <c:pt idx="2">
                  <c:v>870.43999999999994</c:v>
                </c:pt>
                <c:pt idx="3">
                  <c:v>831.58</c:v>
                </c:pt>
                <c:pt idx="4">
                  <c:v>811.53</c:v>
                </c:pt>
                <c:pt idx="5">
                  <c:v>800.99</c:v>
                </c:pt>
                <c:pt idx="6">
                  <c:v>788.99000000000012</c:v>
                </c:pt>
                <c:pt idx="7">
                  <c:v>789.6</c:v>
                </c:pt>
                <c:pt idx="8">
                  <c:v>781.91000000000008</c:v>
                </c:pt>
                <c:pt idx="9">
                  <c:v>828.58</c:v>
                </c:pt>
                <c:pt idx="10">
                  <c:v>875.45</c:v>
                </c:pt>
                <c:pt idx="11">
                  <c:v>961.19999999999982</c:v>
                </c:pt>
                <c:pt idx="12">
                  <c:v>1141.1200000000001</c:v>
                </c:pt>
                <c:pt idx="13">
                  <c:v>1305.6500000000003</c:v>
                </c:pt>
                <c:pt idx="14">
                  <c:v>1461.8</c:v>
                </c:pt>
                <c:pt idx="15">
                  <c:v>1577.0799999999997</c:v>
                </c:pt>
                <c:pt idx="16">
                  <c:v>1579.93</c:v>
                </c:pt>
                <c:pt idx="17">
                  <c:v>1521.1399999999996</c:v>
                </c:pt>
                <c:pt idx="18">
                  <c:v>1482.6900000000003</c:v>
                </c:pt>
                <c:pt idx="19">
                  <c:v>1498.6999999999998</c:v>
                </c:pt>
                <c:pt idx="20">
                  <c:v>1458.1600000000003</c:v>
                </c:pt>
                <c:pt idx="21">
                  <c:v>1402.12</c:v>
                </c:pt>
                <c:pt idx="22">
                  <c:v>1358.6499999999999</c:v>
                </c:pt>
                <c:pt idx="23">
                  <c:v>1315.43</c:v>
                </c:pt>
                <c:pt idx="24">
                  <c:v>1320.7700000000002</c:v>
                </c:pt>
                <c:pt idx="25">
                  <c:v>1246.81</c:v>
                </c:pt>
                <c:pt idx="26">
                  <c:v>1214.4699999999998</c:v>
                </c:pt>
                <c:pt idx="27">
                  <c:v>1251.3499999999997</c:v>
                </c:pt>
                <c:pt idx="28">
                  <c:v>1242.26</c:v>
                </c:pt>
                <c:pt idx="29">
                  <c:v>1230.4000000000001</c:v>
                </c:pt>
                <c:pt idx="30">
                  <c:v>1209.06</c:v>
                </c:pt>
                <c:pt idx="31">
                  <c:v>1265.57</c:v>
                </c:pt>
                <c:pt idx="32">
                  <c:v>1258.93</c:v>
                </c:pt>
                <c:pt idx="33">
                  <c:v>1303.9299999999998</c:v>
                </c:pt>
                <c:pt idx="34">
                  <c:v>1321.67</c:v>
                </c:pt>
                <c:pt idx="35">
                  <c:v>1348.17</c:v>
                </c:pt>
                <c:pt idx="36">
                  <c:v>1435.28</c:v>
                </c:pt>
                <c:pt idx="37">
                  <c:v>1447.4399999999998</c:v>
                </c:pt>
                <c:pt idx="38">
                  <c:v>1397.25</c:v>
                </c:pt>
                <c:pt idx="39">
                  <c:v>1345.8700000000001</c:v>
                </c:pt>
                <c:pt idx="40">
                  <c:v>1283.54</c:v>
                </c:pt>
                <c:pt idx="41">
                  <c:v>1297.9100000000001</c:v>
                </c:pt>
                <c:pt idx="42">
                  <c:v>1297.8300000000002</c:v>
                </c:pt>
                <c:pt idx="43">
                  <c:v>1218.78</c:v>
                </c:pt>
                <c:pt idx="44">
                  <c:v>1107.99</c:v>
                </c:pt>
                <c:pt idx="45">
                  <c:v>967.63</c:v>
                </c:pt>
                <c:pt idx="46">
                  <c:v>902.77</c:v>
                </c:pt>
                <c:pt idx="47">
                  <c:v>653.9799999999999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143088"/>
        <c:axId val="13148904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Sheet1!$A$2551:$A$2598</c15:sqref>
                        </c15:formulaRef>
                      </c:ext>
                    </c:extLst>
                    <c:numCache>
                      <c:formatCode>General</c:formatCode>
                      <c:ptCount val="4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  <c:pt idx="32">
                        <c:v>33</c:v>
                      </c:pt>
                      <c:pt idx="33">
                        <c:v>34</c:v>
                      </c:pt>
                      <c:pt idx="34">
                        <c:v>35</c:v>
                      </c:pt>
                      <c:pt idx="35">
                        <c:v>36</c:v>
                      </c:pt>
                      <c:pt idx="36">
                        <c:v>37</c:v>
                      </c:pt>
                      <c:pt idx="37">
                        <c:v>38</c:v>
                      </c:pt>
                      <c:pt idx="38">
                        <c:v>39</c:v>
                      </c:pt>
                      <c:pt idx="39">
                        <c:v>40</c:v>
                      </c:pt>
                      <c:pt idx="40">
                        <c:v>41</c:v>
                      </c:pt>
                      <c:pt idx="41">
                        <c:v>42</c:v>
                      </c:pt>
                      <c:pt idx="42">
                        <c:v>43</c:v>
                      </c:pt>
                      <c:pt idx="43">
                        <c:v>44</c:v>
                      </c:pt>
                      <c:pt idx="44">
                        <c:v>45</c:v>
                      </c:pt>
                      <c:pt idx="45">
                        <c:v>46</c:v>
                      </c:pt>
                      <c:pt idx="46">
                        <c:v>47</c:v>
                      </c:pt>
                      <c:pt idx="47">
                        <c:v>48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34143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800" b="0" i="0" baseline="0" dirty="0">
                    <a:effectLst/>
                  </a:rPr>
                  <a:t>Trade Period</a:t>
                </a:r>
                <a:endParaRPr lang="en-NZ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46057172777645211"/>
              <c:y val="0.800293901452097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489040"/>
        <c:crosses val="autoZero"/>
        <c:auto val="1"/>
        <c:lblAlgn val="ctr"/>
        <c:lblOffset val="100"/>
        <c:tickLblSkip val="2"/>
        <c:noMultiLvlLbl val="0"/>
      </c:catAx>
      <c:valAx>
        <c:axId val="13148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800" b="0" i="0" baseline="0" dirty="0">
                    <a:effectLst/>
                  </a:rPr>
                  <a:t>Total Hydro Dispatch(MW)</a:t>
                </a:r>
                <a:endParaRPr lang="en-NZ" sz="18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14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97686842175031"/>
          <c:y val="0.91016152519515348"/>
          <c:w val="0.3602313157824969"/>
          <c:h val="8.98384748048465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v>Half-Hourly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Sheet1!$S$2551:$S$2598</c:f>
              <c:numCache>
                <c:formatCode>General</c:formatCode>
                <c:ptCount val="48"/>
                <c:pt idx="0">
                  <c:v>923.66999999999985</c:v>
                </c:pt>
                <c:pt idx="1">
                  <c:v>797.20999999999992</c:v>
                </c:pt>
                <c:pt idx="2">
                  <c:v>2046.04</c:v>
                </c:pt>
                <c:pt idx="3">
                  <c:v>644.04000000000008</c:v>
                </c:pt>
                <c:pt idx="4">
                  <c:v>1458.16</c:v>
                </c:pt>
                <c:pt idx="5">
                  <c:v>1214.0999999999999</c:v>
                </c:pt>
                <c:pt idx="6">
                  <c:v>485.32</c:v>
                </c:pt>
                <c:pt idx="7">
                  <c:v>1473.58</c:v>
                </c:pt>
                <c:pt idx="8">
                  <c:v>1373.24</c:v>
                </c:pt>
                <c:pt idx="9">
                  <c:v>1232.0800000000002</c:v>
                </c:pt>
                <c:pt idx="10">
                  <c:v>2093.0099999999998</c:v>
                </c:pt>
                <c:pt idx="11">
                  <c:v>685.36</c:v>
                </c:pt>
                <c:pt idx="12">
                  <c:v>1372.3399999999997</c:v>
                </c:pt>
                <c:pt idx="13">
                  <c:v>373.38</c:v>
                </c:pt>
                <c:pt idx="14">
                  <c:v>1646.6100000000001</c:v>
                </c:pt>
                <c:pt idx="15">
                  <c:v>2611.5699999999997</c:v>
                </c:pt>
                <c:pt idx="16">
                  <c:v>1289.04</c:v>
                </c:pt>
                <c:pt idx="17">
                  <c:v>2006</c:v>
                </c:pt>
                <c:pt idx="18">
                  <c:v>693.28000000000009</c:v>
                </c:pt>
                <c:pt idx="19">
                  <c:v>1835.8</c:v>
                </c:pt>
                <c:pt idx="20">
                  <c:v>436.47</c:v>
                </c:pt>
                <c:pt idx="21">
                  <c:v>1789.61</c:v>
                </c:pt>
                <c:pt idx="22">
                  <c:v>1832.9499999999998</c:v>
                </c:pt>
                <c:pt idx="23">
                  <c:v>469.95</c:v>
                </c:pt>
                <c:pt idx="24">
                  <c:v>1711.4599999999998</c:v>
                </c:pt>
                <c:pt idx="25">
                  <c:v>309.46000000000004</c:v>
                </c:pt>
                <c:pt idx="26">
                  <c:v>1576.48</c:v>
                </c:pt>
                <c:pt idx="27">
                  <c:v>213.48000000000002</c:v>
                </c:pt>
                <c:pt idx="28">
                  <c:v>1522.64</c:v>
                </c:pt>
                <c:pt idx="29">
                  <c:v>179.76999999999998</c:v>
                </c:pt>
                <c:pt idx="30">
                  <c:v>1511.3600000000001</c:v>
                </c:pt>
                <c:pt idx="31">
                  <c:v>177.47</c:v>
                </c:pt>
                <c:pt idx="32">
                  <c:v>1499.94</c:v>
                </c:pt>
                <c:pt idx="33">
                  <c:v>316.64</c:v>
                </c:pt>
                <c:pt idx="34">
                  <c:v>699.33</c:v>
                </c:pt>
                <c:pt idx="35">
                  <c:v>1752.31</c:v>
                </c:pt>
                <c:pt idx="36">
                  <c:v>462.92000000000007</c:v>
                </c:pt>
                <c:pt idx="37">
                  <c:v>1667.5</c:v>
                </c:pt>
                <c:pt idx="38">
                  <c:v>414.19000000000005</c:v>
                </c:pt>
                <c:pt idx="39">
                  <c:v>1503.33</c:v>
                </c:pt>
                <c:pt idx="40">
                  <c:v>227.98</c:v>
                </c:pt>
                <c:pt idx="41">
                  <c:v>1183.43</c:v>
                </c:pt>
                <c:pt idx="42">
                  <c:v>2058.34</c:v>
                </c:pt>
                <c:pt idx="43">
                  <c:v>851.56</c:v>
                </c:pt>
                <c:pt idx="44">
                  <c:v>1262.8699999999999</c:v>
                </c:pt>
                <c:pt idx="45">
                  <c:v>1095.78</c:v>
                </c:pt>
                <c:pt idx="46">
                  <c:v>607.57000000000005</c:v>
                </c:pt>
                <c:pt idx="47">
                  <c:v>183.85999999999999</c:v>
                </c:pt>
              </c:numCache>
            </c:numRef>
          </c:val>
          <c:smooth val="0"/>
        </c:ser>
        <c:ser>
          <c:idx val="2"/>
          <c:order val="2"/>
          <c:tx>
            <c:v>Clairvoyant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Sheet1!$T$2551:$T$2598</c:f>
              <c:numCache>
                <c:formatCode>General</c:formatCode>
                <c:ptCount val="48"/>
                <c:pt idx="0">
                  <c:v>941.78999999999985</c:v>
                </c:pt>
                <c:pt idx="1">
                  <c:v>888.05000000000007</c:v>
                </c:pt>
                <c:pt idx="2">
                  <c:v>870.43999999999994</c:v>
                </c:pt>
                <c:pt idx="3">
                  <c:v>831.58</c:v>
                </c:pt>
                <c:pt idx="4">
                  <c:v>811.53</c:v>
                </c:pt>
                <c:pt idx="5">
                  <c:v>800.99</c:v>
                </c:pt>
                <c:pt idx="6">
                  <c:v>788.99000000000012</c:v>
                </c:pt>
                <c:pt idx="7">
                  <c:v>789.6</c:v>
                </c:pt>
                <c:pt idx="8">
                  <c:v>781.91000000000008</c:v>
                </c:pt>
                <c:pt idx="9">
                  <c:v>828.58</c:v>
                </c:pt>
                <c:pt idx="10">
                  <c:v>875.45</c:v>
                </c:pt>
                <c:pt idx="11">
                  <c:v>961.19999999999982</c:v>
                </c:pt>
                <c:pt idx="12">
                  <c:v>1141.1200000000001</c:v>
                </c:pt>
                <c:pt idx="13">
                  <c:v>1305.6500000000003</c:v>
                </c:pt>
                <c:pt idx="14">
                  <c:v>1461.8</c:v>
                </c:pt>
                <c:pt idx="15">
                  <c:v>1577.0799999999997</c:v>
                </c:pt>
                <c:pt idx="16">
                  <c:v>1579.93</c:v>
                </c:pt>
                <c:pt idx="17">
                  <c:v>1521.1399999999996</c:v>
                </c:pt>
                <c:pt idx="18">
                  <c:v>1482.6900000000003</c:v>
                </c:pt>
                <c:pt idx="19">
                  <c:v>1498.6999999999998</c:v>
                </c:pt>
                <c:pt idx="20">
                  <c:v>1458.1600000000003</c:v>
                </c:pt>
                <c:pt idx="21">
                  <c:v>1402.12</c:v>
                </c:pt>
                <c:pt idx="22">
                  <c:v>1358.6499999999999</c:v>
                </c:pt>
                <c:pt idx="23">
                  <c:v>1315.43</c:v>
                </c:pt>
                <c:pt idx="24">
                  <c:v>1320.7700000000002</c:v>
                </c:pt>
                <c:pt idx="25">
                  <c:v>1246.81</c:v>
                </c:pt>
                <c:pt idx="26">
                  <c:v>1214.4699999999998</c:v>
                </c:pt>
                <c:pt idx="27">
                  <c:v>1251.3499999999997</c:v>
                </c:pt>
                <c:pt idx="28">
                  <c:v>1242.26</c:v>
                </c:pt>
                <c:pt idx="29">
                  <c:v>1230.4000000000001</c:v>
                </c:pt>
                <c:pt idx="30">
                  <c:v>1209.06</c:v>
                </c:pt>
                <c:pt idx="31">
                  <c:v>1265.57</c:v>
                </c:pt>
                <c:pt idx="32">
                  <c:v>1258.93</c:v>
                </c:pt>
                <c:pt idx="33">
                  <c:v>1303.9299999999998</c:v>
                </c:pt>
                <c:pt idx="34">
                  <c:v>1321.67</c:v>
                </c:pt>
                <c:pt idx="35">
                  <c:v>1348.17</c:v>
                </c:pt>
                <c:pt idx="36">
                  <c:v>1435.28</c:v>
                </c:pt>
                <c:pt idx="37">
                  <c:v>1447.4399999999998</c:v>
                </c:pt>
                <c:pt idx="38">
                  <c:v>1397.25</c:v>
                </c:pt>
                <c:pt idx="39">
                  <c:v>1345.8700000000001</c:v>
                </c:pt>
                <c:pt idx="40">
                  <c:v>1283.54</c:v>
                </c:pt>
                <c:pt idx="41">
                  <c:v>1297.9100000000001</c:v>
                </c:pt>
                <c:pt idx="42">
                  <c:v>1297.8300000000002</c:v>
                </c:pt>
                <c:pt idx="43">
                  <c:v>1218.78</c:v>
                </c:pt>
                <c:pt idx="44">
                  <c:v>1107.99</c:v>
                </c:pt>
                <c:pt idx="45">
                  <c:v>967.63</c:v>
                </c:pt>
                <c:pt idx="46">
                  <c:v>902.77</c:v>
                </c:pt>
                <c:pt idx="47">
                  <c:v>653.9799999999999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0294040"/>
        <c:axId val="44029717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Sheet1!$A$2551:$A$2598</c15:sqref>
                        </c15:formulaRef>
                      </c:ext>
                    </c:extLst>
                    <c:numCache>
                      <c:formatCode>General</c:formatCode>
                      <c:ptCount val="4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  <c:pt idx="25">
                        <c:v>26</c:v>
                      </c:pt>
                      <c:pt idx="26">
                        <c:v>27</c:v>
                      </c:pt>
                      <c:pt idx="27">
                        <c:v>28</c:v>
                      </c:pt>
                      <c:pt idx="28">
                        <c:v>29</c:v>
                      </c:pt>
                      <c:pt idx="29">
                        <c:v>30</c:v>
                      </c:pt>
                      <c:pt idx="30">
                        <c:v>31</c:v>
                      </c:pt>
                      <c:pt idx="31">
                        <c:v>32</c:v>
                      </c:pt>
                      <c:pt idx="32">
                        <c:v>33</c:v>
                      </c:pt>
                      <c:pt idx="33">
                        <c:v>34</c:v>
                      </c:pt>
                      <c:pt idx="34">
                        <c:v>35</c:v>
                      </c:pt>
                      <c:pt idx="35">
                        <c:v>36</c:v>
                      </c:pt>
                      <c:pt idx="36">
                        <c:v>37</c:v>
                      </c:pt>
                      <c:pt idx="37">
                        <c:v>38</c:v>
                      </c:pt>
                      <c:pt idx="38">
                        <c:v>39</c:v>
                      </c:pt>
                      <c:pt idx="39">
                        <c:v>40</c:v>
                      </c:pt>
                      <c:pt idx="40">
                        <c:v>41</c:v>
                      </c:pt>
                      <c:pt idx="41">
                        <c:v>42</c:v>
                      </c:pt>
                      <c:pt idx="42">
                        <c:v>43</c:v>
                      </c:pt>
                      <c:pt idx="43">
                        <c:v>44</c:v>
                      </c:pt>
                      <c:pt idx="44">
                        <c:v>45</c:v>
                      </c:pt>
                      <c:pt idx="45">
                        <c:v>46</c:v>
                      </c:pt>
                      <c:pt idx="46">
                        <c:v>47</c:v>
                      </c:pt>
                      <c:pt idx="47">
                        <c:v>48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440294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 b="0" i="0" baseline="0" dirty="0">
                    <a:effectLst/>
                  </a:rPr>
                  <a:t>Trade Period</a:t>
                </a:r>
                <a:endParaRPr lang="en-NZ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46057172777645211"/>
              <c:y val="0.800293901452097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297176"/>
        <c:crosses val="autoZero"/>
        <c:auto val="1"/>
        <c:lblAlgn val="ctr"/>
        <c:lblOffset val="100"/>
        <c:tickLblSkip val="4"/>
        <c:noMultiLvlLbl val="0"/>
      </c:catAx>
      <c:valAx>
        <c:axId val="440297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 b="0" i="0" baseline="0" dirty="0">
                    <a:effectLst/>
                  </a:rPr>
                  <a:t>Total Hydro Dispatch(MW)</a:t>
                </a:r>
                <a:endParaRPr lang="en-NZ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294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621426330736687"/>
          <c:y val="0.8825804311396297"/>
          <c:w val="0.57230474159369937"/>
          <c:h val="0.107076648100988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Clairvoyant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Sheet14!$A$58:$A$105</c:f>
              <c:numCache>
                <c:formatCode>General</c:formatCode>
                <c:ptCount val="48"/>
                <c:pt idx="0">
                  <c:v>23.37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23.28</c:v>
                </c:pt>
                <c:pt idx="12">
                  <c:v>23.92</c:v>
                </c:pt>
                <c:pt idx="13">
                  <c:v>24.56</c:v>
                </c:pt>
                <c:pt idx="14">
                  <c:v>25.16</c:v>
                </c:pt>
                <c:pt idx="15">
                  <c:v>25.6</c:v>
                </c:pt>
                <c:pt idx="16">
                  <c:v>25.53</c:v>
                </c:pt>
                <c:pt idx="17">
                  <c:v>25.39</c:v>
                </c:pt>
                <c:pt idx="18">
                  <c:v>25.28</c:v>
                </c:pt>
                <c:pt idx="19">
                  <c:v>25.37</c:v>
                </c:pt>
                <c:pt idx="20">
                  <c:v>25.18</c:v>
                </c:pt>
                <c:pt idx="21">
                  <c:v>25.01</c:v>
                </c:pt>
                <c:pt idx="22">
                  <c:v>24.88</c:v>
                </c:pt>
                <c:pt idx="23">
                  <c:v>24.75</c:v>
                </c:pt>
                <c:pt idx="24">
                  <c:v>24.75</c:v>
                </c:pt>
                <c:pt idx="25">
                  <c:v>24.53</c:v>
                </c:pt>
                <c:pt idx="26">
                  <c:v>24.53</c:v>
                </c:pt>
                <c:pt idx="27">
                  <c:v>24.57</c:v>
                </c:pt>
                <c:pt idx="28">
                  <c:v>24.54</c:v>
                </c:pt>
                <c:pt idx="29">
                  <c:v>24.5</c:v>
                </c:pt>
                <c:pt idx="30">
                  <c:v>24.36</c:v>
                </c:pt>
                <c:pt idx="31">
                  <c:v>24.66</c:v>
                </c:pt>
                <c:pt idx="32">
                  <c:v>24.64</c:v>
                </c:pt>
                <c:pt idx="33">
                  <c:v>24.78</c:v>
                </c:pt>
                <c:pt idx="34">
                  <c:v>24.93</c:v>
                </c:pt>
                <c:pt idx="35">
                  <c:v>24.94</c:v>
                </c:pt>
                <c:pt idx="36">
                  <c:v>25.53</c:v>
                </c:pt>
                <c:pt idx="37">
                  <c:v>25.65</c:v>
                </c:pt>
                <c:pt idx="38">
                  <c:v>25.59</c:v>
                </c:pt>
                <c:pt idx="39">
                  <c:v>25.5</c:v>
                </c:pt>
                <c:pt idx="40">
                  <c:v>25.39</c:v>
                </c:pt>
                <c:pt idx="41">
                  <c:v>25.78</c:v>
                </c:pt>
                <c:pt idx="42">
                  <c:v>26.37</c:v>
                </c:pt>
                <c:pt idx="43">
                  <c:v>26.55</c:v>
                </c:pt>
                <c:pt idx="44">
                  <c:v>26.32</c:v>
                </c:pt>
                <c:pt idx="45">
                  <c:v>25.99</c:v>
                </c:pt>
                <c:pt idx="46">
                  <c:v>26.07</c:v>
                </c:pt>
                <c:pt idx="47">
                  <c:v>26.4</c:v>
                </c:pt>
              </c:numCache>
            </c:numRef>
          </c:val>
          <c:smooth val="0"/>
        </c:ser>
        <c:ser>
          <c:idx val="1"/>
          <c:order val="1"/>
          <c:tx>
            <c:v>Half-Hourly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Sheet14!$B$58:$B$105</c:f>
              <c:numCache>
                <c:formatCode>General</c:formatCode>
                <c:ptCount val="48"/>
                <c:pt idx="0">
                  <c:v>0</c:v>
                </c:pt>
                <c:pt idx="1">
                  <c:v>24.04</c:v>
                </c:pt>
                <c:pt idx="2">
                  <c:v>0</c:v>
                </c:pt>
                <c:pt idx="3">
                  <c:v>24.97</c:v>
                </c:pt>
                <c:pt idx="4">
                  <c:v>23.61</c:v>
                </c:pt>
                <c:pt idx="5">
                  <c:v>25.62</c:v>
                </c:pt>
                <c:pt idx="6">
                  <c:v>23.58</c:v>
                </c:pt>
                <c:pt idx="7">
                  <c:v>25.79</c:v>
                </c:pt>
                <c:pt idx="8">
                  <c:v>23.87</c:v>
                </c:pt>
                <c:pt idx="9">
                  <c:v>26.26</c:v>
                </c:pt>
                <c:pt idx="10">
                  <c:v>24.4</c:v>
                </c:pt>
                <c:pt idx="11">
                  <c:v>26.72</c:v>
                </c:pt>
                <c:pt idx="12">
                  <c:v>26.47</c:v>
                </c:pt>
                <c:pt idx="13">
                  <c:v>28.39</c:v>
                </c:pt>
                <c:pt idx="14">
                  <c:v>27.95</c:v>
                </c:pt>
                <c:pt idx="15">
                  <c:v>29.86</c:v>
                </c:pt>
                <c:pt idx="16">
                  <c:v>27.49</c:v>
                </c:pt>
                <c:pt idx="17">
                  <c:v>28.82</c:v>
                </c:pt>
                <c:pt idx="18">
                  <c:v>26.07</c:v>
                </c:pt>
                <c:pt idx="19">
                  <c:v>28.11</c:v>
                </c:pt>
                <c:pt idx="20">
                  <c:v>25.38</c:v>
                </c:pt>
                <c:pt idx="21">
                  <c:v>26.55</c:v>
                </c:pt>
                <c:pt idx="22">
                  <c:v>24.1</c:v>
                </c:pt>
                <c:pt idx="23">
                  <c:v>25.23</c:v>
                </c:pt>
                <c:pt idx="24">
                  <c:v>23.44</c:v>
                </c:pt>
                <c:pt idx="25">
                  <c:v>24.61</c:v>
                </c:pt>
                <c:pt idx="26">
                  <c:v>22.81</c:v>
                </c:pt>
                <c:pt idx="27">
                  <c:v>25.06</c:v>
                </c:pt>
                <c:pt idx="28">
                  <c:v>22.99</c:v>
                </c:pt>
                <c:pt idx="29">
                  <c:v>24.81</c:v>
                </c:pt>
                <c:pt idx="30">
                  <c:v>22.59</c:v>
                </c:pt>
                <c:pt idx="31">
                  <c:v>25.23</c:v>
                </c:pt>
                <c:pt idx="32">
                  <c:v>23.2</c:v>
                </c:pt>
                <c:pt idx="33">
                  <c:v>25.53</c:v>
                </c:pt>
                <c:pt idx="34">
                  <c:v>23.8</c:v>
                </c:pt>
                <c:pt idx="35">
                  <c:v>23.95</c:v>
                </c:pt>
                <c:pt idx="36">
                  <c:v>23.98</c:v>
                </c:pt>
                <c:pt idx="37">
                  <c:v>25.98</c:v>
                </c:pt>
                <c:pt idx="38">
                  <c:v>24.61</c:v>
                </c:pt>
                <c:pt idx="39">
                  <c:v>25.95</c:v>
                </c:pt>
                <c:pt idx="40">
                  <c:v>23.72</c:v>
                </c:pt>
                <c:pt idx="41">
                  <c:v>25.72</c:v>
                </c:pt>
                <c:pt idx="42">
                  <c:v>25.13</c:v>
                </c:pt>
                <c:pt idx="43">
                  <c:v>26.13</c:v>
                </c:pt>
                <c:pt idx="44">
                  <c:v>24.7</c:v>
                </c:pt>
                <c:pt idx="45">
                  <c:v>23.98</c:v>
                </c:pt>
                <c:pt idx="46">
                  <c:v>23.79</c:v>
                </c:pt>
                <c:pt idx="47">
                  <c:v>24.17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097016"/>
        <c:axId val="383097408"/>
      </c:lineChart>
      <c:catAx>
        <c:axId val="383097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dirty="0"/>
                  <a:t>Trade Period</a:t>
                </a:r>
              </a:p>
            </c:rich>
          </c:tx>
          <c:layout>
            <c:manualLayout>
              <c:xMode val="edge"/>
              <c:yMode val="edge"/>
              <c:x val="0.37448898517607149"/>
              <c:y val="0.823290182649820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97408"/>
        <c:crosses val="autoZero"/>
        <c:auto val="1"/>
        <c:lblAlgn val="ctr"/>
        <c:lblOffset val="100"/>
        <c:tickLblSkip val="4"/>
        <c:noMultiLvlLbl val="0"/>
      </c:catAx>
      <c:valAx>
        <c:axId val="38309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97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Half-Hourly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Sheet8!$AC$2:$AC$49</c:f>
              <c:numCache>
                <c:formatCode>General</c:formatCode>
                <c:ptCount val="48"/>
                <c:pt idx="0">
                  <c:v>23.63</c:v>
                </c:pt>
                <c:pt idx="1">
                  <c:v>23.8</c:v>
                </c:pt>
                <c:pt idx="2">
                  <c:v>0</c:v>
                </c:pt>
                <c:pt idx="3">
                  <c:v>24.64</c:v>
                </c:pt>
                <c:pt idx="4">
                  <c:v>0</c:v>
                </c:pt>
                <c:pt idx="5">
                  <c:v>0</c:v>
                </c:pt>
                <c:pt idx="6">
                  <c:v>25.2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22.26</c:v>
                </c:pt>
                <c:pt idx="12">
                  <c:v>0</c:v>
                </c:pt>
                <c:pt idx="13">
                  <c:v>36.43</c:v>
                </c:pt>
                <c:pt idx="14">
                  <c:v>11.22</c:v>
                </c:pt>
                <c:pt idx="15">
                  <c:v>0</c:v>
                </c:pt>
                <c:pt idx="16">
                  <c:v>32.729999999999997</c:v>
                </c:pt>
                <c:pt idx="17">
                  <c:v>23.55</c:v>
                </c:pt>
                <c:pt idx="18">
                  <c:v>35.729999999999997</c:v>
                </c:pt>
                <c:pt idx="19">
                  <c:v>0</c:v>
                </c:pt>
                <c:pt idx="20">
                  <c:v>37.479999999999997</c:v>
                </c:pt>
                <c:pt idx="21">
                  <c:v>0</c:v>
                </c:pt>
                <c:pt idx="22">
                  <c:v>0</c:v>
                </c:pt>
                <c:pt idx="23">
                  <c:v>36.76</c:v>
                </c:pt>
                <c:pt idx="24">
                  <c:v>0</c:v>
                </c:pt>
                <c:pt idx="25">
                  <c:v>37.200000000000003</c:v>
                </c:pt>
                <c:pt idx="26">
                  <c:v>22.27</c:v>
                </c:pt>
                <c:pt idx="27">
                  <c:v>37.630000000000003</c:v>
                </c:pt>
                <c:pt idx="28">
                  <c:v>0</c:v>
                </c:pt>
                <c:pt idx="29">
                  <c:v>37.630000000000003</c:v>
                </c:pt>
                <c:pt idx="30">
                  <c:v>0</c:v>
                </c:pt>
                <c:pt idx="31">
                  <c:v>40.409999999999997</c:v>
                </c:pt>
                <c:pt idx="32">
                  <c:v>23.1</c:v>
                </c:pt>
                <c:pt idx="33">
                  <c:v>36.79</c:v>
                </c:pt>
                <c:pt idx="34">
                  <c:v>30.22</c:v>
                </c:pt>
                <c:pt idx="35">
                  <c:v>0</c:v>
                </c:pt>
                <c:pt idx="36">
                  <c:v>37.04</c:v>
                </c:pt>
                <c:pt idx="37">
                  <c:v>24.33</c:v>
                </c:pt>
                <c:pt idx="38">
                  <c:v>36.909999999999997</c:v>
                </c:pt>
                <c:pt idx="39">
                  <c:v>0</c:v>
                </c:pt>
                <c:pt idx="40">
                  <c:v>36.5</c:v>
                </c:pt>
                <c:pt idx="41">
                  <c:v>23.39</c:v>
                </c:pt>
                <c:pt idx="42">
                  <c:v>22.19</c:v>
                </c:pt>
                <c:pt idx="43">
                  <c:v>28.34</c:v>
                </c:pt>
                <c:pt idx="44">
                  <c:v>24.25</c:v>
                </c:pt>
                <c:pt idx="45">
                  <c:v>20.04</c:v>
                </c:pt>
                <c:pt idx="46">
                  <c:v>27.38</c:v>
                </c:pt>
                <c:pt idx="47">
                  <c:v>30.3</c:v>
                </c:pt>
              </c:numCache>
            </c:numRef>
          </c:val>
          <c:smooth val="0"/>
        </c:ser>
        <c:ser>
          <c:idx val="1"/>
          <c:order val="1"/>
          <c:tx>
            <c:v>Clairvoyant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Sheet8!$AE$2:$AE$49</c:f>
              <c:numCache>
                <c:formatCode>General</c:formatCode>
                <c:ptCount val="48"/>
                <c:pt idx="0">
                  <c:v>23.33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23.3</c:v>
                </c:pt>
                <c:pt idx="11">
                  <c:v>23.59</c:v>
                </c:pt>
                <c:pt idx="12">
                  <c:v>24.09</c:v>
                </c:pt>
                <c:pt idx="13">
                  <c:v>24.69</c:v>
                </c:pt>
                <c:pt idx="14">
                  <c:v>25.24</c:v>
                </c:pt>
                <c:pt idx="15">
                  <c:v>25.66</c:v>
                </c:pt>
                <c:pt idx="16">
                  <c:v>25.69</c:v>
                </c:pt>
                <c:pt idx="17">
                  <c:v>25.55</c:v>
                </c:pt>
                <c:pt idx="18">
                  <c:v>25.42</c:v>
                </c:pt>
                <c:pt idx="19">
                  <c:v>25.47</c:v>
                </c:pt>
                <c:pt idx="20">
                  <c:v>25.28</c:v>
                </c:pt>
                <c:pt idx="21">
                  <c:v>25.1</c:v>
                </c:pt>
                <c:pt idx="22">
                  <c:v>24.95</c:v>
                </c:pt>
                <c:pt idx="23">
                  <c:v>24.8</c:v>
                </c:pt>
                <c:pt idx="24">
                  <c:v>24.79</c:v>
                </c:pt>
                <c:pt idx="25">
                  <c:v>24.56</c:v>
                </c:pt>
                <c:pt idx="26">
                  <c:v>24.67</c:v>
                </c:pt>
                <c:pt idx="27">
                  <c:v>24.71</c:v>
                </c:pt>
                <c:pt idx="28">
                  <c:v>24.68</c:v>
                </c:pt>
                <c:pt idx="29">
                  <c:v>24.64</c:v>
                </c:pt>
                <c:pt idx="30">
                  <c:v>24.5</c:v>
                </c:pt>
                <c:pt idx="31">
                  <c:v>24.8</c:v>
                </c:pt>
                <c:pt idx="32">
                  <c:v>24.78</c:v>
                </c:pt>
                <c:pt idx="33">
                  <c:v>24.92</c:v>
                </c:pt>
                <c:pt idx="34">
                  <c:v>25.06</c:v>
                </c:pt>
                <c:pt idx="35">
                  <c:v>25.07</c:v>
                </c:pt>
                <c:pt idx="36">
                  <c:v>25.52</c:v>
                </c:pt>
                <c:pt idx="37">
                  <c:v>25.57</c:v>
                </c:pt>
                <c:pt idx="38">
                  <c:v>25.44</c:v>
                </c:pt>
                <c:pt idx="39">
                  <c:v>25.38</c:v>
                </c:pt>
                <c:pt idx="40">
                  <c:v>25.23</c:v>
                </c:pt>
                <c:pt idx="41">
                  <c:v>25.2</c:v>
                </c:pt>
                <c:pt idx="42">
                  <c:v>25.23</c:v>
                </c:pt>
                <c:pt idx="43">
                  <c:v>25.35</c:v>
                </c:pt>
                <c:pt idx="44">
                  <c:v>25.27</c:v>
                </c:pt>
                <c:pt idx="45">
                  <c:v>25.14</c:v>
                </c:pt>
                <c:pt idx="46">
                  <c:v>25.03</c:v>
                </c:pt>
                <c:pt idx="47">
                  <c:v>26.4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9385672"/>
        <c:axId val="389384104"/>
      </c:lineChart>
      <c:catAx>
        <c:axId val="389385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/>
                  <a:t>Trade Period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384104"/>
        <c:crosses val="autoZero"/>
        <c:auto val="1"/>
        <c:lblAlgn val="ctr"/>
        <c:lblOffset val="100"/>
        <c:tickLblSkip val="4"/>
        <c:noMultiLvlLbl val="0"/>
      </c:catAx>
      <c:valAx>
        <c:axId val="389384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/>
                  <a:t>WKM Prices($/MWH)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385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195472440944871"/>
          <c:y val="0.89409667541557303"/>
          <c:w val="0.43720166229221347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Day1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DayAhead0825D.xlsm!$S$5:$S$52</c:f>
              <c:numCache>
                <c:formatCode>General</c:formatCode>
                <c:ptCount val="48"/>
                <c:pt idx="0">
                  <c:v>616.85</c:v>
                </c:pt>
                <c:pt idx="1">
                  <c:v>548.19000000000005</c:v>
                </c:pt>
                <c:pt idx="2">
                  <c:v>602.71</c:v>
                </c:pt>
                <c:pt idx="3">
                  <c:v>479.1</c:v>
                </c:pt>
                <c:pt idx="4">
                  <c:v>522.02</c:v>
                </c:pt>
                <c:pt idx="5">
                  <c:v>502.35</c:v>
                </c:pt>
                <c:pt idx="6">
                  <c:v>415.84000000000003</c:v>
                </c:pt>
                <c:pt idx="7">
                  <c:v>528.28</c:v>
                </c:pt>
                <c:pt idx="8">
                  <c:v>496.11</c:v>
                </c:pt>
                <c:pt idx="9">
                  <c:v>524.22</c:v>
                </c:pt>
                <c:pt idx="10">
                  <c:v>457.81</c:v>
                </c:pt>
                <c:pt idx="11">
                  <c:v>660.67000000000007</c:v>
                </c:pt>
                <c:pt idx="12">
                  <c:v>659.96</c:v>
                </c:pt>
                <c:pt idx="13">
                  <c:v>911.20000000000027</c:v>
                </c:pt>
                <c:pt idx="14">
                  <c:v>1216.8199999999997</c:v>
                </c:pt>
                <c:pt idx="15">
                  <c:v>1206.54</c:v>
                </c:pt>
                <c:pt idx="16">
                  <c:v>1119.0900000000001</c:v>
                </c:pt>
                <c:pt idx="17">
                  <c:v>1196.97</c:v>
                </c:pt>
                <c:pt idx="18">
                  <c:v>1173.22</c:v>
                </c:pt>
                <c:pt idx="19">
                  <c:v>1277.0899999999999</c:v>
                </c:pt>
                <c:pt idx="20">
                  <c:v>1108.27</c:v>
                </c:pt>
                <c:pt idx="21">
                  <c:v>1138.8899999999999</c:v>
                </c:pt>
                <c:pt idx="22">
                  <c:v>1069.7199999999998</c:v>
                </c:pt>
                <c:pt idx="23">
                  <c:v>1042.03</c:v>
                </c:pt>
                <c:pt idx="24">
                  <c:v>1008.7700000000001</c:v>
                </c:pt>
                <c:pt idx="25">
                  <c:v>1170.7299999999998</c:v>
                </c:pt>
                <c:pt idx="26">
                  <c:v>890.62</c:v>
                </c:pt>
                <c:pt idx="27">
                  <c:v>878.97</c:v>
                </c:pt>
                <c:pt idx="28">
                  <c:v>1088.9899999999998</c:v>
                </c:pt>
                <c:pt idx="29">
                  <c:v>1193.74</c:v>
                </c:pt>
                <c:pt idx="30">
                  <c:v>1054.3500000000001</c:v>
                </c:pt>
                <c:pt idx="31">
                  <c:v>969.9899999999999</c:v>
                </c:pt>
                <c:pt idx="32">
                  <c:v>1071.1399999999999</c:v>
                </c:pt>
                <c:pt idx="33">
                  <c:v>995.96999999999991</c:v>
                </c:pt>
                <c:pt idx="34">
                  <c:v>1056.6700000000003</c:v>
                </c:pt>
                <c:pt idx="35">
                  <c:v>1134.0500000000002</c:v>
                </c:pt>
                <c:pt idx="36">
                  <c:v>1115.8599999999999</c:v>
                </c:pt>
                <c:pt idx="37">
                  <c:v>1172.75</c:v>
                </c:pt>
                <c:pt idx="38">
                  <c:v>1251.0899999999999</c:v>
                </c:pt>
                <c:pt idx="39">
                  <c:v>1255.82</c:v>
                </c:pt>
                <c:pt idx="40">
                  <c:v>1116.3999999999999</c:v>
                </c:pt>
                <c:pt idx="41">
                  <c:v>1078.3099999999997</c:v>
                </c:pt>
                <c:pt idx="42">
                  <c:v>953.43000000000006</c:v>
                </c:pt>
                <c:pt idx="43">
                  <c:v>942.4</c:v>
                </c:pt>
                <c:pt idx="44">
                  <c:v>763.19999999999982</c:v>
                </c:pt>
                <c:pt idx="45">
                  <c:v>538.31999999999994</c:v>
                </c:pt>
                <c:pt idx="46">
                  <c:v>675.92</c:v>
                </c:pt>
                <c:pt idx="47">
                  <c:v>357.91</c:v>
                </c:pt>
              </c:numCache>
            </c:numRef>
          </c:val>
          <c:smooth val="0"/>
        </c:ser>
        <c:ser>
          <c:idx val="0"/>
          <c:order val="1"/>
          <c:tx>
            <c:v>Day 2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DayAhead0825D.xlsm!$T$5:$T$52</c:f>
              <c:numCache>
                <c:formatCode>General</c:formatCode>
                <c:ptCount val="48"/>
                <c:pt idx="0">
                  <c:v>1068.6100000000001</c:v>
                </c:pt>
                <c:pt idx="1">
                  <c:v>989.45000000000016</c:v>
                </c:pt>
                <c:pt idx="2">
                  <c:v>1062.6399999999999</c:v>
                </c:pt>
                <c:pt idx="3">
                  <c:v>826.26</c:v>
                </c:pt>
                <c:pt idx="4">
                  <c:v>947.44999999999993</c:v>
                </c:pt>
                <c:pt idx="5">
                  <c:v>898.07999999999993</c:v>
                </c:pt>
                <c:pt idx="6">
                  <c:v>707.50000000000011</c:v>
                </c:pt>
                <c:pt idx="7">
                  <c:v>925.18</c:v>
                </c:pt>
                <c:pt idx="8">
                  <c:v>931.16000000000008</c:v>
                </c:pt>
                <c:pt idx="9">
                  <c:v>920.34999999999991</c:v>
                </c:pt>
                <c:pt idx="10">
                  <c:v>784.56000000000006</c:v>
                </c:pt>
                <c:pt idx="11">
                  <c:v>1186.55</c:v>
                </c:pt>
                <c:pt idx="12">
                  <c:v>1216.7499999999998</c:v>
                </c:pt>
                <c:pt idx="13">
                  <c:v>1601.76</c:v>
                </c:pt>
                <c:pt idx="14">
                  <c:v>1940.94</c:v>
                </c:pt>
                <c:pt idx="15">
                  <c:v>1864.96</c:v>
                </c:pt>
                <c:pt idx="16">
                  <c:v>1857.31</c:v>
                </c:pt>
                <c:pt idx="17">
                  <c:v>1929.26</c:v>
                </c:pt>
                <c:pt idx="18">
                  <c:v>1905.95</c:v>
                </c:pt>
                <c:pt idx="19">
                  <c:v>1985.3400000000001</c:v>
                </c:pt>
                <c:pt idx="20">
                  <c:v>1827.31</c:v>
                </c:pt>
                <c:pt idx="21">
                  <c:v>1878.3700000000001</c:v>
                </c:pt>
                <c:pt idx="22">
                  <c:v>1821.3300000000004</c:v>
                </c:pt>
                <c:pt idx="23">
                  <c:v>1804.1699999999998</c:v>
                </c:pt>
                <c:pt idx="24">
                  <c:v>1754.6599999999999</c:v>
                </c:pt>
                <c:pt idx="25">
                  <c:v>1919.4700000000003</c:v>
                </c:pt>
                <c:pt idx="26">
                  <c:v>1647.67</c:v>
                </c:pt>
                <c:pt idx="27">
                  <c:v>1661.7400000000002</c:v>
                </c:pt>
                <c:pt idx="28">
                  <c:v>1857.4499999999998</c:v>
                </c:pt>
                <c:pt idx="29">
                  <c:v>1945.8100000000002</c:v>
                </c:pt>
                <c:pt idx="30">
                  <c:v>1827.5099999999998</c:v>
                </c:pt>
                <c:pt idx="31">
                  <c:v>1753.44</c:v>
                </c:pt>
                <c:pt idx="32">
                  <c:v>1845.29</c:v>
                </c:pt>
                <c:pt idx="33">
                  <c:v>1774.14</c:v>
                </c:pt>
                <c:pt idx="34">
                  <c:v>1832.55</c:v>
                </c:pt>
                <c:pt idx="35">
                  <c:v>1896.3500000000001</c:v>
                </c:pt>
                <c:pt idx="36">
                  <c:v>1882.61</c:v>
                </c:pt>
                <c:pt idx="37">
                  <c:v>1830.66</c:v>
                </c:pt>
                <c:pt idx="38">
                  <c:v>1982.21</c:v>
                </c:pt>
                <c:pt idx="39">
                  <c:v>1964.37</c:v>
                </c:pt>
                <c:pt idx="40">
                  <c:v>1878.35</c:v>
                </c:pt>
                <c:pt idx="41">
                  <c:v>1848.49</c:v>
                </c:pt>
                <c:pt idx="42">
                  <c:v>1755.4299999999998</c:v>
                </c:pt>
                <c:pt idx="43">
                  <c:v>1722.3700000000001</c:v>
                </c:pt>
                <c:pt idx="44">
                  <c:v>1490.3999999999999</c:v>
                </c:pt>
                <c:pt idx="45">
                  <c:v>1165.19</c:v>
                </c:pt>
                <c:pt idx="46">
                  <c:v>1457.57</c:v>
                </c:pt>
                <c:pt idx="47">
                  <c:v>1033.79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6147512"/>
        <c:axId val="256169072"/>
      </c:lineChart>
      <c:catAx>
        <c:axId val="256147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/>
                  <a:t>Trade Period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169072"/>
        <c:crosses val="autoZero"/>
        <c:auto val="1"/>
        <c:lblAlgn val="ctr"/>
        <c:lblOffset val="100"/>
        <c:tickLblSkip val="2"/>
        <c:noMultiLvlLbl val="0"/>
      </c:catAx>
      <c:valAx>
        <c:axId val="25616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/>
                  <a:t>Aggregated Hydro Dispatch</a:t>
                </a:r>
                <a:r>
                  <a:rPr lang="en-NZ" sz="1400" baseline="0"/>
                  <a:t> (MW)</a:t>
                </a:r>
                <a:endParaRPr lang="en-NZ" sz="1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147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b="1" dirty="0" smtClean="0"/>
              <a:t>With Contract</a:t>
            </a:r>
            <a:endParaRPr lang="en-NZ" b="1" dirty="0"/>
          </a:p>
          <a:p>
            <a:pPr>
              <a:defRPr b="1"/>
            </a:pPr>
            <a:endParaRPr lang="en-NZ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Clairvoyant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Sheet2!$S$15646:$S$15693</c:f>
              <c:numCache>
                <c:formatCode>General</c:formatCode>
                <c:ptCount val="48"/>
                <c:pt idx="0">
                  <c:v>1289.6999999999998</c:v>
                </c:pt>
                <c:pt idx="1">
                  <c:v>871.15</c:v>
                </c:pt>
                <c:pt idx="2">
                  <c:v>948.22</c:v>
                </c:pt>
                <c:pt idx="3">
                  <c:v>1005.83</c:v>
                </c:pt>
                <c:pt idx="4">
                  <c:v>927.5</c:v>
                </c:pt>
                <c:pt idx="5">
                  <c:v>926.26</c:v>
                </c:pt>
                <c:pt idx="6">
                  <c:v>794.82999999999993</c:v>
                </c:pt>
                <c:pt idx="7">
                  <c:v>688.43000000000018</c:v>
                </c:pt>
                <c:pt idx="8">
                  <c:v>897.89</c:v>
                </c:pt>
                <c:pt idx="9">
                  <c:v>1068.9299999999998</c:v>
                </c:pt>
                <c:pt idx="10">
                  <c:v>903.96000000000015</c:v>
                </c:pt>
                <c:pt idx="11">
                  <c:v>1136.58</c:v>
                </c:pt>
                <c:pt idx="12">
                  <c:v>1296.7</c:v>
                </c:pt>
                <c:pt idx="13">
                  <c:v>1645.29</c:v>
                </c:pt>
                <c:pt idx="14">
                  <c:v>1852.93</c:v>
                </c:pt>
                <c:pt idx="15">
                  <c:v>1856.6399999999999</c:v>
                </c:pt>
                <c:pt idx="16">
                  <c:v>2006.86</c:v>
                </c:pt>
                <c:pt idx="17">
                  <c:v>1999.7299999999998</c:v>
                </c:pt>
                <c:pt idx="18">
                  <c:v>1953.42</c:v>
                </c:pt>
                <c:pt idx="19">
                  <c:v>1973.8999999999996</c:v>
                </c:pt>
                <c:pt idx="20">
                  <c:v>1823.6899999999998</c:v>
                </c:pt>
                <c:pt idx="21">
                  <c:v>1695.3100000000002</c:v>
                </c:pt>
                <c:pt idx="22">
                  <c:v>1860.7099999999998</c:v>
                </c:pt>
                <c:pt idx="23">
                  <c:v>1786.2600000000002</c:v>
                </c:pt>
                <c:pt idx="24">
                  <c:v>1705.55</c:v>
                </c:pt>
                <c:pt idx="25">
                  <c:v>1758.81</c:v>
                </c:pt>
                <c:pt idx="26">
                  <c:v>1740.43</c:v>
                </c:pt>
                <c:pt idx="27">
                  <c:v>1589.3999999999999</c:v>
                </c:pt>
                <c:pt idx="28">
                  <c:v>1831.23</c:v>
                </c:pt>
                <c:pt idx="29">
                  <c:v>1841.2099999999998</c:v>
                </c:pt>
                <c:pt idx="30">
                  <c:v>1727.87</c:v>
                </c:pt>
                <c:pt idx="31">
                  <c:v>1761.3999999999999</c:v>
                </c:pt>
                <c:pt idx="32">
                  <c:v>1945.7999999999997</c:v>
                </c:pt>
                <c:pt idx="33">
                  <c:v>1818.5</c:v>
                </c:pt>
                <c:pt idx="34">
                  <c:v>1791.13</c:v>
                </c:pt>
                <c:pt idx="35">
                  <c:v>1886.74</c:v>
                </c:pt>
                <c:pt idx="36">
                  <c:v>1954.2499999999998</c:v>
                </c:pt>
                <c:pt idx="37">
                  <c:v>1863.6299999999999</c:v>
                </c:pt>
                <c:pt idx="38">
                  <c:v>1867.3999999999999</c:v>
                </c:pt>
                <c:pt idx="39">
                  <c:v>1902.93</c:v>
                </c:pt>
                <c:pt idx="40">
                  <c:v>1911.9</c:v>
                </c:pt>
                <c:pt idx="41">
                  <c:v>1774.97</c:v>
                </c:pt>
                <c:pt idx="42">
                  <c:v>1745.0000000000002</c:v>
                </c:pt>
                <c:pt idx="43">
                  <c:v>1701.0999999999997</c:v>
                </c:pt>
                <c:pt idx="44">
                  <c:v>1523.2799999999997</c:v>
                </c:pt>
                <c:pt idx="45">
                  <c:v>1397.6000000000001</c:v>
                </c:pt>
                <c:pt idx="46">
                  <c:v>1357.6499999999999</c:v>
                </c:pt>
                <c:pt idx="47">
                  <c:v>1067.6300000000001</c:v>
                </c:pt>
              </c:numCache>
            </c:numRef>
          </c:val>
          <c:smooth val="0"/>
        </c:ser>
        <c:ser>
          <c:idx val="1"/>
          <c:order val="1"/>
          <c:tx>
            <c:v>Half-Hourly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Sheet2!$T$15646:$T$15693</c:f>
              <c:numCache>
                <c:formatCode>General</c:formatCode>
                <c:ptCount val="48"/>
                <c:pt idx="0">
                  <c:v>1594.8400000000001</c:v>
                </c:pt>
                <c:pt idx="1">
                  <c:v>809.9000000000002</c:v>
                </c:pt>
                <c:pt idx="2">
                  <c:v>1765.93</c:v>
                </c:pt>
                <c:pt idx="3">
                  <c:v>738.9</c:v>
                </c:pt>
                <c:pt idx="4">
                  <c:v>1751.2299999999998</c:v>
                </c:pt>
                <c:pt idx="5">
                  <c:v>699.67</c:v>
                </c:pt>
                <c:pt idx="6">
                  <c:v>1729.58</c:v>
                </c:pt>
                <c:pt idx="7">
                  <c:v>688.43</c:v>
                </c:pt>
                <c:pt idx="8">
                  <c:v>704.85</c:v>
                </c:pt>
                <c:pt idx="9">
                  <c:v>1677.6299999999999</c:v>
                </c:pt>
                <c:pt idx="10">
                  <c:v>1881.0100000000002</c:v>
                </c:pt>
                <c:pt idx="11">
                  <c:v>871.81000000000006</c:v>
                </c:pt>
                <c:pt idx="12">
                  <c:v>1878.7499999999998</c:v>
                </c:pt>
                <c:pt idx="13">
                  <c:v>1729.02</c:v>
                </c:pt>
                <c:pt idx="14">
                  <c:v>1514.67</c:v>
                </c:pt>
                <c:pt idx="15">
                  <c:v>1535.5900000000001</c:v>
                </c:pt>
                <c:pt idx="16">
                  <c:v>2122.64</c:v>
                </c:pt>
                <c:pt idx="17">
                  <c:v>1548.9699999999998</c:v>
                </c:pt>
                <c:pt idx="18">
                  <c:v>2087.92</c:v>
                </c:pt>
                <c:pt idx="19">
                  <c:v>1519.47</c:v>
                </c:pt>
                <c:pt idx="20">
                  <c:v>2088.1699999999996</c:v>
                </c:pt>
                <c:pt idx="21">
                  <c:v>1691.81</c:v>
                </c:pt>
                <c:pt idx="22">
                  <c:v>1477.32</c:v>
                </c:pt>
                <c:pt idx="23">
                  <c:v>1843.0000000000002</c:v>
                </c:pt>
                <c:pt idx="24">
                  <c:v>1456.69</c:v>
                </c:pt>
                <c:pt idx="25">
                  <c:v>1828.3600000000001</c:v>
                </c:pt>
                <c:pt idx="26">
                  <c:v>1434.0300000000002</c:v>
                </c:pt>
                <c:pt idx="27">
                  <c:v>1820.98</c:v>
                </c:pt>
                <c:pt idx="28">
                  <c:v>1406.8899999999999</c:v>
                </c:pt>
                <c:pt idx="29">
                  <c:v>1822.7099999999998</c:v>
                </c:pt>
                <c:pt idx="30">
                  <c:v>1389.8600000000001</c:v>
                </c:pt>
                <c:pt idx="31">
                  <c:v>1940.3299999999997</c:v>
                </c:pt>
                <c:pt idx="32">
                  <c:v>1425.7399999999998</c:v>
                </c:pt>
                <c:pt idx="33">
                  <c:v>1968</c:v>
                </c:pt>
                <c:pt idx="34">
                  <c:v>1832.85</c:v>
                </c:pt>
                <c:pt idx="35">
                  <c:v>1542.59</c:v>
                </c:pt>
                <c:pt idx="36">
                  <c:v>2027.48</c:v>
                </c:pt>
                <c:pt idx="37">
                  <c:v>1538.9399999999998</c:v>
                </c:pt>
                <c:pt idx="38">
                  <c:v>2126.46</c:v>
                </c:pt>
                <c:pt idx="39">
                  <c:v>1766.1299999999999</c:v>
                </c:pt>
                <c:pt idx="40">
                  <c:v>1593.72</c:v>
                </c:pt>
                <c:pt idx="41">
                  <c:v>1699.47</c:v>
                </c:pt>
                <c:pt idx="42">
                  <c:v>1528.6599999999999</c:v>
                </c:pt>
                <c:pt idx="43">
                  <c:v>1324.4299999999998</c:v>
                </c:pt>
                <c:pt idx="44">
                  <c:v>1815.14</c:v>
                </c:pt>
                <c:pt idx="45">
                  <c:v>1228.1699999999998</c:v>
                </c:pt>
                <c:pt idx="46">
                  <c:v>1166.6399999999999</c:v>
                </c:pt>
                <c:pt idx="47">
                  <c:v>960.25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6158096"/>
        <c:axId val="256157704"/>
      </c:lineChart>
      <c:catAx>
        <c:axId val="256158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/>
                  <a:t>Trade</a:t>
                </a:r>
                <a:r>
                  <a:rPr lang="en-NZ" sz="1400" baseline="0"/>
                  <a:t> Period</a:t>
                </a:r>
                <a:endParaRPr lang="en-NZ" sz="1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157704"/>
        <c:crosses val="autoZero"/>
        <c:auto val="1"/>
        <c:lblAlgn val="ctr"/>
        <c:lblOffset val="100"/>
        <c:noMultiLvlLbl val="0"/>
      </c:catAx>
      <c:valAx>
        <c:axId val="256157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 dirty="0"/>
                  <a:t>Aggregated Hydro Dispatch (MW)</a:t>
                </a:r>
              </a:p>
            </c:rich>
          </c:tx>
          <c:layout>
            <c:manualLayout>
              <c:xMode val="edge"/>
              <c:yMode val="edge"/>
              <c:x val="2.2341351664969443E-2"/>
              <c:y val="0.122134992924978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15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b="1"/>
              <a:t>Without Contract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Clairvoyant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Sheet2!$U$15646:$U$15693</c:f>
              <c:numCache>
                <c:formatCode>General</c:formatCode>
                <c:ptCount val="48"/>
                <c:pt idx="0">
                  <c:v>1289.74</c:v>
                </c:pt>
                <c:pt idx="1">
                  <c:v>871.07999999999993</c:v>
                </c:pt>
                <c:pt idx="2">
                  <c:v>948.17999999999984</c:v>
                </c:pt>
                <c:pt idx="3">
                  <c:v>1005.8300000000002</c:v>
                </c:pt>
                <c:pt idx="4">
                  <c:v>927.53</c:v>
                </c:pt>
                <c:pt idx="5">
                  <c:v>926.24999999999977</c:v>
                </c:pt>
                <c:pt idx="6">
                  <c:v>794.83</c:v>
                </c:pt>
                <c:pt idx="7">
                  <c:v>669.33</c:v>
                </c:pt>
                <c:pt idx="8">
                  <c:v>897.85</c:v>
                </c:pt>
                <c:pt idx="9">
                  <c:v>1068.9100000000001</c:v>
                </c:pt>
                <c:pt idx="10">
                  <c:v>903.93</c:v>
                </c:pt>
                <c:pt idx="11">
                  <c:v>1136.58</c:v>
                </c:pt>
                <c:pt idx="12">
                  <c:v>1296.6999999999998</c:v>
                </c:pt>
                <c:pt idx="13">
                  <c:v>1645.18</c:v>
                </c:pt>
                <c:pt idx="14">
                  <c:v>1853.4300000000003</c:v>
                </c:pt>
                <c:pt idx="15">
                  <c:v>1857.18</c:v>
                </c:pt>
                <c:pt idx="16">
                  <c:v>2007.41</c:v>
                </c:pt>
                <c:pt idx="17">
                  <c:v>2000.3200000000002</c:v>
                </c:pt>
                <c:pt idx="18">
                  <c:v>1953.9699999999998</c:v>
                </c:pt>
                <c:pt idx="19">
                  <c:v>1974.0700000000004</c:v>
                </c:pt>
                <c:pt idx="20">
                  <c:v>1824.2199999999998</c:v>
                </c:pt>
                <c:pt idx="21">
                  <c:v>1695.4599999999998</c:v>
                </c:pt>
                <c:pt idx="22">
                  <c:v>1861.2499999999998</c:v>
                </c:pt>
                <c:pt idx="23">
                  <c:v>1786.8500000000001</c:v>
                </c:pt>
                <c:pt idx="24">
                  <c:v>1705.4499999999998</c:v>
                </c:pt>
                <c:pt idx="25">
                  <c:v>1759.45</c:v>
                </c:pt>
                <c:pt idx="26">
                  <c:v>1741.3799999999999</c:v>
                </c:pt>
                <c:pt idx="27">
                  <c:v>1589.3899999999996</c:v>
                </c:pt>
                <c:pt idx="28">
                  <c:v>1831.7999999999997</c:v>
                </c:pt>
                <c:pt idx="29">
                  <c:v>1841.41</c:v>
                </c:pt>
                <c:pt idx="30">
                  <c:v>1728.4899999999998</c:v>
                </c:pt>
                <c:pt idx="31">
                  <c:v>1761.5600000000002</c:v>
                </c:pt>
                <c:pt idx="32">
                  <c:v>1946.3400000000001</c:v>
                </c:pt>
                <c:pt idx="33">
                  <c:v>1819.0499999999997</c:v>
                </c:pt>
                <c:pt idx="34">
                  <c:v>1791.6299999999999</c:v>
                </c:pt>
                <c:pt idx="35">
                  <c:v>1887.3100000000002</c:v>
                </c:pt>
                <c:pt idx="36">
                  <c:v>1954.42</c:v>
                </c:pt>
                <c:pt idx="37">
                  <c:v>1864.1899999999998</c:v>
                </c:pt>
                <c:pt idx="38">
                  <c:v>1867.9600000000003</c:v>
                </c:pt>
                <c:pt idx="39">
                  <c:v>1903.4999999999998</c:v>
                </c:pt>
                <c:pt idx="40">
                  <c:v>1912.47</c:v>
                </c:pt>
                <c:pt idx="41">
                  <c:v>1775.28</c:v>
                </c:pt>
                <c:pt idx="42">
                  <c:v>1745.58</c:v>
                </c:pt>
                <c:pt idx="43">
                  <c:v>1701.7</c:v>
                </c:pt>
                <c:pt idx="44">
                  <c:v>1523.2</c:v>
                </c:pt>
                <c:pt idx="45">
                  <c:v>1397.6000000000001</c:v>
                </c:pt>
                <c:pt idx="46">
                  <c:v>1357.6299999999999</c:v>
                </c:pt>
                <c:pt idx="47">
                  <c:v>1068.1299999999999</c:v>
                </c:pt>
              </c:numCache>
            </c:numRef>
          </c:val>
          <c:smooth val="0"/>
        </c:ser>
        <c:ser>
          <c:idx val="1"/>
          <c:order val="1"/>
          <c:tx>
            <c:v>Half-Hourly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Sheet2!$V$15646:$V$15693</c:f>
              <c:numCache>
                <c:formatCode>General</c:formatCode>
                <c:ptCount val="48"/>
                <c:pt idx="0">
                  <c:v>1644.4900000000002</c:v>
                </c:pt>
                <c:pt idx="1">
                  <c:v>318.44</c:v>
                </c:pt>
                <c:pt idx="2">
                  <c:v>1389.76</c:v>
                </c:pt>
                <c:pt idx="3">
                  <c:v>403.23</c:v>
                </c:pt>
                <c:pt idx="4">
                  <c:v>1817.7299999999998</c:v>
                </c:pt>
                <c:pt idx="5">
                  <c:v>538.65</c:v>
                </c:pt>
                <c:pt idx="6">
                  <c:v>1788.0699999999997</c:v>
                </c:pt>
                <c:pt idx="7">
                  <c:v>755.17000000000007</c:v>
                </c:pt>
                <c:pt idx="8">
                  <c:v>2016.28</c:v>
                </c:pt>
                <c:pt idx="9">
                  <c:v>750</c:v>
                </c:pt>
                <c:pt idx="10">
                  <c:v>2053.2799999999997</c:v>
                </c:pt>
                <c:pt idx="11">
                  <c:v>766.5</c:v>
                </c:pt>
                <c:pt idx="12">
                  <c:v>2055</c:v>
                </c:pt>
                <c:pt idx="13">
                  <c:v>724.5</c:v>
                </c:pt>
                <c:pt idx="14">
                  <c:v>2055</c:v>
                </c:pt>
                <c:pt idx="15">
                  <c:v>755.06</c:v>
                </c:pt>
                <c:pt idx="16">
                  <c:v>2060.06</c:v>
                </c:pt>
                <c:pt idx="17">
                  <c:v>769.69999999999993</c:v>
                </c:pt>
                <c:pt idx="18">
                  <c:v>2089.92</c:v>
                </c:pt>
                <c:pt idx="19">
                  <c:v>770.47000000000014</c:v>
                </c:pt>
                <c:pt idx="20">
                  <c:v>1660.84</c:v>
                </c:pt>
                <c:pt idx="21">
                  <c:v>884.08</c:v>
                </c:pt>
                <c:pt idx="22">
                  <c:v>2057.9300000000003</c:v>
                </c:pt>
                <c:pt idx="23">
                  <c:v>979.74</c:v>
                </c:pt>
                <c:pt idx="24">
                  <c:v>768.26</c:v>
                </c:pt>
                <c:pt idx="25">
                  <c:v>2002.17</c:v>
                </c:pt>
                <c:pt idx="26">
                  <c:v>770.99999999999989</c:v>
                </c:pt>
                <c:pt idx="27">
                  <c:v>2021.22</c:v>
                </c:pt>
                <c:pt idx="28">
                  <c:v>814.43999999999994</c:v>
                </c:pt>
                <c:pt idx="29">
                  <c:v>2049.9899999999998</c:v>
                </c:pt>
                <c:pt idx="30">
                  <c:v>870.84</c:v>
                </c:pt>
                <c:pt idx="31">
                  <c:v>2143.58</c:v>
                </c:pt>
                <c:pt idx="32">
                  <c:v>2221.88</c:v>
                </c:pt>
                <c:pt idx="33">
                  <c:v>1228.8900000000001</c:v>
                </c:pt>
                <c:pt idx="34">
                  <c:v>2398.23</c:v>
                </c:pt>
                <c:pt idx="35">
                  <c:v>1040.5999999999999</c:v>
                </c:pt>
                <c:pt idx="36">
                  <c:v>2418.62</c:v>
                </c:pt>
                <c:pt idx="37">
                  <c:v>1107.33</c:v>
                </c:pt>
                <c:pt idx="38">
                  <c:v>2389.02</c:v>
                </c:pt>
                <c:pt idx="39">
                  <c:v>1000.2199999999999</c:v>
                </c:pt>
                <c:pt idx="40">
                  <c:v>2401.5299999999997</c:v>
                </c:pt>
                <c:pt idx="41">
                  <c:v>1255.24</c:v>
                </c:pt>
                <c:pt idx="42">
                  <c:v>1986.76</c:v>
                </c:pt>
                <c:pt idx="43">
                  <c:v>858.45</c:v>
                </c:pt>
                <c:pt idx="44">
                  <c:v>1644.59</c:v>
                </c:pt>
                <c:pt idx="45">
                  <c:v>1182.05</c:v>
                </c:pt>
                <c:pt idx="46">
                  <c:v>1738.8200000000002</c:v>
                </c:pt>
                <c:pt idx="47">
                  <c:v>1059.8900000000001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6184752"/>
        <c:axId val="256172208"/>
      </c:lineChart>
      <c:catAx>
        <c:axId val="256184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/>
                  <a:t>Trade Period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172208"/>
        <c:crosses val="autoZero"/>
        <c:auto val="1"/>
        <c:lblAlgn val="ctr"/>
        <c:lblOffset val="100"/>
        <c:noMultiLvlLbl val="0"/>
      </c:catAx>
      <c:valAx>
        <c:axId val="25617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/>
                  <a:t>Aggregated Hydro Dispatch(MW)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18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sz="1800" b="1" dirty="0" smtClean="0"/>
              <a:t>WKM </a:t>
            </a:r>
            <a:r>
              <a:rPr lang="en-NZ" sz="1800" b="1" i="0" u="none" strike="noStrike" baseline="0" dirty="0" smtClean="0">
                <a:effectLst/>
              </a:rPr>
              <a:t>Half Hour</a:t>
            </a:r>
            <a:r>
              <a:rPr lang="en-NZ" sz="1800" b="1" dirty="0" smtClean="0"/>
              <a:t> Prices</a:t>
            </a:r>
            <a:r>
              <a:rPr lang="en-NZ" sz="1800" b="1" baseline="0" dirty="0" smtClean="0"/>
              <a:t> </a:t>
            </a:r>
            <a:r>
              <a:rPr lang="en-NZ" sz="1800" b="1" dirty="0" smtClean="0"/>
              <a:t>With </a:t>
            </a:r>
            <a:r>
              <a:rPr lang="en-NZ" sz="1800" b="1" dirty="0"/>
              <a:t>Contract</a:t>
            </a:r>
          </a:p>
        </c:rich>
      </c:tx>
      <c:layout>
        <c:manualLayout>
          <c:xMode val="edge"/>
          <c:yMode val="edge"/>
          <c:x val="0.2912029915486079"/>
          <c:y val="2.6426086295533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Halfhourly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Sheet1!$B$58:$B$105</c:f>
              <c:numCache>
                <c:formatCode>General</c:formatCode>
                <c:ptCount val="48"/>
                <c:pt idx="0">
                  <c:v>26.15</c:v>
                </c:pt>
                <c:pt idx="1">
                  <c:v>25.9</c:v>
                </c:pt>
                <c:pt idx="2">
                  <c:v>26.73</c:v>
                </c:pt>
                <c:pt idx="3">
                  <c:v>25.19</c:v>
                </c:pt>
                <c:pt idx="4">
                  <c:v>25.95</c:v>
                </c:pt>
                <c:pt idx="5">
                  <c:v>25.62</c:v>
                </c:pt>
                <c:pt idx="6">
                  <c:v>24.9</c:v>
                </c:pt>
                <c:pt idx="7">
                  <c:v>25.96</c:v>
                </c:pt>
                <c:pt idx="8">
                  <c:v>26.06</c:v>
                </c:pt>
                <c:pt idx="9">
                  <c:v>25.82</c:v>
                </c:pt>
                <c:pt idx="10">
                  <c:v>25.54</c:v>
                </c:pt>
                <c:pt idx="11">
                  <c:v>25.33</c:v>
                </c:pt>
                <c:pt idx="12">
                  <c:v>27.09</c:v>
                </c:pt>
                <c:pt idx="13">
                  <c:v>28.69</c:v>
                </c:pt>
                <c:pt idx="14">
                  <c:v>28.25</c:v>
                </c:pt>
                <c:pt idx="15">
                  <c:v>30.63</c:v>
                </c:pt>
                <c:pt idx="16">
                  <c:v>25.19</c:v>
                </c:pt>
                <c:pt idx="17">
                  <c:v>30.13</c:v>
                </c:pt>
                <c:pt idx="18">
                  <c:v>25.61</c:v>
                </c:pt>
                <c:pt idx="19">
                  <c:v>33.950000000000003</c:v>
                </c:pt>
                <c:pt idx="20">
                  <c:v>0</c:v>
                </c:pt>
                <c:pt idx="21">
                  <c:v>26.91</c:v>
                </c:pt>
                <c:pt idx="22">
                  <c:v>25.37</c:v>
                </c:pt>
                <c:pt idx="23">
                  <c:v>29.06</c:v>
                </c:pt>
                <c:pt idx="24">
                  <c:v>24.36</c:v>
                </c:pt>
                <c:pt idx="25">
                  <c:v>28.66</c:v>
                </c:pt>
                <c:pt idx="26">
                  <c:v>28.08</c:v>
                </c:pt>
                <c:pt idx="27">
                  <c:v>28.06</c:v>
                </c:pt>
                <c:pt idx="28">
                  <c:v>30.87</c:v>
                </c:pt>
                <c:pt idx="29">
                  <c:v>32.590000000000003</c:v>
                </c:pt>
                <c:pt idx="30">
                  <c:v>0</c:v>
                </c:pt>
                <c:pt idx="31">
                  <c:v>26.82</c:v>
                </c:pt>
                <c:pt idx="32">
                  <c:v>30.42</c:v>
                </c:pt>
                <c:pt idx="33">
                  <c:v>25.92</c:v>
                </c:pt>
                <c:pt idx="34">
                  <c:v>29.66</c:v>
                </c:pt>
                <c:pt idx="35">
                  <c:v>30.11</c:v>
                </c:pt>
                <c:pt idx="36">
                  <c:v>25.04</c:v>
                </c:pt>
                <c:pt idx="37">
                  <c:v>30.72</c:v>
                </c:pt>
                <c:pt idx="38">
                  <c:v>31.61</c:v>
                </c:pt>
                <c:pt idx="39">
                  <c:v>28.65</c:v>
                </c:pt>
                <c:pt idx="40">
                  <c:v>30.82</c:v>
                </c:pt>
                <c:pt idx="41">
                  <c:v>25.98</c:v>
                </c:pt>
                <c:pt idx="42">
                  <c:v>27.09</c:v>
                </c:pt>
                <c:pt idx="43">
                  <c:v>28.04</c:v>
                </c:pt>
                <c:pt idx="44">
                  <c:v>28.08</c:v>
                </c:pt>
                <c:pt idx="45">
                  <c:v>27.23</c:v>
                </c:pt>
                <c:pt idx="46">
                  <c:v>30.15</c:v>
                </c:pt>
                <c:pt idx="47">
                  <c:v>29.06</c:v>
                </c:pt>
              </c:numCache>
            </c:numRef>
          </c:val>
          <c:smooth val="0"/>
        </c:ser>
        <c:ser>
          <c:idx val="1"/>
          <c:order val="1"/>
          <c:tx>
            <c:v>Clairvoyant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Sheet1!$D$58:$D$105</c:f>
              <c:numCache>
                <c:formatCode>General</c:formatCode>
                <c:ptCount val="48"/>
                <c:pt idx="0">
                  <c:v>26.15</c:v>
                </c:pt>
                <c:pt idx="1">
                  <c:v>26.03</c:v>
                </c:pt>
                <c:pt idx="2">
                  <c:v>26.21</c:v>
                </c:pt>
                <c:pt idx="3">
                  <c:v>25.55</c:v>
                </c:pt>
                <c:pt idx="4">
                  <c:v>25.81</c:v>
                </c:pt>
                <c:pt idx="5">
                  <c:v>25.68</c:v>
                </c:pt>
                <c:pt idx="6">
                  <c:v>25.31</c:v>
                </c:pt>
                <c:pt idx="7">
                  <c:v>25.88</c:v>
                </c:pt>
                <c:pt idx="8">
                  <c:v>25.74</c:v>
                </c:pt>
                <c:pt idx="9">
                  <c:v>25.8</c:v>
                </c:pt>
                <c:pt idx="10">
                  <c:v>25.48</c:v>
                </c:pt>
                <c:pt idx="11">
                  <c:v>26.41</c:v>
                </c:pt>
                <c:pt idx="12">
                  <c:v>26.43</c:v>
                </c:pt>
                <c:pt idx="13">
                  <c:v>27.17</c:v>
                </c:pt>
                <c:pt idx="14">
                  <c:v>28.69</c:v>
                </c:pt>
                <c:pt idx="15">
                  <c:v>28.42</c:v>
                </c:pt>
                <c:pt idx="16">
                  <c:v>28.05</c:v>
                </c:pt>
                <c:pt idx="17">
                  <c:v>28.19</c:v>
                </c:pt>
                <c:pt idx="18">
                  <c:v>28.23</c:v>
                </c:pt>
                <c:pt idx="19">
                  <c:v>28.7</c:v>
                </c:pt>
                <c:pt idx="20">
                  <c:v>27.94</c:v>
                </c:pt>
                <c:pt idx="21">
                  <c:v>28.16</c:v>
                </c:pt>
                <c:pt idx="22">
                  <c:v>27.87</c:v>
                </c:pt>
                <c:pt idx="23">
                  <c:v>27.66</c:v>
                </c:pt>
                <c:pt idx="24">
                  <c:v>27.44</c:v>
                </c:pt>
                <c:pt idx="25">
                  <c:v>28.29</c:v>
                </c:pt>
                <c:pt idx="26">
                  <c:v>27.52</c:v>
                </c:pt>
                <c:pt idx="27">
                  <c:v>27.46</c:v>
                </c:pt>
                <c:pt idx="28">
                  <c:v>28.2</c:v>
                </c:pt>
                <c:pt idx="29">
                  <c:v>28.75</c:v>
                </c:pt>
                <c:pt idx="30">
                  <c:v>28.43</c:v>
                </c:pt>
                <c:pt idx="31">
                  <c:v>27.77</c:v>
                </c:pt>
                <c:pt idx="32">
                  <c:v>28.14</c:v>
                </c:pt>
                <c:pt idx="33">
                  <c:v>27.76</c:v>
                </c:pt>
                <c:pt idx="34">
                  <c:v>28.3</c:v>
                </c:pt>
                <c:pt idx="35">
                  <c:v>28.47</c:v>
                </c:pt>
                <c:pt idx="36">
                  <c:v>28.43</c:v>
                </c:pt>
                <c:pt idx="37">
                  <c:v>28.69</c:v>
                </c:pt>
                <c:pt idx="38">
                  <c:v>29.05</c:v>
                </c:pt>
                <c:pt idx="39">
                  <c:v>29.13</c:v>
                </c:pt>
                <c:pt idx="40">
                  <c:v>28.41</c:v>
                </c:pt>
                <c:pt idx="41">
                  <c:v>28.04</c:v>
                </c:pt>
                <c:pt idx="42">
                  <c:v>28.08</c:v>
                </c:pt>
                <c:pt idx="43">
                  <c:v>28.42</c:v>
                </c:pt>
                <c:pt idx="44">
                  <c:v>27.8</c:v>
                </c:pt>
                <c:pt idx="45">
                  <c:v>27.17</c:v>
                </c:pt>
                <c:pt idx="46">
                  <c:v>28.72</c:v>
                </c:pt>
                <c:pt idx="47">
                  <c:v>28.79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2162192"/>
        <c:axId val="392159056"/>
      </c:lineChart>
      <c:catAx>
        <c:axId val="39216219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159056"/>
        <c:crosses val="autoZero"/>
        <c:auto val="1"/>
        <c:lblAlgn val="ctr"/>
        <c:lblOffset val="100"/>
        <c:noMultiLvlLbl val="0"/>
      </c:catAx>
      <c:valAx>
        <c:axId val="39215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16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 sz="1800" b="1" dirty="0" smtClean="0"/>
              <a:t>WKM </a:t>
            </a:r>
            <a:r>
              <a:rPr lang="en-NZ" sz="1800" b="1" i="0" u="none" strike="noStrike" baseline="0" dirty="0" smtClean="0">
                <a:effectLst/>
              </a:rPr>
              <a:t>Half Hour </a:t>
            </a:r>
            <a:r>
              <a:rPr lang="en-NZ" sz="1800" b="1" dirty="0" smtClean="0"/>
              <a:t>Prices Without </a:t>
            </a:r>
            <a:r>
              <a:rPr lang="en-NZ" sz="1800" b="1" dirty="0"/>
              <a:t>Contract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Halfhourly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Sheet1!$C$58:$C$105</c:f>
              <c:numCache>
                <c:formatCode>General</c:formatCode>
                <c:ptCount val="48"/>
                <c:pt idx="0">
                  <c:v>26.15</c:v>
                </c:pt>
                <c:pt idx="1">
                  <c:v>25.9</c:v>
                </c:pt>
                <c:pt idx="2">
                  <c:v>26.73</c:v>
                </c:pt>
                <c:pt idx="3">
                  <c:v>25.19</c:v>
                </c:pt>
                <c:pt idx="4">
                  <c:v>25.95</c:v>
                </c:pt>
                <c:pt idx="5">
                  <c:v>25.62</c:v>
                </c:pt>
                <c:pt idx="6">
                  <c:v>24.9</c:v>
                </c:pt>
                <c:pt idx="7">
                  <c:v>25.97</c:v>
                </c:pt>
                <c:pt idx="8">
                  <c:v>26.02</c:v>
                </c:pt>
                <c:pt idx="9">
                  <c:v>25.82</c:v>
                </c:pt>
                <c:pt idx="10">
                  <c:v>24.89</c:v>
                </c:pt>
                <c:pt idx="11">
                  <c:v>24.26</c:v>
                </c:pt>
                <c:pt idx="12">
                  <c:v>35.43</c:v>
                </c:pt>
                <c:pt idx="13">
                  <c:v>33.99</c:v>
                </c:pt>
                <c:pt idx="14">
                  <c:v>27.21</c:v>
                </c:pt>
                <c:pt idx="15">
                  <c:v>34.33</c:v>
                </c:pt>
                <c:pt idx="16">
                  <c:v>0</c:v>
                </c:pt>
                <c:pt idx="17">
                  <c:v>34.94</c:v>
                </c:pt>
                <c:pt idx="18">
                  <c:v>0</c:v>
                </c:pt>
                <c:pt idx="19">
                  <c:v>35.840000000000003</c:v>
                </c:pt>
                <c:pt idx="20">
                  <c:v>0</c:v>
                </c:pt>
                <c:pt idx="21">
                  <c:v>18.670000000000002</c:v>
                </c:pt>
                <c:pt idx="22">
                  <c:v>0</c:v>
                </c:pt>
                <c:pt idx="23">
                  <c:v>36.33</c:v>
                </c:pt>
                <c:pt idx="24">
                  <c:v>15.62</c:v>
                </c:pt>
                <c:pt idx="25">
                  <c:v>23.39</c:v>
                </c:pt>
                <c:pt idx="26">
                  <c:v>34.590000000000003</c:v>
                </c:pt>
                <c:pt idx="27">
                  <c:v>37.65</c:v>
                </c:pt>
                <c:pt idx="28">
                  <c:v>36.06</c:v>
                </c:pt>
                <c:pt idx="29">
                  <c:v>37.08</c:v>
                </c:pt>
                <c:pt idx="30">
                  <c:v>0</c:v>
                </c:pt>
                <c:pt idx="31">
                  <c:v>22.5</c:v>
                </c:pt>
                <c:pt idx="32">
                  <c:v>36.630000000000003</c:v>
                </c:pt>
                <c:pt idx="33">
                  <c:v>0</c:v>
                </c:pt>
                <c:pt idx="34">
                  <c:v>38.770000000000003</c:v>
                </c:pt>
                <c:pt idx="35">
                  <c:v>33.659999999999997</c:v>
                </c:pt>
                <c:pt idx="36">
                  <c:v>0</c:v>
                </c:pt>
                <c:pt idx="37">
                  <c:v>39.520000000000003</c:v>
                </c:pt>
                <c:pt idx="38">
                  <c:v>35.049999999999997</c:v>
                </c:pt>
                <c:pt idx="39">
                  <c:v>34.380000000000003</c:v>
                </c:pt>
                <c:pt idx="40">
                  <c:v>36.01</c:v>
                </c:pt>
                <c:pt idx="41">
                  <c:v>0</c:v>
                </c:pt>
                <c:pt idx="42">
                  <c:v>36.03</c:v>
                </c:pt>
                <c:pt idx="43">
                  <c:v>21.4</c:v>
                </c:pt>
                <c:pt idx="44">
                  <c:v>0</c:v>
                </c:pt>
                <c:pt idx="45">
                  <c:v>24.26</c:v>
                </c:pt>
                <c:pt idx="46">
                  <c:v>26.32</c:v>
                </c:pt>
                <c:pt idx="47">
                  <c:v>26.13</c:v>
                </c:pt>
              </c:numCache>
            </c:numRef>
          </c:val>
          <c:smooth val="0"/>
        </c:ser>
        <c:ser>
          <c:idx val="1"/>
          <c:order val="1"/>
          <c:tx>
            <c:v>Clairvoyant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Sheet1!$E$58:$E$105</c:f>
              <c:numCache>
                <c:formatCode>General</c:formatCode>
                <c:ptCount val="48"/>
                <c:pt idx="0">
                  <c:v>26.15</c:v>
                </c:pt>
                <c:pt idx="1">
                  <c:v>26.03</c:v>
                </c:pt>
                <c:pt idx="2">
                  <c:v>26.21</c:v>
                </c:pt>
                <c:pt idx="3">
                  <c:v>25.55</c:v>
                </c:pt>
                <c:pt idx="4">
                  <c:v>25.81</c:v>
                </c:pt>
                <c:pt idx="5">
                  <c:v>25.68</c:v>
                </c:pt>
                <c:pt idx="6">
                  <c:v>25.31</c:v>
                </c:pt>
                <c:pt idx="7">
                  <c:v>25.88</c:v>
                </c:pt>
                <c:pt idx="8">
                  <c:v>25.73</c:v>
                </c:pt>
                <c:pt idx="9">
                  <c:v>25.8</c:v>
                </c:pt>
                <c:pt idx="10">
                  <c:v>25.48</c:v>
                </c:pt>
                <c:pt idx="11">
                  <c:v>26.41</c:v>
                </c:pt>
                <c:pt idx="12">
                  <c:v>26.42</c:v>
                </c:pt>
                <c:pt idx="13">
                  <c:v>27.17</c:v>
                </c:pt>
                <c:pt idx="14">
                  <c:v>28.7</c:v>
                </c:pt>
                <c:pt idx="15">
                  <c:v>28.42</c:v>
                </c:pt>
                <c:pt idx="16">
                  <c:v>28.05</c:v>
                </c:pt>
                <c:pt idx="17">
                  <c:v>28.19</c:v>
                </c:pt>
                <c:pt idx="18">
                  <c:v>28.23</c:v>
                </c:pt>
                <c:pt idx="19">
                  <c:v>28.7</c:v>
                </c:pt>
                <c:pt idx="20">
                  <c:v>27.94</c:v>
                </c:pt>
                <c:pt idx="21">
                  <c:v>28.15</c:v>
                </c:pt>
                <c:pt idx="22">
                  <c:v>27.88</c:v>
                </c:pt>
                <c:pt idx="23">
                  <c:v>27.65</c:v>
                </c:pt>
                <c:pt idx="24">
                  <c:v>27.44</c:v>
                </c:pt>
                <c:pt idx="25">
                  <c:v>28.29</c:v>
                </c:pt>
                <c:pt idx="26">
                  <c:v>27.52</c:v>
                </c:pt>
                <c:pt idx="27">
                  <c:v>27.46</c:v>
                </c:pt>
                <c:pt idx="28">
                  <c:v>28.2</c:v>
                </c:pt>
                <c:pt idx="29">
                  <c:v>28.75</c:v>
                </c:pt>
                <c:pt idx="30">
                  <c:v>28.43</c:v>
                </c:pt>
                <c:pt idx="31">
                  <c:v>27.77</c:v>
                </c:pt>
                <c:pt idx="32">
                  <c:v>28.14</c:v>
                </c:pt>
                <c:pt idx="33">
                  <c:v>27.75</c:v>
                </c:pt>
                <c:pt idx="34">
                  <c:v>28.3</c:v>
                </c:pt>
                <c:pt idx="35">
                  <c:v>28.47</c:v>
                </c:pt>
                <c:pt idx="36">
                  <c:v>28.43</c:v>
                </c:pt>
                <c:pt idx="37">
                  <c:v>28.68</c:v>
                </c:pt>
                <c:pt idx="38">
                  <c:v>29.05</c:v>
                </c:pt>
                <c:pt idx="39">
                  <c:v>29.13</c:v>
                </c:pt>
                <c:pt idx="40">
                  <c:v>28.41</c:v>
                </c:pt>
                <c:pt idx="41">
                  <c:v>28.03</c:v>
                </c:pt>
                <c:pt idx="42">
                  <c:v>28.08</c:v>
                </c:pt>
                <c:pt idx="43">
                  <c:v>28.41</c:v>
                </c:pt>
                <c:pt idx="44">
                  <c:v>27.79</c:v>
                </c:pt>
                <c:pt idx="45">
                  <c:v>27.25</c:v>
                </c:pt>
                <c:pt idx="46">
                  <c:v>28.71</c:v>
                </c:pt>
                <c:pt idx="47">
                  <c:v>28.79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429368"/>
        <c:axId val="192428584"/>
      </c:lineChart>
      <c:catAx>
        <c:axId val="1924293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28584"/>
        <c:crosses val="autoZero"/>
        <c:auto val="1"/>
        <c:lblAlgn val="ctr"/>
        <c:lblOffset val="100"/>
        <c:noMultiLvlLbl val="0"/>
      </c:catAx>
      <c:valAx>
        <c:axId val="192428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2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Half-Hourly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Sheet8!$AC$2:$AC$49</c:f>
              <c:numCache>
                <c:formatCode>General</c:formatCode>
                <c:ptCount val="48"/>
                <c:pt idx="0">
                  <c:v>23.63</c:v>
                </c:pt>
                <c:pt idx="1">
                  <c:v>23.8</c:v>
                </c:pt>
                <c:pt idx="2">
                  <c:v>0</c:v>
                </c:pt>
                <c:pt idx="3">
                  <c:v>24.64</c:v>
                </c:pt>
                <c:pt idx="4">
                  <c:v>0</c:v>
                </c:pt>
                <c:pt idx="5">
                  <c:v>0</c:v>
                </c:pt>
                <c:pt idx="6">
                  <c:v>25.2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22.26</c:v>
                </c:pt>
                <c:pt idx="12">
                  <c:v>0</c:v>
                </c:pt>
                <c:pt idx="13">
                  <c:v>36.43</c:v>
                </c:pt>
                <c:pt idx="14">
                  <c:v>11.22</c:v>
                </c:pt>
                <c:pt idx="15">
                  <c:v>0</c:v>
                </c:pt>
                <c:pt idx="16">
                  <c:v>32.729999999999997</c:v>
                </c:pt>
                <c:pt idx="17">
                  <c:v>23.55</c:v>
                </c:pt>
                <c:pt idx="18">
                  <c:v>35.729999999999997</c:v>
                </c:pt>
                <c:pt idx="19">
                  <c:v>0</c:v>
                </c:pt>
                <c:pt idx="20">
                  <c:v>37.479999999999997</c:v>
                </c:pt>
                <c:pt idx="21">
                  <c:v>0</c:v>
                </c:pt>
                <c:pt idx="22">
                  <c:v>0</c:v>
                </c:pt>
                <c:pt idx="23">
                  <c:v>36.76</c:v>
                </c:pt>
                <c:pt idx="24">
                  <c:v>0</c:v>
                </c:pt>
                <c:pt idx="25">
                  <c:v>37.200000000000003</c:v>
                </c:pt>
                <c:pt idx="26">
                  <c:v>22.27</c:v>
                </c:pt>
                <c:pt idx="27">
                  <c:v>37.630000000000003</c:v>
                </c:pt>
                <c:pt idx="28">
                  <c:v>0</c:v>
                </c:pt>
                <c:pt idx="29">
                  <c:v>37.630000000000003</c:v>
                </c:pt>
                <c:pt idx="30">
                  <c:v>0</c:v>
                </c:pt>
                <c:pt idx="31">
                  <c:v>40.409999999999997</c:v>
                </c:pt>
                <c:pt idx="32">
                  <c:v>23.1</c:v>
                </c:pt>
                <c:pt idx="33">
                  <c:v>36.79</c:v>
                </c:pt>
                <c:pt idx="34">
                  <c:v>30.22</c:v>
                </c:pt>
                <c:pt idx="35">
                  <c:v>0</c:v>
                </c:pt>
                <c:pt idx="36">
                  <c:v>37.04</c:v>
                </c:pt>
                <c:pt idx="37">
                  <c:v>24.33</c:v>
                </c:pt>
                <c:pt idx="38">
                  <c:v>36.909999999999997</c:v>
                </c:pt>
                <c:pt idx="39">
                  <c:v>0</c:v>
                </c:pt>
                <c:pt idx="40">
                  <c:v>36.5</c:v>
                </c:pt>
                <c:pt idx="41">
                  <c:v>23.39</c:v>
                </c:pt>
                <c:pt idx="42">
                  <c:v>22.19</c:v>
                </c:pt>
                <c:pt idx="43">
                  <c:v>28.34</c:v>
                </c:pt>
                <c:pt idx="44">
                  <c:v>24.25</c:v>
                </c:pt>
                <c:pt idx="45">
                  <c:v>20.04</c:v>
                </c:pt>
                <c:pt idx="46">
                  <c:v>27.38</c:v>
                </c:pt>
                <c:pt idx="47">
                  <c:v>30.3</c:v>
                </c:pt>
              </c:numCache>
            </c:numRef>
          </c:val>
          <c:smooth val="0"/>
        </c:ser>
        <c:ser>
          <c:idx val="1"/>
          <c:order val="1"/>
          <c:tx>
            <c:v>Clairvoyant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Sheet8!$AE$2:$AE$49</c:f>
              <c:numCache>
                <c:formatCode>General</c:formatCode>
                <c:ptCount val="48"/>
                <c:pt idx="0">
                  <c:v>23.33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23.3</c:v>
                </c:pt>
                <c:pt idx="11">
                  <c:v>23.59</c:v>
                </c:pt>
                <c:pt idx="12">
                  <c:v>24.09</c:v>
                </c:pt>
                <c:pt idx="13">
                  <c:v>24.69</c:v>
                </c:pt>
                <c:pt idx="14">
                  <c:v>25.24</c:v>
                </c:pt>
                <c:pt idx="15">
                  <c:v>25.66</c:v>
                </c:pt>
                <c:pt idx="16">
                  <c:v>25.69</c:v>
                </c:pt>
                <c:pt idx="17">
                  <c:v>25.55</c:v>
                </c:pt>
                <c:pt idx="18">
                  <c:v>25.42</c:v>
                </c:pt>
                <c:pt idx="19">
                  <c:v>25.47</c:v>
                </c:pt>
                <c:pt idx="20">
                  <c:v>25.28</c:v>
                </c:pt>
                <c:pt idx="21">
                  <c:v>25.1</c:v>
                </c:pt>
                <c:pt idx="22">
                  <c:v>24.95</c:v>
                </c:pt>
                <c:pt idx="23">
                  <c:v>24.8</c:v>
                </c:pt>
                <c:pt idx="24">
                  <c:v>24.79</c:v>
                </c:pt>
                <c:pt idx="25">
                  <c:v>24.56</c:v>
                </c:pt>
                <c:pt idx="26">
                  <c:v>24.67</c:v>
                </c:pt>
                <c:pt idx="27">
                  <c:v>24.71</c:v>
                </c:pt>
                <c:pt idx="28">
                  <c:v>24.68</c:v>
                </c:pt>
                <c:pt idx="29">
                  <c:v>24.64</c:v>
                </c:pt>
                <c:pt idx="30">
                  <c:v>24.5</c:v>
                </c:pt>
                <c:pt idx="31">
                  <c:v>24.8</c:v>
                </c:pt>
                <c:pt idx="32">
                  <c:v>24.78</c:v>
                </c:pt>
                <c:pt idx="33">
                  <c:v>24.92</c:v>
                </c:pt>
                <c:pt idx="34">
                  <c:v>25.06</c:v>
                </c:pt>
                <c:pt idx="35">
                  <c:v>25.07</c:v>
                </c:pt>
                <c:pt idx="36">
                  <c:v>25.52</c:v>
                </c:pt>
                <c:pt idx="37">
                  <c:v>25.57</c:v>
                </c:pt>
                <c:pt idx="38">
                  <c:v>25.44</c:v>
                </c:pt>
                <c:pt idx="39">
                  <c:v>25.38</c:v>
                </c:pt>
                <c:pt idx="40">
                  <c:v>25.23</c:v>
                </c:pt>
                <c:pt idx="41">
                  <c:v>25.2</c:v>
                </c:pt>
                <c:pt idx="42">
                  <c:v>25.23</c:v>
                </c:pt>
                <c:pt idx="43">
                  <c:v>25.35</c:v>
                </c:pt>
                <c:pt idx="44">
                  <c:v>25.27</c:v>
                </c:pt>
                <c:pt idx="45">
                  <c:v>25.14</c:v>
                </c:pt>
                <c:pt idx="46">
                  <c:v>25.03</c:v>
                </c:pt>
                <c:pt idx="47">
                  <c:v>26.4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289448"/>
        <c:axId val="385289840"/>
      </c:lineChart>
      <c:catAx>
        <c:axId val="385289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/>
                  <a:t>Trade Period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289840"/>
        <c:crosses val="autoZero"/>
        <c:auto val="1"/>
        <c:lblAlgn val="ctr"/>
        <c:lblOffset val="100"/>
        <c:tickLblSkip val="4"/>
        <c:noMultiLvlLbl val="0"/>
      </c:catAx>
      <c:valAx>
        <c:axId val="38528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289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195472440944871"/>
          <c:y val="0.89409667541557303"/>
          <c:w val="0.43720166229221347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53767408586677"/>
          <c:y val="4.6783747965382594E-2"/>
          <c:w val="0.83969366262114997"/>
          <c:h val="0.73808803778384569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Sheet1!$G$3:$G$5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</c:v>
                </c:pt>
              </c:numCache>
            </c:numRef>
          </c:cat>
          <c:val>
            <c:numRef>
              <c:f>Sheet1!$H$3:$H$5</c:f>
              <c:numCache>
                <c:formatCode>General</c:formatCode>
                <c:ptCount val="3"/>
                <c:pt idx="0">
                  <c:v>1</c:v>
                </c:pt>
                <c:pt idx="1">
                  <c:v>1.18</c:v>
                </c:pt>
              </c:numCache>
            </c:numRef>
          </c:val>
        </c:ser>
        <c:ser>
          <c:idx val="1"/>
          <c:order val="1"/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Sheet1!$G$3:$G$5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</c:v>
                </c:pt>
              </c:numCache>
            </c:numRef>
          </c:cat>
          <c:val>
            <c:numRef>
              <c:f>Sheet1!$H$1:$H$2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374392"/>
        <c:axId val="189377528"/>
      </c:areaChart>
      <c:catAx>
        <c:axId val="189374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/>
                  <a:t>Generation(MW)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377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377528"/>
        <c:scaling>
          <c:orientation val="minMax"/>
          <c:max val="1.6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 b="0" i="0" baseline="0">
                    <a:effectLst/>
                  </a:rPr>
                  <a:t>Marginal price($)</a:t>
                </a:r>
                <a:endParaRPr lang="en-NZ" sz="14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37439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09632901206018"/>
          <c:y val="4.6783617897396192E-2"/>
          <c:w val="0.89090367098793988"/>
          <c:h val="0.73244002881818748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Sheet1!$G$3:$G$5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</c:v>
                </c:pt>
              </c:numCache>
            </c:numRef>
          </c:cat>
          <c:val>
            <c:numRef>
              <c:f>Sheet1!$H$3:$H$5</c:f>
              <c:numCache>
                <c:formatCode>General</c:formatCode>
                <c:ptCount val="3"/>
                <c:pt idx="0">
                  <c:v>1</c:v>
                </c:pt>
                <c:pt idx="1">
                  <c:v>1.18</c:v>
                </c:pt>
              </c:numCache>
            </c:numRef>
          </c:val>
        </c:ser>
        <c:ser>
          <c:idx val="1"/>
          <c:order val="1"/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Sheet1!$G$3:$G$5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</c:v>
                </c:pt>
              </c:numCache>
            </c:numRef>
          </c:cat>
          <c:val>
            <c:numRef>
              <c:f>Sheet1!$H$1:$H$2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363368"/>
        <c:axId val="191361408"/>
      </c:areaChart>
      <c:catAx>
        <c:axId val="191363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6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361408"/>
        <c:scaling>
          <c:orientation val="minMax"/>
          <c:max val="1.6"/>
        </c:scaling>
        <c:delete val="1"/>
        <c:axPos val="l"/>
        <c:numFmt formatCode="General" sourceLinked="1"/>
        <c:majorTickMark val="none"/>
        <c:minorTickMark val="none"/>
        <c:tickLblPos val="nextTo"/>
        <c:crossAx val="191363368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6"/>
            </a:solidFill>
            <a:ln w="25400">
              <a:noFill/>
            </a:ln>
            <a:effectLst/>
          </c:spPr>
          <c:cat>
            <c:numRef>
              <c:f>Sheet1!$A$6:$A$8</c:f>
              <c:numCache>
                <c:formatCode>General</c:formatCode>
                <c:ptCount val="3"/>
                <c:pt idx="1">
                  <c:v>2.2000000000000002</c:v>
                </c:pt>
                <c:pt idx="2">
                  <c:v>4</c:v>
                </c:pt>
              </c:numCache>
            </c:numRef>
          </c:cat>
          <c:val>
            <c:numRef>
              <c:f>Sheet1!$B$6:$B$8</c:f>
              <c:numCache>
                <c:formatCode>General</c:formatCode>
                <c:ptCount val="3"/>
                <c:pt idx="1">
                  <c:v>1</c:v>
                </c:pt>
                <c:pt idx="2">
                  <c:v>1.36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8650448"/>
        <c:axId val="252157904"/>
      </c:areaChart>
      <c:catAx>
        <c:axId val="258650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/>
                  <a:t>Generation(MW)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157904"/>
        <c:crosses val="autoZero"/>
        <c:auto val="1"/>
        <c:lblAlgn val="ctr"/>
        <c:lblOffset val="100"/>
        <c:tickMarkSkip val="1"/>
        <c:noMultiLvlLbl val="0"/>
      </c:catAx>
      <c:valAx>
        <c:axId val="252157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 b="0" i="0" baseline="0">
                    <a:effectLst/>
                  </a:rPr>
                  <a:t>Marginal price($)</a:t>
                </a:r>
                <a:endParaRPr lang="en-NZ" sz="14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650448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50000000000001"/>
          <c:y val="0.12626574833785137"/>
          <c:w val="0.8110220198072301"/>
          <c:h val="0.68808319972204024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6"/>
            </a:solidFill>
            <a:ln w="25400">
              <a:noFill/>
            </a:ln>
            <a:effectLst/>
          </c:spPr>
          <c:cat>
            <c:numRef>
              <c:f>Sheet1!$D$1:$D$3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</c:numCache>
            </c:numRef>
          </c:cat>
          <c:val>
            <c:numRef>
              <c:f>Sheet1!$E$1:$E$3</c:f>
              <c:numCache>
                <c:formatCode>General</c:formatCode>
                <c:ptCount val="3"/>
                <c:pt idx="0">
                  <c:v>1.18</c:v>
                </c:pt>
                <c:pt idx="1">
                  <c:v>1.18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255432"/>
        <c:axId val="252691648"/>
      </c:areaChart>
      <c:catAx>
        <c:axId val="192255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/>
                  <a:t>Generation(MW)</a:t>
                </a:r>
              </a:p>
            </c:rich>
          </c:tx>
          <c:layout>
            <c:manualLayout>
              <c:xMode val="edge"/>
              <c:yMode val="edge"/>
              <c:x val="0.43443545751633988"/>
              <c:y val="0.896535685320356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91648"/>
        <c:crosses val="autoZero"/>
        <c:auto val="1"/>
        <c:lblAlgn val="ctr"/>
        <c:lblOffset val="100"/>
        <c:tickMarkSkip val="2"/>
        <c:noMultiLvlLbl val="0"/>
      </c:catAx>
      <c:valAx>
        <c:axId val="252691648"/>
        <c:scaling>
          <c:orientation val="minMax"/>
          <c:max val="1.6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 b="0" i="0" baseline="0">
                    <a:effectLst/>
                  </a:rPr>
                  <a:t>Marginal price($)</a:t>
                </a:r>
                <a:endParaRPr lang="en-NZ" sz="14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255432"/>
        <c:crossesAt val="1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78128500028075"/>
          <c:y val="2.8188439648330475E-2"/>
          <c:w val="0.8110220198072301"/>
          <c:h val="0.77211552916112358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6"/>
            </a:solidFill>
            <a:ln w="25400">
              <a:noFill/>
            </a:ln>
            <a:effectLst/>
          </c:spPr>
          <c:cat>
            <c:numRef>
              <c:f>Sheet1!$D$1:$D$3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</c:numCache>
            </c:numRef>
          </c:cat>
          <c:val>
            <c:numRef>
              <c:f>Sheet1!$E$1:$E$3</c:f>
              <c:numCache>
                <c:formatCode>General</c:formatCode>
                <c:ptCount val="3"/>
                <c:pt idx="0">
                  <c:v>1.18</c:v>
                </c:pt>
                <c:pt idx="1">
                  <c:v>1.18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188912"/>
        <c:axId val="134189304"/>
      </c:areaChart>
      <c:catAx>
        <c:axId val="13418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189304"/>
        <c:crosses val="autoZero"/>
        <c:auto val="1"/>
        <c:lblAlgn val="ctr"/>
        <c:lblOffset val="100"/>
        <c:tickMarkSkip val="2"/>
        <c:noMultiLvlLbl val="0"/>
      </c:catAx>
      <c:valAx>
        <c:axId val="134189304"/>
        <c:scaling>
          <c:orientation val="minMax"/>
          <c:max val="1.6"/>
        </c:scaling>
        <c:delete val="1"/>
        <c:axPos val="l"/>
        <c:numFmt formatCode="General" sourceLinked="1"/>
        <c:majorTickMark val="none"/>
        <c:minorTickMark val="none"/>
        <c:tickLblPos val="nextTo"/>
        <c:crossAx val="134188912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71827261167785E-2"/>
          <c:y val="5.5439671837427498E-2"/>
          <c:w val="0.9139281727388322"/>
          <c:h val="0.71682823329718515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6"/>
            </a:solidFill>
            <a:ln w="25400">
              <a:noFill/>
            </a:ln>
            <a:effectLst/>
          </c:spPr>
          <c:cat>
            <c:numRef>
              <c:f>Sheet1!$J$2:$J$4</c:f>
              <c:numCache>
                <c:formatCode>General</c:formatCode>
                <c:ptCount val="3"/>
                <c:pt idx="1">
                  <c:v>2</c:v>
                </c:pt>
                <c:pt idx="2">
                  <c:v>4</c:v>
                </c:pt>
              </c:numCache>
            </c:numRef>
          </c:cat>
          <c:val>
            <c:numRef>
              <c:f>Sheet1!$K$2:$K$4</c:f>
              <c:numCache>
                <c:formatCode>General</c:formatCode>
                <c:ptCount val="3"/>
                <c:pt idx="1">
                  <c:v>1.36</c:v>
                </c:pt>
                <c:pt idx="2">
                  <c:v>1.36</c:v>
                </c:pt>
              </c:numCache>
            </c:numRef>
          </c:val>
        </c:ser>
        <c:ser>
          <c:idx val="1"/>
          <c:order val="1"/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Sheet1!$J$2:$J$4</c:f>
              <c:numCache>
                <c:formatCode>General</c:formatCode>
                <c:ptCount val="3"/>
                <c:pt idx="1">
                  <c:v>2</c:v>
                </c:pt>
                <c:pt idx="2">
                  <c:v>4</c:v>
                </c:pt>
              </c:numCache>
            </c:numRef>
          </c:cat>
          <c:val>
            <c:numRef>
              <c:f>Sheet1!$H$1:$H$2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7637544"/>
        <c:axId val="267637936"/>
      </c:areaChart>
      <c:catAx>
        <c:axId val="267637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/>
                  <a:t>Generation(MW)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63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76379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sz="1400" b="0" i="0" baseline="0">
                    <a:effectLst/>
                  </a:rPr>
                  <a:t>Marginal price($)</a:t>
                </a:r>
                <a:endParaRPr lang="en-NZ" sz="14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637544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Clairvoyant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Sheet1!$S$6:$S$53</c:f>
              <c:numCache>
                <c:formatCode>General</c:formatCode>
                <c:ptCount val="48"/>
                <c:pt idx="0">
                  <c:v>979.21000000000015</c:v>
                </c:pt>
                <c:pt idx="1">
                  <c:v>889.06000000000006</c:v>
                </c:pt>
                <c:pt idx="2">
                  <c:v>872.81</c:v>
                </c:pt>
                <c:pt idx="3">
                  <c:v>832.04000000000008</c:v>
                </c:pt>
                <c:pt idx="4">
                  <c:v>811.4899999999999</c:v>
                </c:pt>
                <c:pt idx="5">
                  <c:v>801.19000000000017</c:v>
                </c:pt>
                <c:pt idx="6">
                  <c:v>789.17000000000007</c:v>
                </c:pt>
                <c:pt idx="7">
                  <c:v>789.94</c:v>
                </c:pt>
                <c:pt idx="8">
                  <c:v>782.3</c:v>
                </c:pt>
                <c:pt idx="9">
                  <c:v>829.03000000000009</c:v>
                </c:pt>
                <c:pt idx="10">
                  <c:v>886.43999999999994</c:v>
                </c:pt>
                <c:pt idx="11">
                  <c:v>998.5100000000001</c:v>
                </c:pt>
                <c:pt idx="12">
                  <c:v>1159.79</c:v>
                </c:pt>
                <c:pt idx="13">
                  <c:v>1317.92</c:v>
                </c:pt>
                <c:pt idx="14">
                  <c:v>1468.8800000000003</c:v>
                </c:pt>
                <c:pt idx="15">
                  <c:v>1580.5000000000002</c:v>
                </c:pt>
                <c:pt idx="16">
                  <c:v>1596.67</c:v>
                </c:pt>
                <c:pt idx="17">
                  <c:v>1537.22</c:v>
                </c:pt>
                <c:pt idx="18">
                  <c:v>1496.79</c:v>
                </c:pt>
                <c:pt idx="19">
                  <c:v>1509.07</c:v>
                </c:pt>
                <c:pt idx="20">
                  <c:v>1468.2200000000003</c:v>
                </c:pt>
                <c:pt idx="21">
                  <c:v>1410.27</c:v>
                </c:pt>
                <c:pt idx="22">
                  <c:v>1364.95</c:v>
                </c:pt>
                <c:pt idx="23">
                  <c:v>1319.97</c:v>
                </c:pt>
                <c:pt idx="24">
                  <c:v>1322.36</c:v>
                </c:pt>
                <c:pt idx="25">
                  <c:v>1248.92</c:v>
                </c:pt>
                <c:pt idx="26">
                  <c:v>1228.75</c:v>
                </c:pt>
                <c:pt idx="27">
                  <c:v>1265.43</c:v>
                </c:pt>
                <c:pt idx="28">
                  <c:v>1256.2299999999998</c:v>
                </c:pt>
                <c:pt idx="29">
                  <c:v>1244.17</c:v>
                </c:pt>
                <c:pt idx="30">
                  <c:v>1222.82</c:v>
                </c:pt>
                <c:pt idx="31">
                  <c:v>1279.1499999999999</c:v>
                </c:pt>
                <c:pt idx="32">
                  <c:v>1272.3999999999999</c:v>
                </c:pt>
                <c:pt idx="33">
                  <c:v>1317.46</c:v>
                </c:pt>
                <c:pt idx="34">
                  <c:v>1333.71</c:v>
                </c:pt>
                <c:pt idx="35">
                  <c:v>1360.8300000000002</c:v>
                </c:pt>
                <c:pt idx="36">
                  <c:v>1431.5399999999997</c:v>
                </c:pt>
                <c:pt idx="37">
                  <c:v>1435.8800000000003</c:v>
                </c:pt>
                <c:pt idx="38">
                  <c:v>1377.19</c:v>
                </c:pt>
                <c:pt idx="39">
                  <c:v>1330.0500000000002</c:v>
                </c:pt>
                <c:pt idx="40">
                  <c:v>1262.08</c:v>
                </c:pt>
                <c:pt idx="41">
                  <c:v>1229.9299999999998</c:v>
                </c:pt>
                <c:pt idx="42">
                  <c:v>1166.7700000000002</c:v>
                </c:pt>
                <c:pt idx="43">
                  <c:v>1081.9699999999998</c:v>
                </c:pt>
                <c:pt idx="44">
                  <c:v>986.26</c:v>
                </c:pt>
                <c:pt idx="45">
                  <c:v>863.77</c:v>
                </c:pt>
                <c:pt idx="46">
                  <c:v>769.75</c:v>
                </c:pt>
                <c:pt idx="47">
                  <c:v>653.90000000000009</c:v>
                </c:pt>
              </c:numCache>
            </c:numRef>
          </c:val>
          <c:smooth val="0"/>
        </c:ser>
        <c:ser>
          <c:idx val="1"/>
          <c:order val="1"/>
          <c:tx>
            <c:v>Half-Hourly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Sheet1!$T$6:$T$53</c:f>
              <c:numCache>
                <c:formatCode>General</c:formatCode>
                <c:ptCount val="48"/>
                <c:pt idx="0">
                  <c:v>1015.37</c:v>
                </c:pt>
                <c:pt idx="1">
                  <c:v>818.59</c:v>
                </c:pt>
                <c:pt idx="2">
                  <c:v>913.64</c:v>
                </c:pt>
                <c:pt idx="3">
                  <c:v>647.25</c:v>
                </c:pt>
                <c:pt idx="4">
                  <c:v>775.19</c:v>
                </c:pt>
                <c:pt idx="5">
                  <c:v>497.14</c:v>
                </c:pt>
                <c:pt idx="6">
                  <c:v>758.12</c:v>
                </c:pt>
                <c:pt idx="7">
                  <c:v>489.09</c:v>
                </c:pt>
                <c:pt idx="8">
                  <c:v>732.4</c:v>
                </c:pt>
                <c:pt idx="9">
                  <c:v>465.09000000000003</c:v>
                </c:pt>
                <c:pt idx="10">
                  <c:v>745.09</c:v>
                </c:pt>
                <c:pt idx="11">
                  <c:v>563.53</c:v>
                </c:pt>
                <c:pt idx="12">
                  <c:v>846.43000000000006</c:v>
                </c:pt>
                <c:pt idx="13">
                  <c:v>844.11000000000013</c:v>
                </c:pt>
                <c:pt idx="14">
                  <c:v>1127.01</c:v>
                </c:pt>
                <c:pt idx="15">
                  <c:v>1060.8699999999999</c:v>
                </c:pt>
                <c:pt idx="16">
                  <c:v>1343.77</c:v>
                </c:pt>
                <c:pt idx="17">
                  <c:v>1102.1600000000001</c:v>
                </c:pt>
                <c:pt idx="18">
                  <c:v>1385.0600000000002</c:v>
                </c:pt>
                <c:pt idx="19">
                  <c:v>1148.0600000000002</c:v>
                </c:pt>
                <c:pt idx="20">
                  <c:v>1429.01</c:v>
                </c:pt>
                <c:pt idx="21">
                  <c:v>1190.24</c:v>
                </c:pt>
                <c:pt idx="22">
                  <c:v>1457.54</c:v>
                </c:pt>
                <c:pt idx="23">
                  <c:v>1232.26</c:v>
                </c:pt>
                <c:pt idx="24">
                  <c:v>1485.46</c:v>
                </c:pt>
                <c:pt idx="25">
                  <c:v>1214.23</c:v>
                </c:pt>
                <c:pt idx="26">
                  <c:v>1457.75</c:v>
                </c:pt>
                <c:pt idx="27">
                  <c:v>1179.6300000000001</c:v>
                </c:pt>
                <c:pt idx="28">
                  <c:v>1454.73</c:v>
                </c:pt>
                <c:pt idx="29">
                  <c:v>1182.1299999999999</c:v>
                </c:pt>
                <c:pt idx="30">
                  <c:v>1457.2299999999998</c:v>
                </c:pt>
                <c:pt idx="31">
                  <c:v>1184.6299999999999</c:v>
                </c:pt>
                <c:pt idx="32">
                  <c:v>1458.5800000000002</c:v>
                </c:pt>
                <c:pt idx="33">
                  <c:v>1198.9200000000003</c:v>
                </c:pt>
                <c:pt idx="34">
                  <c:v>1474.0200000000002</c:v>
                </c:pt>
                <c:pt idx="35">
                  <c:v>1490.45</c:v>
                </c:pt>
                <c:pt idx="36">
                  <c:v>1654.3000000000002</c:v>
                </c:pt>
                <c:pt idx="37">
                  <c:v>1393.33</c:v>
                </c:pt>
                <c:pt idx="38">
                  <c:v>1531.6999999999998</c:v>
                </c:pt>
                <c:pt idx="39">
                  <c:v>1278.6999999999998</c:v>
                </c:pt>
                <c:pt idx="40">
                  <c:v>1509.1899999999998</c:v>
                </c:pt>
                <c:pt idx="41">
                  <c:v>1236.5900000000001</c:v>
                </c:pt>
                <c:pt idx="42">
                  <c:v>1344.1699999999998</c:v>
                </c:pt>
                <c:pt idx="43">
                  <c:v>1147.26</c:v>
                </c:pt>
                <c:pt idx="44">
                  <c:v>1230.8</c:v>
                </c:pt>
                <c:pt idx="45">
                  <c:v>1170.69</c:v>
                </c:pt>
                <c:pt idx="46">
                  <c:v>1109.9699999999998</c:v>
                </c:pt>
                <c:pt idx="47">
                  <c:v>977.08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428976"/>
        <c:axId val="134977624"/>
      </c:lineChart>
      <c:catAx>
        <c:axId val="192428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/>
                  <a:t>Trade Period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977624"/>
        <c:crosses val="autoZero"/>
        <c:auto val="1"/>
        <c:lblAlgn val="ctr"/>
        <c:lblOffset val="100"/>
        <c:tickLblSkip val="4"/>
        <c:noMultiLvlLbl val="0"/>
      </c:catAx>
      <c:valAx>
        <c:axId val="134977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/>
                  <a:t>Aggregated Hydro Dispatch(MW)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2897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6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png"/><Relationship Id="rId2" Type="http://schemas.openxmlformats.org/officeDocument/2006/relationships/tags" Target="../tags/tag4.xml"/><Relationship Id="rId16" Type="http://schemas.openxmlformats.org/officeDocument/2006/relationships/image" Target="../media/image9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tags" Target="../tags/tag12.xml"/><Relationship Id="rId16" Type="http://schemas.openxmlformats.org/officeDocument/2006/relationships/image" Target="../media/image15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0.png"/><Relationship Id="rId5" Type="http://schemas.openxmlformats.org/officeDocument/2006/relationships/tags" Target="../tags/tag15.xml"/><Relationship Id="rId15" Type="http://schemas.openxmlformats.org/officeDocument/2006/relationships/image" Target="../media/image14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18.png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tags" Target="../tags/tag22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3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image" Target="../media/image22.png"/><Relationship Id="rId5" Type="http://schemas.openxmlformats.org/officeDocument/2006/relationships/tags" Target="../tags/tag24.xml"/><Relationship Id="rId10" Type="http://schemas.openxmlformats.org/officeDocument/2006/relationships/image" Target="../media/image21.png"/><Relationship Id="rId4" Type="http://schemas.openxmlformats.org/officeDocument/2006/relationships/tags" Target="../tags/tag23.xml"/><Relationship Id="rId9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SPD and </a:t>
            </a:r>
            <a:r>
              <a:rPr lang="en-NZ" dirty="0" smtClean="0"/>
              <a:t>Intra-day Uncertainty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NZ" dirty="0" smtClean="0"/>
              <a:t>PROF. ANDY PHILPOTT, DR. GOLBON ZAKERI, NICHOLAS PORTER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564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Half-Hourly Dispatch Model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32855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We have developed a model that simulates a half-hourly offering and dispatch process similar to that in the New Zealand Electricity model.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Unlike the Clairvoyant model, the demand is uncertain.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Within this model, there are a few sub-models: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A river-chain optimisation for each offering hydro generator.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An SPD model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91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River Chain Formulation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objective is to maximize the revenue across the planning horizon, given the provisional price vector.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Historical reservoir volumes are used as the starting point and the minimum endpoint for the planning horizon.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Conservation of mass constraints model the quadratic relationship between power generation and flow rate, as well as time delays between reservoirs.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system is further constrained by limits on reservoir volume, ramping, spill, and generation.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Output: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Offers for SPD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40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SPD Formulation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objective is to minimize the cost of fuel </a:t>
            </a:r>
            <a:r>
              <a:rPr lang="en-NZ" dirty="0" smtClean="0"/>
              <a:t>over </a:t>
            </a:r>
            <a:r>
              <a:rPr lang="en-NZ" dirty="0" smtClean="0"/>
              <a:t>the planning horizon (Quadratic).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network is constrained by upper bounds on transmission line flows, voltage angle constraints, and quadratic thermal losses.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dispatch is constrained by the generators’ offers, ramping constraints, and demand for the system must be met.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Outputs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Block Dispatch for the hydro generators.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/>
              <a:t>T</a:t>
            </a:r>
            <a:r>
              <a:rPr lang="en-NZ" dirty="0" smtClean="0"/>
              <a:t>hermal </a:t>
            </a:r>
            <a:r>
              <a:rPr lang="en-NZ" dirty="0" smtClean="0"/>
              <a:t>Dispatch.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Prices.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698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Half-Hourly Dispatch Algorithm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32855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half hourly model is solved 48 times for a single day.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At each trading period the following steps are followed: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Hydro generators calculate offers by solving river chain problem maximising revenue using provisional prices.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Thermal generators offer maximum generation at fuel cost. Hydro generators offer their quantity at zero cost.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Current period’s actual demand becomes known, and demand for remaining periods is </a:t>
            </a:r>
            <a:r>
              <a:rPr lang="en-NZ" dirty="0" err="1" smtClean="0"/>
              <a:t>reforecasted</a:t>
            </a:r>
            <a:r>
              <a:rPr lang="en-NZ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System Operator solves SPD problem minimizing cost of fuel consumption over remaining periods</a:t>
            </a:r>
            <a:r>
              <a:rPr lang="en-NZ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Price for current period is set and SPD outputs new price signals.</a:t>
            </a:r>
            <a:endParaRPr lang="en-N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Thermal Dispatch is fixed for current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Hydro generation is allowed to be rearranged, provided the sum of rearranged generation is equal to the sum of the dispatch.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704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Network </a:t>
            </a:r>
            <a:r>
              <a:rPr lang="en-NZ" dirty="0" smtClean="0"/>
              <a:t>Assumptions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A subset of 8 nodes in the 18 node New Zealand transmission network is assumed for computational ease.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Reserve, frequency and n-1 security are neglected in this model</a:t>
            </a:r>
            <a:r>
              <a:rPr lang="en-N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A model with a larger network with more realistic constraints is being developed through </a:t>
            </a:r>
            <a:r>
              <a:rPr lang="en-NZ" dirty="0" err="1" smtClean="0"/>
              <a:t>vSPD</a:t>
            </a:r>
            <a:r>
              <a:rPr lang="en-NZ" dirty="0"/>
              <a:t>.</a:t>
            </a:r>
            <a:endParaRPr lang="en-NZ" dirty="0"/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42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first experiment involves direct comparison between the clairvoyant model and the half-hourly model.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two models are compared over </a:t>
            </a:r>
            <a:r>
              <a:rPr lang="en-NZ" dirty="0" smtClean="0"/>
              <a:t>16 </a:t>
            </a:r>
            <a:r>
              <a:rPr lang="en-NZ" dirty="0" smtClean="0"/>
              <a:t>winter </a:t>
            </a:r>
            <a:r>
              <a:rPr lang="en-NZ" dirty="0" smtClean="0"/>
              <a:t>days across 2008 and 2009.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Historical demand is used as the true demand for both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Average demand across sample days is used as the initial projected demand for the half-hourly model.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708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1 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sz="2200" dirty="0" smtClean="0"/>
              <a:t>From this experiment, we see the total cost of fuel consumption is almost twice as high for the half-hourly model than it is for the </a:t>
            </a:r>
            <a:r>
              <a:rPr lang="en-NZ" sz="2200" dirty="0" smtClean="0"/>
              <a:t>clairvoyant </a:t>
            </a:r>
            <a:r>
              <a:rPr lang="en-NZ" sz="2200" dirty="0" smtClean="0"/>
              <a:t>model.</a:t>
            </a:r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36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914" y="286603"/>
            <a:ext cx="10334172" cy="1450757"/>
          </a:xfrm>
        </p:spPr>
        <p:txBody>
          <a:bodyPr/>
          <a:lstStyle/>
          <a:p>
            <a:r>
              <a:rPr lang="en-NZ" dirty="0" smtClean="0"/>
              <a:t>Experiment 1- Aggregated Hydro Dispatch </a:t>
            </a:r>
            <a:endParaRPr lang="en-NZ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25869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60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1- 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Also of interest is cost to consumer.</a:t>
            </a:r>
          </a:p>
          <a:p>
            <a:r>
              <a:rPr lang="en-NZ" dirty="0"/>
              <a:t>W</a:t>
            </a:r>
            <a:r>
              <a:rPr lang="en-NZ" dirty="0" smtClean="0"/>
              <a:t>e </a:t>
            </a:r>
            <a:r>
              <a:rPr lang="en-NZ" dirty="0"/>
              <a:t>see almost 12% higher cost to the consumer for the </a:t>
            </a:r>
            <a:r>
              <a:rPr lang="en-NZ" dirty="0" smtClean="0"/>
              <a:t>clairvoyant </a:t>
            </a:r>
            <a:r>
              <a:rPr lang="en-NZ" dirty="0"/>
              <a:t>model compared to the half-hourly model.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96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1- </a:t>
            </a:r>
            <a:r>
              <a:rPr lang="en-NZ" dirty="0" smtClean="0"/>
              <a:t>WKM Half Hour </a:t>
            </a:r>
            <a:r>
              <a:rPr lang="en-NZ" dirty="0" smtClean="0"/>
              <a:t>Prices</a:t>
            </a:r>
            <a:endParaRPr lang="en-NZ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38630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67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Previous Works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A.B. </a:t>
            </a:r>
            <a:r>
              <a:rPr lang="en-NZ" dirty="0" err="1"/>
              <a:t>Philpott</a:t>
            </a:r>
            <a:r>
              <a:rPr lang="en-NZ" dirty="0"/>
              <a:t> and Z. </a:t>
            </a:r>
            <a:r>
              <a:rPr lang="en-NZ" dirty="0" smtClean="0"/>
              <a:t>Guan- </a:t>
            </a:r>
            <a:r>
              <a:rPr lang="en-NZ" i="1" dirty="0" smtClean="0"/>
              <a:t>Models </a:t>
            </a:r>
            <a:r>
              <a:rPr lang="en-NZ" i="1" dirty="0"/>
              <a:t>for estimating the performance of electricity markets with hydro-electric reservoir storage</a:t>
            </a:r>
            <a:r>
              <a:rPr lang="en-NZ" i="1" dirty="0" smtClean="0"/>
              <a:t> </a:t>
            </a:r>
            <a:r>
              <a:rPr lang="en-NZ" dirty="0" smtClean="0"/>
              <a:t>(2013)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Approximated New Zealand’s transmission network as an 18 node model.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Compared historical dispatch to a centrally dispatched model with perfect information about demand and inflows.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Fuel costs were </a:t>
            </a:r>
            <a:r>
              <a:rPr lang="en-NZ" dirty="0" smtClean="0"/>
              <a:t>10% </a:t>
            </a:r>
            <a:r>
              <a:rPr lang="en-NZ" dirty="0" smtClean="0"/>
              <a:t>lower for the centrally dispatched model, when solved on a daily basis between 2005 and 2009.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These inefficiencies may be due to uncertainty in demand, market power or risk aversion. The exact cause is not clear.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925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NZ" dirty="0" smtClean="0"/>
              <a:t>Illustration of Pricing Phenomenon</a:t>
            </a:r>
            <a:endParaRPr lang="en-NZ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97280" y="1860248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NZ" sz="1600" dirty="0" smtClean="0"/>
              <a:t>Consider a centrally planned clairvoyant </a:t>
            </a:r>
            <a:r>
              <a:rPr lang="en-NZ" sz="1600" dirty="0" smtClean="0"/>
              <a:t>dispatch model, run </a:t>
            </a:r>
            <a:r>
              <a:rPr lang="en-NZ" sz="1600" dirty="0" smtClean="0"/>
              <a:t>at a single node across two time periods</a:t>
            </a:r>
            <a:r>
              <a:rPr lang="en-NZ" sz="1600" dirty="0"/>
              <a:t> </a:t>
            </a:r>
            <a:r>
              <a:rPr lang="en-NZ" sz="1600" dirty="0" smtClean="0"/>
              <a:t>with one </a:t>
            </a:r>
            <a:r>
              <a:rPr lang="en-NZ" sz="1600" dirty="0" smtClean="0"/>
              <a:t>thermal generator </a:t>
            </a:r>
            <a:r>
              <a:rPr lang="en-NZ" sz="1600" dirty="0" smtClean="0"/>
              <a:t>and one hydro generator. The problem is to manage the hydro and thermal dispatch over the </a:t>
            </a:r>
            <a:r>
              <a:rPr lang="en-NZ" sz="1600" dirty="0" smtClean="0"/>
              <a:t>planning horizon.</a:t>
            </a:r>
            <a:endParaRPr lang="en-NZ" sz="1600" dirty="0" smtClean="0"/>
          </a:p>
          <a:p>
            <a:r>
              <a:rPr lang="en-NZ" sz="1600" dirty="0" smtClean="0"/>
              <a:t>Assumptions: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1600" dirty="0" smtClean="0"/>
              <a:t>Two </a:t>
            </a:r>
            <a:r>
              <a:rPr lang="en-NZ" sz="1600" dirty="0"/>
              <a:t>time periods and one node</a:t>
            </a:r>
            <a:r>
              <a:rPr lang="en-NZ" sz="16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1600" dirty="0" smtClean="0"/>
              <a:t>      is the thermal generation at period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1600" dirty="0" smtClean="0"/>
              <a:t>Demand for period 1 is 2 MW and demand for period 2 is 2MW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1600" dirty="0" smtClean="0"/>
              <a:t>Hydro Generation = 2.2 MW and thermal generation makes up the remaining 1.8MW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1600" dirty="0" smtClean="0"/>
              <a:t>Cumulative Fuel Cost for thermal generator at period   is given 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1600" dirty="0" smtClean="0"/>
              <a:t>Cost of hydro generation is zero. Therefore, we assume that, if              , then the market price,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1600" dirty="0" smtClean="0"/>
              <a:t>If 	then </a:t>
            </a:r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/>
          </a:p>
        </p:txBody>
      </p:sp>
      <p:pic>
        <p:nvPicPr>
          <p:cNvPr id="24" name="Picture 2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334" y="4472678"/>
            <a:ext cx="1597152" cy="22402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0" y="3351926"/>
            <a:ext cx="161544" cy="1219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900" y="3336686"/>
            <a:ext cx="54864" cy="13716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911271"/>
            <a:ext cx="544068" cy="1676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4911271"/>
            <a:ext cx="542544" cy="16764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572" y="5317671"/>
            <a:ext cx="544068" cy="1676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657" y="5299383"/>
            <a:ext cx="2010156" cy="2042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4534146"/>
            <a:ext cx="54864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1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Illustration of Pricing Phenomenon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97280" y="1823086"/>
            <a:ext cx="10058400" cy="4031192"/>
          </a:xfrm>
        </p:spPr>
        <p:txBody>
          <a:bodyPr/>
          <a:lstStyle/>
          <a:p>
            <a:pPr marL="0" indent="0">
              <a:buNone/>
            </a:pPr>
            <a:r>
              <a:rPr lang="en-NZ" sz="1600" dirty="0" smtClean="0"/>
              <a:t> Consider a </a:t>
            </a:r>
            <a:r>
              <a:rPr lang="en-NZ" sz="1600" dirty="0"/>
              <a:t>case where the total cost of fuel consumption across both periods is being minimized</a:t>
            </a:r>
            <a:r>
              <a:rPr lang="en-NZ" sz="1600" dirty="0" smtClean="0"/>
              <a:t>:</a:t>
            </a:r>
          </a:p>
          <a:p>
            <a:endParaRPr lang="en-NZ" sz="1600" dirty="0" smtClean="0"/>
          </a:p>
          <a:p>
            <a:r>
              <a:rPr lang="en-NZ" sz="1600" dirty="0" smtClean="0"/>
              <a:t>Setting </a:t>
            </a:r>
          </a:p>
          <a:p>
            <a:endParaRPr lang="en-NZ" sz="1600" dirty="0" smtClean="0"/>
          </a:p>
          <a:p>
            <a:endParaRPr lang="en-NZ" sz="1600" dirty="0" smtClean="0"/>
          </a:p>
          <a:p>
            <a:r>
              <a:rPr lang="en-NZ" sz="1600" dirty="0" smtClean="0"/>
              <a:t>Differentiating this and setting to zero we get:</a:t>
            </a:r>
          </a:p>
          <a:p>
            <a:pPr marL="0" indent="0">
              <a:buNone/>
            </a:pPr>
            <a:endParaRPr lang="en-NZ" sz="1600" dirty="0" smtClean="0"/>
          </a:p>
          <a:p>
            <a:pPr marL="0" indent="0">
              <a:buNone/>
            </a:pPr>
            <a:r>
              <a:rPr lang="en-NZ" sz="1600" dirty="0" smtClean="0"/>
              <a:t>	         and</a:t>
            </a:r>
            <a:endParaRPr lang="en-NZ" sz="1000" dirty="0" smtClean="0"/>
          </a:p>
          <a:p>
            <a:r>
              <a:rPr lang="en-NZ" sz="1600" dirty="0"/>
              <a:t>T</a:t>
            </a:r>
            <a:r>
              <a:rPr lang="en-NZ" sz="1600" dirty="0" smtClean="0"/>
              <a:t>his solution produces prices 		         and the total consumer cost is</a:t>
            </a:r>
          </a:p>
          <a:p>
            <a:r>
              <a:rPr lang="en-NZ" sz="1600" dirty="0" smtClean="0"/>
              <a:t> The total cost of fuel consumption is </a:t>
            </a:r>
          </a:p>
          <a:p>
            <a:endParaRPr lang="en-NZ" sz="1600" dirty="0" smtClean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0" y="3078239"/>
            <a:ext cx="4489704" cy="7056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0" y="2342284"/>
            <a:ext cx="2464308" cy="219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390" y="2718204"/>
            <a:ext cx="1161288" cy="1661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0" y="4317847"/>
            <a:ext cx="1429512" cy="1691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0" y="4685248"/>
            <a:ext cx="1162812" cy="1706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309" y="4685248"/>
            <a:ext cx="1162812" cy="17068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674" y="5071293"/>
            <a:ext cx="1399032" cy="1844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011" y="5051336"/>
            <a:ext cx="2368296" cy="1706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07" y="5444495"/>
            <a:ext cx="3785616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1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Illustration of Pricing Phenomenon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97280" y="1823086"/>
            <a:ext cx="10058400" cy="4031192"/>
          </a:xfrm>
        </p:spPr>
        <p:txBody>
          <a:bodyPr/>
          <a:lstStyle/>
          <a:p>
            <a:r>
              <a:rPr lang="en-NZ" sz="1600" dirty="0" smtClean="0"/>
              <a:t>Consider a case where 	            and		</a:t>
            </a:r>
          </a:p>
          <a:p>
            <a:r>
              <a:rPr lang="en-NZ" sz="1600" dirty="0" smtClean="0"/>
              <a:t>This produces 	        and </a:t>
            </a:r>
          </a:p>
          <a:p>
            <a:r>
              <a:rPr lang="en-NZ" sz="1600" dirty="0" smtClean="0"/>
              <a:t>The total cost to the consumer is 	                </a:t>
            </a:r>
            <a:r>
              <a:rPr lang="en-NZ" sz="1600" dirty="0" smtClean="0"/>
              <a:t>and</a:t>
            </a:r>
            <a:r>
              <a:rPr lang="en-NZ" sz="1600" dirty="0" smtClean="0"/>
              <a:t> </a:t>
            </a:r>
            <a:r>
              <a:rPr lang="en-NZ" sz="1600" dirty="0" smtClean="0"/>
              <a:t>the cost of fuel consumption is </a:t>
            </a:r>
          </a:p>
          <a:p>
            <a:r>
              <a:rPr lang="en-NZ" sz="1600" dirty="0" smtClean="0"/>
              <a:t>This solution has a fuel cost that is 8.2% higher than the solution on the previous slide. However, the cost to the consumer is 55% lower for this solution.</a:t>
            </a:r>
          </a:p>
          <a:p>
            <a:r>
              <a:rPr lang="en-NZ" sz="1600" dirty="0" smtClean="0"/>
              <a:t>This shows that minimizing the cost to consumers across  the two trading periods does not necessarily produce an efficient dispatch.</a:t>
            </a: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73" y="1895656"/>
            <a:ext cx="1188720" cy="1706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11" y="1881142"/>
            <a:ext cx="1030224" cy="1706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342" y="2293257"/>
            <a:ext cx="821436" cy="1661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347" y="2293257"/>
            <a:ext cx="565404" cy="1661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739" y="2671772"/>
            <a:ext cx="1411224" cy="16459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86" y="2664950"/>
            <a:ext cx="2170176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Illustration of Pricing Phenomenon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97280" y="1823086"/>
            <a:ext cx="10058400" cy="4031192"/>
          </a:xfrm>
        </p:spPr>
        <p:txBody>
          <a:bodyPr/>
          <a:lstStyle/>
          <a:p>
            <a:endParaRPr lang="en-NZ" sz="1600" dirty="0" smtClean="0"/>
          </a:p>
          <a:p>
            <a:endParaRPr lang="en-NZ" sz="1600" dirty="0"/>
          </a:p>
          <a:p>
            <a:endParaRPr lang="en-NZ" sz="1600" dirty="0" smtClean="0"/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301142"/>
              </p:ext>
            </p:extLst>
          </p:nvPr>
        </p:nvGraphicFramePr>
        <p:xfrm>
          <a:off x="1097282" y="1944914"/>
          <a:ext cx="4620301" cy="2248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148997"/>
              </p:ext>
            </p:extLst>
          </p:nvPr>
        </p:nvGraphicFramePr>
        <p:xfrm>
          <a:off x="5886994" y="1952173"/>
          <a:ext cx="4882606" cy="225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820057"/>
              </p:ext>
            </p:extLst>
          </p:nvPr>
        </p:nvGraphicFramePr>
        <p:xfrm>
          <a:off x="1097280" y="4135646"/>
          <a:ext cx="6883400" cy="22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5571" y="4847842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A=2.124</a:t>
            </a:r>
            <a:endParaRPr lang="en-NZ" dirty="0"/>
          </a:p>
        </p:txBody>
      </p:sp>
      <p:sp>
        <p:nvSpPr>
          <p:cNvPr id="34" name="TextBox 33"/>
          <p:cNvSpPr txBox="1"/>
          <p:nvPr/>
        </p:nvSpPr>
        <p:spPr>
          <a:xfrm>
            <a:off x="7395028" y="2987868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A</a:t>
            </a:r>
            <a:r>
              <a:rPr lang="en-NZ" dirty="0" smtClean="0"/>
              <a:t>=0.981</a:t>
            </a:r>
            <a:endParaRPr lang="en-NZ" dirty="0"/>
          </a:p>
        </p:txBody>
      </p:sp>
      <p:sp>
        <p:nvSpPr>
          <p:cNvPr id="35" name="TextBox 34"/>
          <p:cNvSpPr txBox="1"/>
          <p:nvPr/>
        </p:nvSpPr>
        <p:spPr>
          <a:xfrm>
            <a:off x="2656114" y="2987868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A</a:t>
            </a:r>
            <a:r>
              <a:rPr lang="en-NZ" dirty="0" smtClean="0"/>
              <a:t>=0.981</a:t>
            </a:r>
            <a:endParaRPr lang="en-NZ" dirty="0"/>
          </a:p>
        </p:txBody>
      </p:sp>
      <p:graphicFrame>
        <p:nvGraphicFramePr>
          <p:cNvPr id="38" name="Chart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402244"/>
              </p:ext>
            </p:extLst>
          </p:nvPr>
        </p:nvGraphicFramePr>
        <p:xfrm>
          <a:off x="952500" y="1478810"/>
          <a:ext cx="4896000" cy="276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645848"/>
              </p:ext>
            </p:extLst>
          </p:nvPr>
        </p:nvGraphicFramePr>
        <p:xfrm>
          <a:off x="6289040" y="1737360"/>
          <a:ext cx="4737462" cy="247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324100" y="2784668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A=2.36</a:t>
            </a:r>
            <a:endParaRPr lang="en-NZ" dirty="0"/>
          </a:p>
        </p:txBody>
      </p:sp>
      <p:sp>
        <p:nvSpPr>
          <p:cNvPr id="41" name="TextBox 40"/>
          <p:cNvSpPr txBox="1"/>
          <p:nvPr/>
        </p:nvSpPr>
        <p:spPr>
          <a:xfrm>
            <a:off x="7099299" y="2784668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A=2.36</a:t>
            </a:r>
            <a:endParaRPr lang="en-NZ" dirty="0"/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08353"/>
              </p:ext>
            </p:extLst>
          </p:nvPr>
        </p:nvGraphicFramePr>
        <p:xfrm>
          <a:off x="1097280" y="4077175"/>
          <a:ext cx="6934200" cy="212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5335814" y="4879784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A=2.72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3271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AsOne/>
      </p:bldGraphic>
      <p:bldGraphic spid="29" grpId="0">
        <p:bldAsOne/>
      </p:bldGraphic>
      <p:bldGraphic spid="33" grpId="0">
        <p:bldAsOne/>
      </p:bldGraphic>
      <p:bldP spid="9" grpId="0"/>
      <p:bldP spid="34" grpId="0"/>
      <p:bldP spid="35" grpId="0"/>
      <p:bldGraphic spid="38" grpId="0">
        <p:bldAsOne/>
      </p:bldGraphic>
      <p:bldGraphic spid="39" grpId="0">
        <p:bldAsOne/>
      </p:bldGraphic>
      <p:bldP spid="40" grpId="0"/>
      <p:bldP spid="41" grpId="0"/>
      <p:bldGraphic spid="45" grpId="0">
        <p:bldAsOne/>
      </p:bldGraphic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In order to smooth this dispatch, and allow for more consistent prices, we consider two approaches.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first of these approaches is to tighten the ramping constraint on the hydro generators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For the same </a:t>
            </a:r>
            <a:r>
              <a:rPr lang="en-NZ" dirty="0" smtClean="0"/>
              <a:t>16</a:t>
            </a:r>
            <a:r>
              <a:rPr lang="en-NZ" dirty="0" smtClean="0"/>
              <a:t> </a:t>
            </a:r>
            <a:r>
              <a:rPr lang="en-NZ" dirty="0" smtClean="0"/>
              <a:t>days from experiment 1, the model is rerun with a ramping limit of 20% of maximum generation per hour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4529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2 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8434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sz="2200" dirty="0" smtClean="0"/>
              <a:t>By restricting the ramp rates, we see the fuel consumption cost is </a:t>
            </a:r>
            <a:r>
              <a:rPr lang="en-NZ" sz="2200" dirty="0" smtClean="0"/>
              <a:t>23.5</a:t>
            </a:r>
            <a:r>
              <a:rPr lang="en-NZ" sz="2200" dirty="0" smtClean="0"/>
              <a:t>% </a:t>
            </a:r>
            <a:r>
              <a:rPr lang="en-NZ" sz="2200" dirty="0" smtClean="0"/>
              <a:t>higher for the half-hourly model than it is for the clairvoyant model</a:t>
            </a:r>
            <a:r>
              <a:rPr lang="en-NZ" sz="2200" dirty="0" smtClean="0"/>
              <a:t>. </a:t>
            </a:r>
            <a:endParaRPr lang="en-NZ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NZ" sz="2200" dirty="0"/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711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750" dirty="0" smtClean="0"/>
              <a:t>Experiment </a:t>
            </a:r>
            <a:r>
              <a:rPr lang="en-NZ" sz="4750" dirty="0"/>
              <a:t>2- Aggregated Hydro Dispatch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395558"/>
              </p:ext>
            </p:extLst>
          </p:nvPr>
        </p:nvGraphicFramePr>
        <p:xfrm>
          <a:off x="1096963" y="1846263"/>
          <a:ext cx="4665208" cy="3669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456115"/>
              </p:ext>
            </p:extLst>
          </p:nvPr>
        </p:nvGraphicFramePr>
        <p:xfrm>
          <a:off x="6125346" y="1737360"/>
          <a:ext cx="5030334" cy="3683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13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</a:t>
            </a:r>
            <a:r>
              <a:rPr lang="en-NZ" dirty="0" smtClean="0"/>
              <a:t>2- </a:t>
            </a:r>
            <a:r>
              <a:rPr lang="en-NZ" dirty="0" smtClean="0"/>
              <a:t>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Restricting the ramp rate made the cost to the consumer </a:t>
            </a:r>
            <a:r>
              <a:rPr lang="en-NZ" dirty="0" smtClean="0"/>
              <a:t>9.1</a:t>
            </a:r>
            <a:r>
              <a:rPr lang="en-NZ" dirty="0" smtClean="0"/>
              <a:t>% </a:t>
            </a:r>
            <a:r>
              <a:rPr lang="en-NZ" dirty="0" smtClean="0"/>
              <a:t>higher for the half-hourly model than compared to the clairvoyant model.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11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Experiment </a:t>
            </a:r>
            <a:r>
              <a:rPr lang="en-NZ" dirty="0" smtClean="0"/>
              <a:t>2- </a:t>
            </a:r>
            <a:r>
              <a:rPr lang="en-NZ" dirty="0"/>
              <a:t>WKM </a:t>
            </a:r>
            <a:r>
              <a:rPr lang="en-NZ" dirty="0"/>
              <a:t>Half Hour Prices</a:t>
            </a:r>
            <a:endParaRPr lang="en-NZ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724927"/>
              </p:ext>
            </p:extLst>
          </p:nvPr>
        </p:nvGraphicFramePr>
        <p:xfrm>
          <a:off x="1096963" y="1846263"/>
          <a:ext cx="5057094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11806"/>
              </p:ext>
            </p:extLst>
          </p:nvPr>
        </p:nvGraphicFramePr>
        <p:xfrm>
          <a:off x="6115680" y="1737360"/>
          <a:ext cx="5040000" cy="40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880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3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second approach to smoothing the results is to model a contract that stipulates the minimum amount each hydro generator must offer at each trade period.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In this experiment, we looked at two particular days and simulated 20 demand scenarios for each</a:t>
            </a:r>
            <a:r>
              <a:rPr lang="en-NZ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days are the same day of the week, and are both winter days, so have the same initial projected demand </a:t>
            </a: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In </a:t>
            </a:r>
            <a:r>
              <a:rPr lang="en-NZ" dirty="0" smtClean="0"/>
              <a:t>order to find the amount of generation to be contracted, a central plan is solved using an average historical demand.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contracted hydro generation for each generator is then set to 80% of the generator’s total hydro generation from the central plan</a:t>
            </a:r>
            <a:r>
              <a:rPr lang="en-N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The demand scenarios come from a normal distribution based on historical data</a:t>
            </a:r>
            <a:r>
              <a:rPr lang="en-NZ" dirty="0" smtClean="0"/>
              <a:t>.</a:t>
            </a: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Compared the clairvoyant and </a:t>
            </a:r>
            <a:r>
              <a:rPr lang="en-NZ" dirty="0" err="1" smtClean="0"/>
              <a:t>halfhourly</a:t>
            </a:r>
            <a:r>
              <a:rPr lang="en-NZ" dirty="0" smtClean="0"/>
              <a:t> models with and without the generation contract.</a:t>
            </a: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</a:t>
            </a:r>
            <a:r>
              <a:rPr lang="en-NZ" dirty="0" smtClean="0"/>
              <a:t>averaged historical demand is used as the initial projected demand.</a:t>
            </a:r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03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cs typeface="Calibri" pitchFamily="34" charset="0"/>
              </a:rPr>
              <a:t>Aim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sz="2800" dirty="0" smtClean="0"/>
              <a:t>Develop models for the offering, scheduling, pricing and dispatch of the New Zealand Electricity Market.</a:t>
            </a:r>
            <a:endParaRPr lang="en-N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NZ" sz="2800" dirty="0" smtClean="0"/>
              <a:t>Assess the inefficiency caused by uncertainty in demand </a:t>
            </a:r>
            <a:r>
              <a:rPr lang="en-NZ" sz="2800" dirty="0" smtClean="0"/>
              <a:t>in </a:t>
            </a:r>
            <a:r>
              <a:rPr lang="en-NZ" sz="2800" dirty="0" smtClean="0"/>
              <a:t>the New Zealand Electricity Market</a:t>
            </a:r>
            <a:r>
              <a:rPr lang="en-NZ" sz="2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800" dirty="0" smtClean="0"/>
              <a:t>Quantify the impact on efficiency caused by a day-ahead market.</a:t>
            </a:r>
            <a:endParaRPr lang="en-N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N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945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3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For the first day, without a generation contract we see a 22.1% higher cost of fuel for the half-hourly model than for the clairvoyant model.</a:t>
            </a:r>
          </a:p>
          <a:p>
            <a:pPr marL="0" indent="0">
              <a:buNone/>
            </a:pPr>
            <a:r>
              <a:rPr lang="en-NZ" dirty="0" smtClean="0"/>
              <a:t>Including a contract drops the difference in consumption to 1.8%</a:t>
            </a:r>
          </a:p>
          <a:p>
            <a:pPr marL="0" indent="0">
              <a:buNone/>
            </a:pPr>
            <a:r>
              <a:rPr lang="en-NZ" dirty="0" smtClean="0"/>
              <a:t>For the second day, </a:t>
            </a:r>
            <a:r>
              <a:rPr lang="en-NZ" dirty="0"/>
              <a:t>without a generation </a:t>
            </a:r>
            <a:r>
              <a:rPr lang="en-NZ" dirty="0" smtClean="0"/>
              <a:t>contract, we see a 500% higher cost of fuel for the half-hourly model </a:t>
            </a:r>
            <a:r>
              <a:rPr lang="en-NZ" dirty="0"/>
              <a:t>than for the clairvoyant model.</a:t>
            </a:r>
          </a:p>
          <a:p>
            <a:pPr marL="0" indent="0">
              <a:buNone/>
            </a:pPr>
            <a:r>
              <a:rPr lang="en-NZ" dirty="0"/>
              <a:t>Instituting a </a:t>
            </a:r>
            <a:r>
              <a:rPr lang="en-NZ" dirty="0" smtClean="0"/>
              <a:t>contract drops </a:t>
            </a:r>
            <a:r>
              <a:rPr lang="en-NZ" dirty="0"/>
              <a:t>the difference in consumption to </a:t>
            </a:r>
            <a:r>
              <a:rPr lang="en-NZ" dirty="0" smtClean="0"/>
              <a:t>165%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931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</a:t>
            </a:r>
            <a:r>
              <a:rPr lang="en-NZ" dirty="0" smtClean="0"/>
              <a:t>3- Day 2 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Why do we such a big difference between the two models on the second day?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Plenty of water for the second day results in very low cost for the clairvoyant solution.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337636"/>
              </p:ext>
            </p:extLst>
          </p:nvPr>
        </p:nvGraphicFramePr>
        <p:xfrm>
          <a:off x="901700" y="2374900"/>
          <a:ext cx="8178800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3- Day 1 Results</a:t>
            </a:r>
            <a:endParaRPr lang="en-NZ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001236"/>
              </p:ext>
            </p:extLst>
          </p:nvPr>
        </p:nvGraphicFramePr>
        <p:xfrm>
          <a:off x="907937" y="2382763"/>
          <a:ext cx="4547621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639987"/>
              </p:ext>
            </p:extLst>
          </p:nvPr>
        </p:nvGraphicFramePr>
        <p:xfrm>
          <a:off x="6130472" y="2420257"/>
          <a:ext cx="4574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NZ" dirty="0" smtClean="0"/>
              <a:t>Looking at a single scenario of experiment on Day 1.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524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 3- Consumer Cost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For the first day, without a generation contract we see </a:t>
            </a:r>
            <a:r>
              <a:rPr lang="en-NZ" dirty="0" smtClean="0"/>
              <a:t>a 19.8% </a:t>
            </a:r>
            <a:r>
              <a:rPr lang="en-NZ" dirty="0"/>
              <a:t>higher </a:t>
            </a:r>
            <a:r>
              <a:rPr lang="en-NZ" dirty="0" smtClean="0"/>
              <a:t>cost to the consumer </a:t>
            </a:r>
            <a:r>
              <a:rPr lang="en-NZ" dirty="0"/>
              <a:t>for </a:t>
            </a:r>
            <a:r>
              <a:rPr lang="en-NZ" dirty="0" smtClean="0"/>
              <a:t>the clairvoyant model than for the </a:t>
            </a:r>
            <a:r>
              <a:rPr lang="en-NZ" dirty="0"/>
              <a:t>half-hourly model </a:t>
            </a:r>
            <a:r>
              <a:rPr lang="en-NZ" dirty="0" smtClean="0"/>
              <a:t>.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Including a contract drops the difference </a:t>
            </a:r>
            <a:r>
              <a:rPr lang="en-NZ" dirty="0" smtClean="0"/>
              <a:t>in consumer cost to 1.4%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For the second day, without a generation contract, we see a </a:t>
            </a:r>
            <a:r>
              <a:rPr lang="en-NZ" dirty="0" smtClean="0"/>
              <a:t>10.6% </a:t>
            </a:r>
            <a:r>
              <a:rPr lang="en-NZ" dirty="0"/>
              <a:t>higher cost </a:t>
            </a:r>
            <a:r>
              <a:rPr lang="en-NZ" dirty="0" smtClean="0"/>
              <a:t>to the consumer for </a:t>
            </a:r>
            <a:r>
              <a:rPr lang="en-NZ" dirty="0"/>
              <a:t>the clairvoyant </a:t>
            </a:r>
            <a:r>
              <a:rPr lang="en-NZ" dirty="0" smtClean="0"/>
              <a:t>model than for the </a:t>
            </a:r>
            <a:r>
              <a:rPr lang="en-NZ" dirty="0"/>
              <a:t>half-hourly </a:t>
            </a:r>
            <a:r>
              <a:rPr lang="en-NZ" dirty="0" smtClean="0"/>
              <a:t>model.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Instituting a contract drops the difference in </a:t>
            </a:r>
            <a:r>
              <a:rPr lang="en-NZ" dirty="0" smtClean="0"/>
              <a:t>consumer cost </a:t>
            </a:r>
            <a:r>
              <a:rPr lang="en-NZ" dirty="0"/>
              <a:t>to </a:t>
            </a:r>
            <a:r>
              <a:rPr lang="en-NZ" dirty="0" smtClean="0"/>
              <a:t>6.2%</a:t>
            </a:r>
            <a:endParaRPr lang="en-NZ" dirty="0"/>
          </a:p>
          <a:p>
            <a:pPr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8953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Experiment 3- Day 1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751460"/>
              </p:ext>
            </p:extLst>
          </p:nvPr>
        </p:nvGraphicFramePr>
        <p:xfrm>
          <a:off x="1097280" y="2728565"/>
          <a:ext cx="4938713" cy="303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056995"/>
              </p:ext>
            </p:extLst>
          </p:nvPr>
        </p:nvGraphicFramePr>
        <p:xfrm>
          <a:off x="6048599" y="2627087"/>
          <a:ext cx="4938713" cy="303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18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Conclusions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Too early to make conclusions about the effect of inflexibility to demand uncertainty.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Minimizing fuel cost does not necessarily minimize the cost to the consumer.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Tightened ramping and contracted generation provides us with smoother and more intuitive dispatch schedules.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Tightened ramping especially provided more intuitive customer costs</a:t>
            </a:r>
          </a:p>
          <a:p>
            <a:pPr>
              <a:buFont typeface="Arial" panose="020B0604020202020204" pitchFamily="34" charset="0"/>
              <a:buChar char="•"/>
            </a:pP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139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Calibri" pitchFamily="34" charset="0"/>
              </a:rPr>
              <a:t>Introduction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New Zealand wholesale electricity market operates through a central pool.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Purchaser’s bids and operator’s offers are submitted through 48 half-hour trading periods.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Unlike most overseas market, New Zealand has no day-ahead energy trading.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9624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Calibri" pitchFamily="34" charset="0"/>
              </a:rPr>
              <a:t>Introduction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Advantages of a Day-Ahead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It is more efficient to schedule unit commitment through a common pool over several trading periods. </a:t>
            </a:r>
            <a:endParaRPr lang="en-N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Generator’s offers </a:t>
            </a:r>
            <a:r>
              <a:rPr lang="en-NZ" dirty="0" smtClean="0"/>
              <a:t>do not need to be distorted in order to manage unit commitment.</a:t>
            </a:r>
          </a:p>
        </p:txBody>
      </p:sp>
    </p:spTree>
    <p:extLst>
      <p:ext uri="{BB962C8B-B14F-4D97-AF65-F5344CB8AC3E}">
        <p14:creationId xmlns:p14="http://schemas.microsoft.com/office/powerpoint/2010/main" val="29792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General Model Assumptions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These models </a:t>
            </a:r>
            <a:r>
              <a:rPr lang="en-NZ" dirty="0" smtClean="0"/>
              <a:t>are</a:t>
            </a:r>
            <a:r>
              <a:rPr lang="en-NZ" dirty="0" smtClean="0"/>
              <a:t> </a:t>
            </a:r>
            <a:r>
              <a:rPr lang="en-NZ" dirty="0"/>
              <a:t>not strategic: generators offer into the market at fuel cost. The fuel cost for Hydro and Geothermal stations is assumed to be zero</a:t>
            </a:r>
            <a:r>
              <a:rPr lang="en-NZ" dirty="0" smtClean="0"/>
              <a:t>.</a:t>
            </a:r>
            <a:endParaRPr lang="en-NZ" dirty="0"/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Unit commitment is neglected, and smooth convex quadratic functions are used for the hydro production functions and the thermal cumulative cost functions.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1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Clairvoyant Model Formulation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Centrally planned solution, assuming </a:t>
            </a:r>
            <a:r>
              <a:rPr lang="en-NZ" dirty="0"/>
              <a:t>that the demand is known for the </a:t>
            </a:r>
            <a:r>
              <a:rPr lang="en-NZ" dirty="0" smtClean="0"/>
              <a:t>day</a:t>
            </a:r>
            <a:endParaRPr lang="en-N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</a:t>
            </a:r>
            <a:r>
              <a:rPr lang="en-NZ" dirty="0"/>
              <a:t>objective is to minimize </a:t>
            </a:r>
            <a:r>
              <a:rPr lang="en-NZ" dirty="0" smtClean="0"/>
              <a:t>the cost </a:t>
            </a:r>
            <a:r>
              <a:rPr lang="en-NZ" dirty="0"/>
              <a:t>of fuel consumption over the planning </a:t>
            </a:r>
            <a:r>
              <a:rPr lang="en-NZ" dirty="0" smtClean="0"/>
              <a:t>horizon (Quadratic).</a:t>
            </a:r>
            <a:endParaRPr lang="en-NZ" dirty="0"/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The network is constrained by upper bounds on transmission line flows, voltage angle constraints, and quadratic thermal losses.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The dispatch is constrained by the generators’ offers, ramping constraints, and demand for the system must be met</a:t>
            </a:r>
            <a:r>
              <a:rPr lang="en-N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 Historical </a:t>
            </a:r>
            <a:r>
              <a:rPr lang="en-NZ" dirty="0"/>
              <a:t>reservoir volumes are used as the starting point and the minimum endpoint for the planning horizon.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Conservation of mass constraints model the quadratic relationship between power generation and flow rate, as well as time delays between reservoirs.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/>
              <a:t>The system is further constrained by limits on reservoir volume, ramping, spill, and generation</a:t>
            </a:r>
            <a:r>
              <a:rPr lang="en-N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Output</a:t>
            </a:r>
            <a:r>
              <a:rPr lang="en-NZ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Dispatch Schedule for the day.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/>
              <a:t>Prices for the day</a:t>
            </a:r>
          </a:p>
          <a:p>
            <a:pPr marL="384048" lvl="2" indent="0">
              <a:buNone/>
            </a:pPr>
            <a:endParaRPr lang="en-NZ" dirty="0"/>
          </a:p>
          <a:p>
            <a:pPr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218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Comparison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clairvoyant model produces a competitive equilibrium with perfect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In order to assess the effect of uncertainty in demand, we compare the results of the Clairvoyant model to a model that simulates a half-hourly offer and dispatch mechanism with uncertainty in demand.</a:t>
            </a:r>
          </a:p>
          <a:p>
            <a:pPr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85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/>
          <a:lstStyle/>
          <a:p>
            <a:r>
              <a:rPr lang="en-NZ" dirty="0" smtClean="0"/>
              <a:t>Demand Forecasting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In order to model the intra-day uncertainty, a process of demand</a:t>
            </a:r>
            <a:br>
              <a:rPr lang="en-NZ" dirty="0" smtClean="0"/>
            </a:br>
            <a:r>
              <a:rPr lang="en-NZ" dirty="0" smtClean="0"/>
              <a:t>forecasting must be developed.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The initial demand estimate comes from averaged historical </a:t>
            </a:r>
            <a:br>
              <a:rPr lang="en-NZ" dirty="0" smtClean="0"/>
            </a:br>
            <a:r>
              <a:rPr lang="en-NZ" dirty="0" smtClean="0"/>
              <a:t>demands based on season and day of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As the true demand for a period becomes known, the demand for</a:t>
            </a:r>
            <a:br>
              <a:rPr lang="en-NZ" dirty="0" smtClean="0"/>
            </a:br>
            <a:r>
              <a:rPr lang="en-NZ" dirty="0" smtClean="0"/>
              <a:t>all subsequent periods is </a:t>
            </a:r>
            <a:r>
              <a:rPr lang="en-NZ" dirty="0" err="1" smtClean="0"/>
              <a:t>reforecasted</a:t>
            </a:r>
            <a:r>
              <a:rPr lang="en-NZ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dirty="0" smtClean="0"/>
              <a:t>Projected demand for all subsequent periods is </a:t>
            </a:r>
            <a:br>
              <a:rPr lang="en-NZ" dirty="0" smtClean="0"/>
            </a:br>
            <a:r>
              <a:rPr lang="en-NZ" dirty="0" smtClean="0"/>
              <a:t>increased or decreased by the difference between </a:t>
            </a:r>
            <a:br>
              <a:rPr lang="en-NZ" dirty="0" smtClean="0"/>
            </a:br>
            <a:r>
              <a:rPr lang="en-NZ" dirty="0" smtClean="0"/>
              <a:t>the actual demand and the projected demand for </a:t>
            </a:r>
            <a:br>
              <a:rPr lang="en-NZ" dirty="0" smtClean="0"/>
            </a:br>
            <a:r>
              <a:rPr lang="en-NZ" dirty="0" smtClean="0"/>
              <a:t>the demand that has just become available.</a:t>
            </a:r>
          </a:p>
          <a:p>
            <a:pPr>
              <a:buFont typeface="Arial" panose="020B0604020202020204" pitchFamily="34" charset="0"/>
              <a:buChar char="•"/>
            </a:pPr>
            <a:endParaRPr lang="en-NZ" dirty="0"/>
          </a:p>
        </p:txBody>
      </p:sp>
      <p:pic>
        <p:nvPicPr>
          <p:cNvPr id="24" name="Picture 2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379" y="1845734"/>
            <a:ext cx="2864301" cy="19100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422" y="3959003"/>
            <a:ext cx="4724258" cy="191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2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begin{tabular}{ | c | c | c | }&#10;\hline&#10;&#10;&#10;  \multicolumn{3}{ |c| }{Projected Demand at TP1} \\&#10;  \hline&#10;  &amp; \multicolumn{2}{ |c| }{Node} \\&#10;  \hline&#10;  TP &amp; A &amp; B \\ &#10;  \hline&#10;  1 &amp; $D_{A1}$ &amp; $D_{B1}$  \\&#10;  2 &amp; $D^\prime_{A2}$ &amp; $D^\prime_{B2}$  \\&#10;  3 &amp; $D^\prime_{A3}$ &amp; $D^\prime_{B3}$  \\&#10;  4 &amp; $D^\prime_{A3}$ &amp; $D^\prime_{B3}$  \\&#10;  \hline&#10;  \end{tabular}&#10;&#10;&#10;  \end{document}"/>
  <p:tag name="IGUANATEXSIZE" val="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i$&#10;&#10;\end{document}"/>
  <p:tag name="IGUANATEXSIZE" val="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&#10;&#10;min $x_1 +0.1x_1^2 +(1.8-x_1) +0.1(1.8-x_1)^2$ \newline&#10;min $x_1 +0.1x_1^2 +1.8-x_1 + 0.324+0.1x_1^2-0.36x_1$\newline&#10;min $2.124-0.36x_1+0.2x_1^2$&#10;&#10;\end{document}"/>
  <p:tag name="IGUANATEXSIZE" val="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&#10;min $x_1 +0.1x_1^2 +x_2 +0.1x_2^2$&#10;&#10;\end{document}"/>
  <p:tag name="IGUANATEXSIZE" val="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&#10; $x_2=1.8-x_1$&#10;&#10;\end{document}"/>
  <p:tag name="IGUANATEXSIZE" val="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0.4x_1-0.36=0$\newline&#10;\end{document}"/>
  <p:tag name="IGUANATEXSIZE" val="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x_1=0.9 MW$ \newline &#10;&#10;\end{document}"/>
  <p:tag name="IGUANATEXSIZE" val="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x_2=0.9 MW$ \newline &#10;&#10;\end{document}"/>
  <p:tag name="IGUANATEXSIZE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\pi_1=\pi_2= \$1.18$&#10;&#10;&#10;\end{document}"/>
  <p:tag name="IGUANATEXSIZE" val="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1.18\times 2+1.18\times 2 = \$4.72$&#10;&#10;&#10;\end{document}"/>
  <p:tag name="IGUANATEXSIZE" val="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 0.9 +0.1\times 0.9^2+0.9 +0.1\times 0.9^2 = \$1.962$&#10;&#10;&#10;\end{document}"/>
  <p:tag name="IGUANATEXSIZE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begin{tabular}{ | c | c | c | }&#10;\hline&#10;&#10;  \multicolumn{3}{ |c| }{Projected Demand at TP 2} \\&#10;  \hline&#10;&#10;   &amp; \multicolumn{2}{ |c| }{Node} \\&#10;  &#10;\hline&#10;   TP &amp; A &amp; B \\&#10;\hline&#10;  1 &amp; $D_{A1}$ &amp; $D_{B1}$  \\&#10;  2 &amp; $D_{A2}$ &amp; $D_{B2}$  \\&#10;  3 &amp; $D^\prime_{A3} + D_{A2} - D^\prime_{A2}$ &amp; $D^\prime_{A3} + D_{B2} - D^\prime_{B2}$  \\&#10;  4 &amp; $D^\prime_{A4} + D_{A2} - D^\prime_{A2}$ &amp; $D^\prime_{A4} + D_{B2} - D^\prime_{B2}$  \\&#10;&#10;  \hline&#10;\end{tabular}&#10;&#10;&#10;\end{document}"/>
  <p:tag name="IGUANATEXSIZE" val="1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x_1 = 1.8$ MW &#10;\end{document}"/>
  <p:tag name="IGUANATEXSIZE" val="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x_2 = 0$ MW &#10;\end{document}"/>
  <p:tag name="IGUANATEXSIZE" val="1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\pi_1 = 1.36 $ \end{document}"/>
  <p:tag name="IGUANATEXSIZE" val="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\pi_2 = 0 $ \end{document}"/>
  <p:tag name="IGUANATEXSIZE" val="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1.36 \times 2 =\$2.72$&#10;\end{document}"/>
  <p:tag name="IGUANATEXSIZE" val="1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setlength{\parindent}{0pt}&#10;$1.8 +0.1\times 1.8^2=\$2.124$&#10;\end{document}"/>
  <p:tag name="IGUANATEXSIZE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f(x_i) = x_i + 0.1x_i^2$&#10;&#10;\end{document}"/>
  <p:tag name="IGUANATEXSIZE" val="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_i$&#10;&#10;\end{document}"/>
  <p:tag name="IGUANATEXSIZE" val="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i$&#10;&#10;\end{document}"/>
  <p:tag name="IGUANATEXSIZE" val="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_i = 0$&#10;&#10;\end{document}"/>
  <p:tag name="IGUANATEXSIZE" val="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pi_i = 0$&#10;&#10;\end{document}"/>
  <p:tag name="IGUANATEXSIZE" val="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x_i &gt; 0$&#10;&#10;\end{document}"/>
  <p:tag name="IGUANATEXSIZE" val="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pi_i = f^\prime(x_i)= 1 + 0.2x_i$&#10;&#10;\end{document}"/>
  <p:tag name="IGUANATEXSIZE" val="16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2558</TotalTime>
  <Words>1852</Words>
  <Application>Microsoft Office PowerPoint</Application>
  <PresentationFormat>Widescreen</PresentationFormat>
  <Paragraphs>212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Retrospect</vt:lpstr>
      <vt:lpstr>SPD and Intra-day Uncertainty</vt:lpstr>
      <vt:lpstr>Previous Works</vt:lpstr>
      <vt:lpstr>Aim</vt:lpstr>
      <vt:lpstr>Introduction</vt:lpstr>
      <vt:lpstr>Introduction</vt:lpstr>
      <vt:lpstr>General Model Assumptions</vt:lpstr>
      <vt:lpstr>Clairvoyant Model Formulation</vt:lpstr>
      <vt:lpstr>Comparison</vt:lpstr>
      <vt:lpstr>Demand Forecasting</vt:lpstr>
      <vt:lpstr>Half-Hourly Dispatch Model</vt:lpstr>
      <vt:lpstr>River Chain Formulation</vt:lpstr>
      <vt:lpstr>SPD Formulation</vt:lpstr>
      <vt:lpstr>Half-Hourly Dispatch Algorithm</vt:lpstr>
      <vt:lpstr>Network Assumptions</vt:lpstr>
      <vt:lpstr>Experiment 1</vt:lpstr>
      <vt:lpstr>Experiment 1 Results</vt:lpstr>
      <vt:lpstr>Experiment 1- Aggregated Hydro Dispatch </vt:lpstr>
      <vt:lpstr>Experiment 1- Results</vt:lpstr>
      <vt:lpstr>Experiment 1- WKM Half Hour Prices</vt:lpstr>
      <vt:lpstr>Illustration of Pricing Phenomenon</vt:lpstr>
      <vt:lpstr>Illustration of Pricing Phenomenon</vt:lpstr>
      <vt:lpstr>Illustration of Pricing Phenomenon</vt:lpstr>
      <vt:lpstr>Illustration of Pricing Phenomenon</vt:lpstr>
      <vt:lpstr>Experiment 2</vt:lpstr>
      <vt:lpstr>Experiment 2 Results</vt:lpstr>
      <vt:lpstr>Experiment 2- Aggregated Hydro Dispatch </vt:lpstr>
      <vt:lpstr>Experiment 2- Results</vt:lpstr>
      <vt:lpstr>Experiment 2- WKM Half Hour Prices</vt:lpstr>
      <vt:lpstr>Experiment 3</vt:lpstr>
      <vt:lpstr>Experiment 3</vt:lpstr>
      <vt:lpstr>Experiment 3- Day 2 Results</vt:lpstr>
      <vt:lpstr>Experiment 3- Day 1 Results</vt:lpstr>
      <vt:lpstr>Experiment 3- Consumer Cost</vt:lpstr>
      <vt:lpstr>Experiment 3- Day 1 Results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SPD and intra-day uncertainty</dc:title>
  <dc:creator>Nick</dc:creator>
  <cp:lastModifiedBy>Nick</cp:lastModifiedBy>
  <cp:revision>135</cp:revision>
  <dcterms:created xsi:type="dcterms:W3CDTF">2013-08-31T08:25:01Z</dcterms:created>
  <dcterms:modified xsi:type="dcterms:W3CDTF">2013-09-04T10:15:12Z</dcterms:modified>
</cp:coreProperties>
</file>