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0" r:id="rId3"/>
    <p:sldMasterId id="2147483718" r:id="rId4"/>
  </p:sldMasterIdLst>
  <p:notesMasterIdLst>
    <p:notesMasterId r:id="rId43"/>
  </p:notesMasterIdLst>
  <p:sldIdLst>
    <p:sldId id="256" r:id="rId5"/>
    <p:sldId id="307" r:id="rId6"/>
    <p:sldId id="280" r:id="rId7"/>
    <p:sldId id="282" r:id="rId8"/>
    <p:sldId id="283" r:id="rId9"/>
    <p:sldId id="284" r:id="rId10"/>
    <p:sldId id="286" r:id="rId11"/>
    <p:sldId id="317" r:id="rId12"/>
    <p:sldId id="287" r:id="rId13"/>
    <p:sldId id="289" r:id="rId14"/>
    <p:sldId id="290" r:id="rId15"/>
    <p:sldId id="314" r:id="rId16"/>
    <p:sldId id="337" r:id="rId17"/>
    <p:sldId id="343" r:id="rId18"/>
    <p:sldId id="313" r:id="rId19"/>
    <p:sldId id="315" r:id="rId20"/>
    <p:sldId id="308" r:id="rId21"/>
    <p:sldId id="309" r:id="rId22"/>
    <p:sldId id="339" r:id="rId23"/>
    <p:sldId id="341" r:id="rId24"/>
    <p:sldId id="334" r:id="rId25"/>
    <p:sldId id="319" r:id="rId26"/>
    <p:sldId id="335" r:id="rId27"/>
    <p:sldId id="320" r:id="rId28"/>
    <p:sldId id="324" r:id="rId29"/>
    <p:sldId id="321" r:id="rId30"/>
    <p:sldId id="322" r:id="rId31"/>
    <p:sldId id="325" r:id="rId32"/>
    <p:sldId id="326" r:id="rId33"/>
    <p:sldId id="327" r:id="rId34"/>
    <p:sldId id="328" r:id="rId35"/>
    <p:sldId id="329" r:id="rId36"/>
    <p:sldId id="330" r:id="rId37"/>
    <p:sldId id="305" r:id="rId38"/>
    <p:sldId id="296" r:id="rId39"/>
    <p:sldId id="338" r:id="rId40"/>
    <p:sldId id="336" r:id="rId41"/>
    <p:sldId id="342"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18" autoAdjust="0"/>
  </p:normalViewPr>
  <p:slideViewPr>
    <p:cSldViewPr>
      <p:cViewPr>
        <p:scale>
          <a:sx n="60" d="100"/>
          <a:sy n="60" d="100"/>
        </p:scale>
        <p:origin x="-1560"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15143-363B-4A0D-9D32-1D8816D4F24F}" type="datetimeFigureOut">
              <a:rPr lang="es-ES" smtClean="0"/>
              <a:pPr/>
              <a:t>07/07/2014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5324-F02A-4904-8001-F4AC513EA945}" type="slidenum">
              <a:rPr lang="es-ES" smtClean="0"/>
              <a:pPr/>
              <a:t>‹Nº›</a:t>
            </a:fld>
            <a:endParaRPr lang="es-ES"/>
          </a:p>
        </p:txBody>
      </p:sp>
    </p:spTree>
    <p:extLst>
      <p:ext uri="{BB962C8B-B14F-4D97-AF65-F5344CB8AC3E}">
        <p14:creationId xmlns:p14="http://schemas.microsoft.com/office/powerpoint/2010/main" val="73628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35389D70-1B73-4AB8-8B2E-2804BD59DFC8}" type="slidenum">
              <a:rPr lang="es-CL" smtClean="0">
                <a:solidFill>
                  <a:prstClr val="black"/>
                </a:solidFill>
              </a:rPr>
              <a:pPr/>
              <a:t>28</a:t>
            </a:fld>
            <a:endParaRPr lang="es-CL">
              <a:solidFill>
                <a:prstClr val="black"/>
              </a:solidFill>
            </a:endParaRPr>
          </a:p>
        </p:txBody>
      </p:sp>
    </p:spTree>
    <p:extLst>
      <p:ext uri="{BB962C8B-B14F-4D97-AF65-F5344CB8AC3E}">
        <p14:creationId xmlns:p14="http://schemas.microsoft.com/office/powerpoint/2010/main" val="428764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35389D70-1B73-4AB8-8B2E-2804BD59DFC8}" type="slidenum">
              <a:rPr lang="es-CL" smtClean="0">
                <a:solidFill>
                  <a:prstClr val="black"/>
                </a:solidFill>
              </a:rPr>
              <a:pPr/>
              <a:t>29</a:t>
            </a:fld>
            <a:endParaRPr lang="es-CL">
              <a:solidFill>
                <a:prstClr val="black"/>
              </a:solidFill>
            </a:endParaRPr>
          </a:p>
        </p:txBody>
      </p:sp>
    </p:spTree>
    <p:extLst>
      <p:ext uri="{BB962C8B-B14F-4D97-AF65-F5344CB8AC3E}">
        <p14:creationId xmlns:p14="http://schemas.microsoft.com/office/powerpoint/2010/main" val="428764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35389D70-1B73-4AB8-8B2E-2804BD59DFC8}" type="slidenum">
              <a:rPr lang="es-CL" smtClean="0">
                <a:solidFill>
                  <a:prstClr val="black"/>
                </a:solidFill>
              </a:rPr>
              <a:pPr/>
              <a:t>30</a:t>
            </a:fld>
            <a:endParaRPr lang="es-CL">
              <a:solidFill>
                <a:prstClr val="black"/>
              </a:solidFill>
            </a:endParaRPr>
          </a:p>
        </p:txBody>
      </p:sp>
    </p:spTree>
    <p:extLst>
      <p:ext uri="{BB962C8B-B14F-4D97-AF65-F5344CB8AC3E}">
        <p14:creationId xmlns:p14="http://schemas.microsoft.com/office/powerpoint/2010/main" val="428764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35389D70-1B73-4AB8-8B2E-2804BD59DFC8}" type="slidenum">
              <a:rPr lang="es-CL" smtClean="0">
                <a:solidFill>
                  <a:prstClr val="black"/>
                </a:solidFill>
              </a:rPr>
              <a:pPr/>
              <a:t>31</a:t>
            </a:fld>
            <a:endParaRPr lang="es-CL">
              <a:solidFill>
                <a:prstClr val="black"/>
              </a:solidFill>
            </a:endParaRPr>
          </a:p>
        </p:txBody>
      </p:sp>
    </p:spTree>
    <p:extLst>
      <p:ext uri="{BB962C8B-B14F-4D97-AF65-F5344CB8AC3E}">
        <p14:creationId xmlns:p14="http://schemas.microsoft.com/office/powerpoint/2010/main" val="428764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35389D70-1B73-4AB8-8B2E-2804BD59DFC8}" type="slidenum">
              <a:rPr lang="es-CL" smtClean="0">
                <a:solidFill>
                  <a:prstClr val="black"/>
                </a:solidFill>
              </a:rPr>
              <a:pPr/>
              <a:t>32</a:t>
            </a:fld>
            <a:endParaRPr lang="es-CL">
              <a:solidFill>
                <a:prstClr val="black"/>
              </a:solidFill>
            </a:endParaRPr>
          </a:p>
        </p:txBody>
      </p:sp>
    </p:spTree>
    <p:extLst>
      <p:ext uri="{BB962C8B-B14F-4D97-AF65-F5344CB8AC3E}">
        <p14:creationId xmlns:p14="http://schemas.microsoft.com/office/powerpoint/2010/main" val="428764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35389D70-1B73-4AB8-8B2E-2804BD59DFC8}" type="slidenum">
              <a:rPr lang="es-CL" smtClean="0">
                <a:solidFill>
                  <a:prstClr val="black"/>
                </a:solidFill>
              </a:rPr>
              <a:pPr/>
              <a:t>33</a:t>
            </a:fld>
            <a:endParaRPr lang="es-CL">
              <a:solidFill>
                <a:prstClr val="black"/>
              </a:solidFill>
            </a:endParaRPr>
          </a:p>
        </p:txBody>
      </p:sp>
    </p:spTree>
    <p:extLst>
      <p:ext uri="{BB962C8B-B14F-4D97-AF65-F5344CB8AC3E}">
        <p14:creationId xmlns:p14="http://schemas.microsoft.com/office/powerpoint/2010/main" val="428764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114417" y="4235474"/>
            <a:ext cx="6604898" cy="4114800"/>
          </a:xfrm>
        </p:spPr>
        <p:txBody>
          <a:bodyPr/>
          <a:lstStyle/>
          <a:p>
            <a:r>
              <a:rPr lang="es-MX" sz="1100" b="1" dirty="0" err="1"/>
              <a:t>Exceptional</a:t>
            </a:r>
            <a:r>
              <a:rPr lang="es-MX" sz="1100" b="1" dirty="0"/>
              <a:t> </a:t>
            </a:r>
            <a:r>
              <a:rPr lang="es-MX" sz="1100" b="1" dirty="0" err="1"/>
              <a:t>conditions</a:t>
            </a:r>
            <a:r>
              <a:rPr lang="es-MX" sz="1100" dirty="0"/>
              <a:t>: Atacama </a:t>
            </a:r>
            <a:r>
              <a:rPr lang="es-MX" sz="1100" dirty="0" err="1"/>
              <a:t>desert</a:t>
            </a:r>
            <a:r>
              <a:rPr lang="es-MX" sz="1100" dirty="0"/>
              <a:t> </a:t>
            </a:r>
            <a:r>
              <a:rPr lang="es-MX" sz="1100" dirty="0" err="1"/>
              <a:t>is</a:t>
            </a:r>
            <a:r>
              <a:rPr lang="es-MX" sz="1100" dirty="0"/>
              <a:t> </a:t>
            </a:r>
            <a:r>
              <a:rPr lang="es-MX" sz="1100" dirty="0" err="1"/>
              <a:t>the</a:t>
            </a:r>
            <a:r>
              <a:rPr lang="es-MX" sz="1100" dirty="0"/>
              <a:t> </a:t>
            </a:r>
            <a:r>
              <a:rPr lang="es-MX" sz="1100" dirty="0" err="1"/>
              <a:t>region</a:t>
            </a:r>
            <a:r>
              <a:rPr lang="es-MX" sz="1100" dirty="0"/>
              <a:t> </a:t>
            </a:r>
            <a:r>
              <a:rPr lang="es-MX" sz="1100" dirty="0" err="1"/>
              <a:t>with</a:t>
            </a:r>
            <a:r>
              <a:rPr lang="es-MX" sz="1100" dirty="0"/>
              <a:t> </a:t>
            </a:r>
            <a:r>
              <a:rPr lang="es-MX" sz="1100" dirty="0" err="1"/>
              <a:t>the</a:t>
            </a:r>
            <a:r>
              <a:rPr lang="es-MX" sz="1100" dirty="0"/>
              <a:t> </a:t>
            </a:r>
            <a:r>
              <a:rPr lang="es-MX" sz="1100" dirty="0" err="1"/>
              <a:t>highest</a:t>
            </a:r>
            <a:r>
              <a:rPr lang="es-MX" sz="1100" dirty="0"/>
              <a:t> solar </a:t>
            </a:r>
            <a:r>
              <a:rPr lang="es-MX" sz="1100" dirty="0" err="1"/>
              <a:t>irradiation</a:t>
            </a:r>
            <a:r>
              <a:rPr lang="es-MX" sz="1100" dirty="0"/>
              <a:t> in </a:t>
            </a:r>
            <a:r>
              <a:rPr lang="es-MX" sz="1100" dirty="0" err="1"/>
              <a:t>the</a:t>
            </a:r>
            <a:r>
              <a:rPr lang="es-MX" sz="1100" dirty="0"/>
              <a:t> </a:t>
            </a:r>
            <a:r>
              <a:rPr lang="es-MX" sz="1100" dirty="0" err="1"/>
              <a:t>world</a:t>
            </a:r>
            <a:r>
              <a:rPr lang="es-MX" sz="1100" dirty="0"/>
              <a:t> (2500 </a:t>
            </a:r>
            <a:r>
              <a:rPr lang="es-MX" sz="1100" dirty="0" err="1"/>
              <a:t>kWh</a:t>
            </a:r>
            <a:r>
              <a:rPr lang="es-MX" sz="1100" dirty="0"/>
              <a:t>/m2). As </a:t>
            </a:r>
            <a:r>
              <a:rPr lang="es-MX" sz="1100" dirty="0" err="1"/>
              <a:t>comparison</a:t>
            </a:r>
            <a:r>
              <a:rPr lang="es-MX" sz="1100" dirty="0"/>
              <a:t>, </a:t>
            </a:r>
            <a:r>
              <a:rPr lang="es-MX" sz="1100" dirty="0" err="1"/>
              <a:t>the</a:t>
            </a:r>
            <a:r>
              <a:rPr lang="es-MX" sz="1100" dirty="0"/>
              <a:t> solar </a:t>
            </a:r>
            <a:r>
              <a:rPr lang="es-MX" sz="1100" dirty="0" err="1"/>
              <a:t>potential</a:t>
            </a:r>
            <a:r>
              <a:rPr lang="es-MX" sz="1100" dirty="0"/>
              <a:t> of </a:t>
            </a:r>
            <a:r>
              <a:rPr lang="es-MX" sz="1100" dirty="0" err="1"/>
              <a:t>Almeria</a:t>
            </a:r>
            <a:r>
              <a:rPr lang="es-MX" sz="1100" dirty="0"/>
              <a:t> in </a:t>
            </a:r>
            <a:r>
              <a:rPr lang="es-MX" sz="1100" dirty="0" err="1"/>
              <a:t>Spain</a:t>
            </a:r>
            <a:r>
              <a:rPr lang="es-MX" sz="1100" dirty="0"/>
              <a:t>, </a:t>
            </a:r>
            <a:r>
              <a:rPr lang="es-MX" sz="1100" dirty="0" err="1"/>
              <a:t>one</a:t>
            </a:r>
            <a:r>
              <a:rPr lang="es-MX" sz="1100" dirty="0"/>
              <a:t> of </a:t>
            </a:r>
            <a:r>
              <a:rPr lang="es-MX" sz="1100" dirty="0" err="1"/>
              <a:t>the</a:t>
            </a:r>
            <a:r>
              <a:rPr lang="es-MX" sz="1100" dirty="0"/>
              <a:t> </a:t>
            </a:r>
            <a:r>
              <a:rPr lang="es-MX" sz="1100" dirty="0" err="1"/>
              <a:t>best</a:t>
            </a:r>
            <a:r>
              <a:rPr lang="es-MX" sz="1100" dirty="0"/>
              <a:t> </a:t>
            </a:r>
            <a:r>
              <a:rPr lang="es-MX" sz="1100" dirty="0" err="1"/>
              <a:t>loactions</a:t>
            </a:r>
            <a:r>
              <a:rPr lang="es-MX" sz="1100" dirty="0"/>
              <a:t> in </a:t>
            </a:r>
            <a:r>
              <a:rPr lang="es-MX" sz="1100" dirty="0" err="1"/>
              <a:t>Europe</a:t>
            </a:r>
            <a:r>
              <a:rPr lang="es-MX" sz="1100" dirty="0"/>
              <a:t> </a:t>
            </a:r>
            <a:r>
              <a:rPr lang="es-MX" sz="1100" dirty="0" err="1"/>
              <a:t>with</a:t>
            </a:r>
            <a:r>
              <a:rPr lang="es-MX" sz="1100" dirty="0"/>
              <a:t> XXX </a:t>
            </a:r>
            <a:r>
              <a:rPr lang="es-MX" sz="1100" dirty="0" err="1"/>
              <a:t>kWh</a:t>
            </a:r>
            <a:r>
              <a:rPr lang="es-MX" sz="1100" dirty="0"/>
              <a:t>, </a:t>
            </a:r>
            <a:r>
              <a:rPr lang="es-MX" sz="1100" dirty="0" err="1"/>
              <a:t>is</a:t>
            </a:r>
            <a:r>
              <a:rPr lang="es-MX" sz="1100" dirty="0"/>
              <a:t> comparable </a:t>
            </a:r>
            <a:r>
              <a:rPr lang="es-MX" sz="1100" dirty="0" err="1"/>
              <a:t>with</a:t>
            </a:r>
            <a:r>
              <a:rPr lang="es-MX" sz="1100" dirty="0"/>
              <a:t> </a:t>
            </a:r>
            <a:r>
              <a:rPr lang="es-MX" sz="1100" dirty="0" err="1"/>
              <a:t>the</a:t>
            </a:r>
            <a:r>
              <a:rPr lang="es-MX" sz="1100" dirty="0"/>
              <a:t> </a:t>
            </a:r>
            <a:r>
              <a:rPr lang="es-MX" sz="1100" dirty="0" err="1"/>
              <a:t>potential</a:t>
            </a:r>
            <a:r>
              <a:rPr lang="es-MX" sz="1100" dirty="0"/>
              <a:t> in Santiago. </a:t>
            </a:r>
            <a:endParaRPr lang="en-US" sz="1100" dirty="0"/>
          </a:p>
          <a:p>
            <a:r>
              <a:rPr lang="en-US" sz="1100" dirty="0"/>
              <a:t> </a:t>
            </a:r>
            <a:r>
              <a:rPr lang="en-US" sz="1100" b="1" dirty="0"/>
              <a:t>According with our experience the main relationships that must be taken into consideration are: </a:t>
            </a:r>
          </a:p>
          <a:p>
            <a:pPr marL="168244" indent="-168244" algn="just">
              <a:buFontTx/>
              <a:buChar char="-"/>
            </a:pPr>
            <a:r>
              <a:rPr lang="en-US" sz="1100" dirty="0"/>
              <a:t>Solar water treatment (V) and energy storage solutions (IV) are key factors driving new approaches to the incorporation of solar energy in the mining industry (I), the first stemming from the water scarcity/consumption by the production process and the second arising from the need for continuous operation. </a:t>
            </a:r>
          </a:p>
          <a:p>
            <a:pPr marL="168244" indent="-168244" algn="just">
              <a:buFontTx/>
              <a:buChar char="-"/>
            </a:pPr>
            <a:r>
              <a:rPr lang="en-US" sz="1100" dirty="0"/>
              <a:t>Electric power systems with high penetration of solar energy (II) need to find ways of dealing with a variable solar generation source, in which energy storage solutions (IV) can play an important role in compensating the variations in solar energy injections. </a:t>
            </a:r>
          </a:p>
          <a:p>
            <a:pPr marL="168244" indent="-168244" algn="just">
              <a:buFontTx/>
              <a:buChar char="-"/>
            </a:pPr>
            <a:r>
              <a:rPr lang="en-US" sz="1100" dirty="0"/>
              <a:t>Cost-effective solar energy approaches for the industry (I) must be compatible with a bulk power network operation with high penetration of solar energy (II). A careful and synergic design of the system interfaces between the industry and the power network is required.</a:t>
            </a:r>
          </a:p>
          <a:p>
            <a:pPr marL="168244" indent="-168244" algn="just">
              <a:buFontTx/>
              <a:buChar char="-"/>
            </a:pPr>
            <a:r>
              <a:rPr lang="en-US" sz="1100" dirty="0"/>
              <a:t>The solar water treatment research line (V) will incorporate a sub-line for the characterization and measurement of solar radiation in the Atacama region. The research results will be shared with other research lines that can improve their models with the specific radiation pattern.</a:t>
            </a:r>
          </a:p>
          <a:p>
            <a:pPr marL="168244" indent="-168244" algn="just">
              <a:buFontTx/>
              <a:buChar char="-"/>
            </a:pPr>
            <a:r>
              <a:rPr lang="en-US" sz="1100" dirty="0"/>
              <a:t>Solar energy coordination systems for rural and urban communities (III) will provide efficient coordination interfaces with the main interconnected grid (II). Community engagement methodologies in the introduction of solar-based smart </a:t>
            </a:r>
            <a:r>
              <a:rPr lang="en-US" sz="1100" dirty="0" err="1"/>
              <a:t>microgrids</a:t>
            </a:r>
            <a:r>
              <a:rPr lang="en-US" sz="1100" dirty="0"/>
              <a:t> will be studied for new regulatory/social approaches (VI).</a:t>
            </a:r>
          </a:p>
          <a:p>
            <a:pPr marL="168244" indent="-168244" algn="just">
              <a:buFontTx/>
              <a:buChar char="-"/>
            </a:pPr>
            <a:r>
              <a:rPr lang="en-US" sz="1100" dirty="0"/>
              <a:t>In the perspective of a real world impact of the new generated knowledge, research lines I to V will cover a wide range of economic/social/regulatory issues (VI) on overcoming different type of barriers. For example, technical solutions can be compatible with different market/tariff structures.</a:t>
            </a:r>
          </a:p>
          <a:p>
            <a:pPr marL="168244" indent="-168244" algn="just">
              <a:buFontTx/>
              <a:buChar char="-"/>
            </a:pPr>
            <a:r>
              <a:rPr lang="en-US" sz="1100" dirty="0"/>
              <a:t>Weather forecasting and atmospheric models will supply key information to all of the research lines (I to VI). </a:t>
            </a:r>
          </a:p>
          <a:p>
            <a:endParaRPr lang="en-US" dirty="0"/>
          </a:p>
        </p:txBody>
      </p:sp>
      <p:sp>
        <p:nvSpPr>
          <p:cNvPr id="4" name="3 Marcador de número de diapositiva"/>
          <p:cNvSpPr>
            <a:spLocks noGrp="1"/>
          </p:cNvSpPr>
          <p:nvPr>
            <p:ph type="sldNum" sz="quarter" idx="10"/>
          </p:nvPr>
        </p:nvSpPr>
        <p:spPr/>
        <p:txBody>
          <a:bodyPr/>
          <a:lstStyle/>
          <a:p>
            <a:fld id="{90396CB3-9822-48B9-9086-BD662D07607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1934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w="34925" cmpd="tri">
            <a:noFill/>
            <a:prstDash val="solid"/>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Tree>
    <p:extLst>
      <p:ext uri="{BB962C8B-B14F-4D97-AF65-F5344CB8AC3E}">
        <p14:creationId xmlns:p14="http://schemas.microsoft.com/office/powerpoint/2010/main" val="269713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6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1118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52D609-F4DA-4B91-8FE8-464D9FFB021E}"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BA04C1D-1FC4-405C-A442-982EA05D25B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9127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fecha"/>
          <p:cNvSpPr>
            <a:spLocks noGrp="1"/>
          </p:cNvSpPr>
          <p:nvPr>
            <p:ph type="dt" sz="half" idx="10"/>
          </p:nvPr>
        </p:nvSpPr>
        <p:spPr/>
        <p:txBody>
          <a:bodyPr/>
          <a:lstStyle>
            <a:lvl1pPr>
              <a:defRPr/>
            </a:lvl1pPr>
          </a:lstStyle>
          <a:p>
            <a:pPr>
              <a:defRPr/>
            </a:pPr>
            <a:fld id="{082987AD-F97F-4E90-B9DF-C30A215C97B3}"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EE7311B-F425-4AD9-B960-135543420EE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5163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fecha"/>
          <p:cNvSpPr>
            <a:spLocks noGrp="1"/>
          </p:cNvSpPr>
          <p:nvPr>
            <p:ph type="dt" sz="half" idx="10"/>
          </p:nvPr>
        </p:nvSpPr>
        <p:spPr/>
        <p:txBody>
          <a:bodyPr/>
          <a:lstStyle>
            <a:lvl1pPr>
              <a:defRPr/>
            </a:lvl1pPr>
          </a:lstStyle>
          <a:p>
            <a:pPr>
              <a:defRPr/>
            </a:pPr>
            <a:fld id="{09912146-5A12-4B36-B4A7-26F7D22E3CED}" type="datetime6">
              <a:rPr lang="es-ES">
                <a:solidFill>
                  <a:prstClr val="black">
                    <a:tint val="75000"/>
                  </a:prstClr>
                </a:solidFill>
              </a:rPr>
              <a:pPr>
                <a:defRPr/>
              </a:pPr>
              <a:t>julio de 2014</a:t>
            </a:fld>
            <a:endParaRPr lang="es-ES">
              <a:solidFill>
                <a:prstClr val="black">
                  <a:tint val="75000"/>
                </a:prstClr>
              </a:solidFill>
            </a:endParaRPr>
          </a:p>
        </p:txBody>
      </p:sp>
      <p:sp>
        <p:nvSpPr>
          <p:cNvPr id="9" name="7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10" name="8 Marcador de número de diapositiva"/>
          <p:cNvSpPr>
            <a:spLocks noGrp="1"/>
          </p:cNvSpPr>
          <p:nvPr>
            <p:ph type="sldNum" sz="quarter" idx="12"/>
          </p:nvPr>
        </p:nvSpPr>
        <p:spPr/>
        <p:txBody>
          <a:bodyPr/>
          <a:lstStyle>
            <a:lvl1pPr>
              <a:defRPr/>
            </a:lvl1pPr>
          </a:lstStyle>
          <a:p>
            <a:pPr>
              <a:defRPr/>
            </a:pPr>
            <a:fld id="{FEA102AB-9117-48C0-A2F9-CF2C3969DD5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32274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2 Marcador de fecha"/>
          <p:cNvSpPr>
            <a:spLocks noGrp="1"/>
          </p:cNvSpPr>
          <p:nvPr>
            <p:ph type="dt" sz="half" idx="10"/>
          </p:nvPr>
        </p:nvSpPr>
        <p:spPr/>
        <p:txBody>
          <a:bodyPr/>
          <a:lstStyle>
            <a:lvl1pPr>
              <a:defRPr/>
            </a:lvl1pPr>
          </a:lstStyle>
          <a:p>
            <a:pPr>
              <a:defRPr/>
            </a:pPr>
            <a:fld id="{586ABADE-06AB-4444-97FE-85AA3786C5B3}" type="datetime6">
              <a:rPr lang="es-ES">
                <a:solidFill>
                  <a:prstClr val="black">
                    <a:tint val="75000"/>
                  </a:prstClr>
                </a:solidFill>
              </a:rPr>
              <a:pPr>
                <a:defRPr/>
              </a:pPr>
              <a:t>julio de 2014</a:t>
            </a:fld>
            <a:endParaRPr lang="es-ES">
              <a:solidFill>
                <a:prstClr val="black">
                  <a:tint val="75000"/>
                </a:prstClr>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4 Marcador de número de diapositiva"/>
          <p:cNvSpPr>
            <a:spLocks noGrp="1"/>
          </p:cNvSpPr>
          <p:nvPr>
            <p:ph type="sldNum" sz="quarter" idx="12"/>
          </p:nvPr>
        </p:nvSpPr>
        <p:spPr/>
        <p:txBody>
          <a:bodyPr/>
          <a:lstStyle>
            <a:lvl1pPr>
              <a:defRPr/>
            </a:lvl1pPr>
          </a:lstStyle>
          <a:p>
            <a:pPr>
              <a:defRPr/>
            </a:pPr>
            <a:fld id="{0B8686D3-634C-4CCE-99EA-C4E0E898E13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37886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1 Marcador de fecha"/>
          <p:cNvSpPr>
            <a:spLocks noGrp="1"/>
          </p:cNvSpPr>
          <p:nvPr>
            <p:ph type="dt" sz="half" idx="10"/>
          </p:nvPr>
        </p:nvSpPr>
        <p:spPr/>
        <p:txBody>
          <a:bodyPr/>
          <a:lstStyle>
            <a:lvl1pPr>
              <a:defRPr/>
            </a:lvl1pPr>
          </a:lstStyle>
          <a:p>
            <a:pPr>
              <a:defRPr/>
            </a:pPr>
            <a:fld id="{37C6C4BC-1958-4DC3-9F42-45E2A2B32FCF}" type="datetime6">
              <a:rPr lang="es-ES">
                <a:solidFill>
                  <a:prstClr val="black">
                    <a:tint val="75000"/>
                  </a:prstClr>
                </a:solidFill>
              </a:rPr>
              <a:pPr>
                <a:defRPr/>
              </a:pPr>
              <a:t>julio de 2014</a:t>
            </a:fld>
            <a:endParaRPr lang="es-ES">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E2B6B3EC-895B-4BFD-B186-960F6D641EA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9702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7AC8BD31-E4F7-481E-B868-06897DCE752A}"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F7D3FA6-BFD0-482E-B9CD-99C33A47B1A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0830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8EE62ACA-7BFA-4BB0-814B-29E933894B1F}"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E104983B-8FF1-4430-A556-35406DB0B2C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15907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AE2502E-F5AE-453A-B604-09E5FFE64701}"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468E3EE-C2E5-4691-B857-1F16DEF5FCB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4691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68EC685-1EE4-4972-A0F4-1960BF06327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49AD8D8-C3F4-4963-B168-ECA7D23A71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62492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0F18005-A6EB-4FE8-B8E8-0432342C4AD5}" type="datetime6">
              <a:rPr lang="es-ES" smtClean="0">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233483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579024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extLst>
      <p:ext uri="{BB962C8B-B14F-4D97-AF65-F5344CB8AC3E}">
        <p14:creationId xmlns:p14="http://schemas.microsoft.com/office/powerpoint/2010/main" val="3414988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w="34925" cmpd="tri">
            <a:noFill/>
            <a:prstDash val="solid"/>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cxnSp>
        <p:nvCxnSpPr>
          <p:cNvPr id="5" name="4 Conector recto"/>
          <p:cNvCxnSpPr/>
          <p:nvPr userDrawn="1"/>
        </p:nvCxnSpPr>
        <p:spPr>
          <a:xfrm>
            <a:off x="8572500" y="6000750"/>
            <a:ext cx="571500"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userDrawn="1"/>
        </p:nvCxnSpPr>
        <p:spPr>
          <a:xfrm>
            <a:off x="7715250" y="6500813"/>
            <a:ext cx="1428750" cy="1587"/>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3 Marcador de fecha"/>
          <p:cNvSpPr>
            <a:spLocks noGrp="1"/>
          </p:cNvSpPr>
          <p:nvPr>
            <p:ph type="dt" sz="half" idx="10"/>
          </p:nvPr>
        </p:nvSpPr>
        <p:spPr>
          <a:xfrm>
            <a:off x="7715250" y="6143625"/>
            <a:ext cx="1428750" cy="365125"/>
          </a:xfrm>
        </p:spPr>
        <p:txBody>
          <a:bodyPr/>
          <a:lstStyle>
            <a:lvl1pPr algn="r">
              <a:defRPr>
                <a:solidFill>
                  <a:schemeClr val="tx1"/>
                </a:solidFill>
                <a:latin typeface="Trebuchet MS" pitchFamily="34" charset="0"/>
                <a:cs typeface="Arial" pitchFamily="34" charset="0"/>
              </a:defRPr>
            </a:lvl1pPr>
          </a:lstStyle>
          <a:p>
            <a:pPr>
              <a:defRPr/>
            </a:pPr>
            <a:fld id="{8022AA2E-B13B-4631-94CA-C0205AA9C72A}" type="datetime6">
              <a:rPr lang="es-ES">
                <a:solidFill>
                  <a:prstClr val="black"/>
                </a:solidFill>
              </a:rPr>
              <a:pPr>
                <a:defRPr/>
              </a:pPr>
              <a:t>julio de 2014</a:t>
            </a:fld>
            <a:endParaRPr lang="es-ES" dirty="0">
              <a:solidFill>
                <a:prstClr val="black"/>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a:xfrm>
            <a:off x="8636000" y="5643563"/>
            <a:ext cx="500063" cy="365125"/>
          </a:xfrm>
        </p:spPr>
        <p:txBody>
          <a:bodyPr/>
          <a:lstStyle>
            <a:lvl1pPr>
              <a:defRPr b="1">
                <a:solidFill>
                  <a:schemeClr val="tx1"/>
                </a:solidFill>
                <a:latin typeface="Trebuchet MS" pitchFamily="34" charset="0"/>
                <a:cs typeface="Arial" pitchFamily="34" charset="0"/>
              </a:defRPr>
            </a:lvl1pPr>
          </a:lstStyle>
          <a:p>
            <a:pPr>
              <a:defRPr/>
            </a:pPr>
            <a:fld id="{7D62EDA7-E0DA-4DE9-9F2E-6AF5E700D4D9}"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54248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653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6550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52D609-F4DA-4B91-8FE8-464D9FFB021E}"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BA04C1D-1FC4-405C-A442-982EA05D25B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5523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fecha"/>
          <p:cNvSpPr>
            <a:spLocks noGrp="1"/>
          </p:cNvSpPr>
          <p:nvPr>
            <p:ph type="dt" sz="half" idx="10"/>
          </p:nvPr>
        </p:nvSpPr>
        <p:spPr/>
        <p:txBody>
          <a:bodyPr/>
          <a:lstStyle>
            <a:lvl1pPr>
              <a:defRPr/>
            </a:lvl1pPr>
          </a:lstStyle>
          <a:p>
            <a:pPr>
              <a:defRPr/>
            </a:pPr>
            <a:fld id="{082987AD-F97F-4E90-B9DF-C30A215C97B3}"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EE7311B-F425-4AD9-B960-135543420EE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65703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fecha"/>
          <p:cNvSpPr>
            <a:spLocks noGrp="1"/>
          </p:cNvSpPr>
          <p:nvPr>
            <p:ph type="dt" sz="half" idx="10"/>
          </p:nvPr>
        </p:nvSpPr>
        <p:spPr/>
        <p:txBody>
          <a:bodyPr/>
          <a:lstStyle>
            <a:lvl1pPr>
              <a:defRPr/>
            </a:lvl1pPr>
          </a:lstStyle>
          <a:p>
            <a:pPr>
              <a:defRPr/>
            </a:pPr>
            <a:fld id="{09912146-5A12-4B36-B4A7-26F7D22E3CED}" type="datetime6">
              <a:rPr lang="es-ES">
                <a:solidFill>
                  <a:prstClr val="black">
                    <a:tint val="75000"/>
                  </a:prstClr>
                </a:solidFill>
              </a:rPr>
              <a:pPr>
                <a:defRPr/>
              </a:pPr>
              <a:t>julio de 2014</a:t>
            </a:fld>
            <a:endParaRPr lang="es-ES">
              <a:solidFill>
                <a:prstClr val="black">
                  <a:tint val="75000"/>
                </a:prstClr>
              </a:solidFill>
            </a:endParaRPr>
          </a:p>
        </p:txBody>
      </p:sp>
      <p:sp>
        <p:nvSpPr>
          <p:cNvPr id="9" name="7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10" name="8 Marcador de número de diapositiva"/>
          <p:cNvSpPr>
            <a:spLocks noGrp="1"/>
          </p:cNvSpPr>
          <p:nvPr>
            <p:ph type="sldNum" sz="quarter" idx="12"/>
          </p:nvPr>
        </p:nvSpPr>
        <p:spPr/>
        <p:txBody>
          <a:bodyPr/>
          <a:lstStyle>
            <a:lvl1pPr>
              <a:defRPr/>
            </a:lvl1pPr>
          </a:lstStyle>
          <a:p>
            <a:pPr>
              <a:defRPr/>
            </a:pPr>
            <a:fld id="{FEA102AB-9117-48C0-A2F9-CF2C3969DD5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7977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2 Marcador de fecha"/>
          <p:cNvSpPr>
            <a:spLocks noGrp="1"/>
          </p:cNvSpPr>
          <p:nvPr>
            <p:ph type="dt" sz="half" idx="10"/>
          </p:nvPr>
        </p:nvSpPr>
        <p:spPr/>
        <p:txBody>
          <a:bodyPr/>
          <a:lstStyle>
            <a:lvl1pPr>
              <a:defRPr/>
            </a:lvl1pPr>
          </a:lstStyle>
          <a:p>
            <a:pPr>
              <a:defRPr/>
            </a:pPr>
            <a:fld id="{586ABADE-06AB-4444-97FE-85AA3786C5B3}" type="datetime6">
              <a:rPr lang="es-ES">
                <a:solidFill>
                  <a:prstClr val="black">
                    <a:tint val="75000"/>
                  </a:prstClr>
                </a:solidFill>
              </a:rPr>
              <a:pPr>
                <a:defRPr/>
              </a:pPr>
              <a:t>julio de 2014</a:t>
            </a:fld>
            <a:endParaRPr lang="es-ES">
              <a:solidFill>
                <a:prstClr val="black">
                  <a:tint val="75000"/>
                </a:prstClr>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4 Marcador de número de diapositiva"/>
          <p:cNvSpPr>
            <a:spLocks noGrp="1"/>
          </p:cNvSpPr>
          <p:nvPr>
            <p:ph type="sldNum" sz="quarter" idx="12"/>
          </p:nvPr>
        </p:nvSpPr>
        <p:spPr/>
        <p:txBody>
          <a:bodyPr/>
          <a:lstStyle>
            <a:lvl1pPr>
              <a:defRPr/>
            </a:lvl1pPr>
          </a:lstStyle>
          <a:p>
            <a:pPr>
              <a:defRPr/>
            </a:pPr>
            <a:fld id="{0B8686D3-634C-4CCE-99EA-C4E0E898E13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21048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1 Marcador de fecha"/>
          <p:cNvSpPr>
            <a:spLocks noGrp="1"/>
          </p:cNvSpPr>
          <p:nvPr>
            <p:ph type="dt" sz="half" idx="10"/>
          </p:nvPr>
        </p:nvSpPr>
        <p:spPr/>
        <p:txBody>
          <a:bodyPr/>
          <a:lstStyle>
            <a:lvl1pPr>
              <a:defRPr/>
            </a:lvl1pPr>
          </a:lstStyle>
          <a:p>
            <a:pPr>
              <a:defRPr/>
            </a:pPr>
            <a:fld id="{37C6C4BC-1958-4DC3-9F42-45E2A2B32FCF}" type="datetime6">
              <a:rPr lang="es-ES">
                <a:solidFill>
                  <a:prstClr val="black">
                    <a:tint val="75000"/>
                  </a:prstClr>
                </a:solidFill>
              </a:rPr>
              <a:pPr>
                <a:defRPr/>
              </a:pPr>
              <a:t>julio de 2014</a:t>
            </a:fld>
            <a:endParaRPr lang="es-ES">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E2B6B3EC-895B-4BFD-B186-960F6D641EA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849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7AC8BD31-E4F7-481E-B868-06897DCE752A}"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F7D3FA6-BFD0-482E-B9CD-99C33A47B1A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81998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8EE62ACA-7BFA-4BB0-814B-29E933894B1F}"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E104983B-8FF1-4430-A556-35406DB0B2C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234135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AE2502E-F5AE-453A-B604-09E5FFE64701}"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468E3EE-C2E5-4691-B857-1F16DEF5FCB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215786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68EC685-1EE4-4972-A0F4-1960BF06327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49AD8D8-C3F4-4963-B168-ECA7D23A71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32408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78342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324076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980841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w="34925" cmpd="tri">
            <a:noFill/>
            <a:prstDash val="solid"/>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cxnSp>
        <p:nvCxnSpPr>
          <p:cNvPr id="5" name="4 Conector recto"/>
          <p:cNvCxnSpPr/>
          <p:nvPr userDrawn="1"/>
        </p:nvCxnSpPr>
        <p:spPr>
          <a:xfrm>
            <a:off x="8572500" y="6000750"/>
            <a:ext cx="571500"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userDrawn="1"/>
        </p:nvCxnSpPr>
        <p:spPr>
          <a:xfrm>
            <a:off x="7715250" y="6500813"/>
            <a:ext cx="1428750" cy="1587"/>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3 Marcador de fecha"/>
          <p:cNvSpPr>
            <a:spLocks noGrp="1"/>
          </p:cNvSpPr>
          <p:nvPr>
            <p:ph type="dt" sz="half" idx="10"/>
          </p:nvPr>
        </p:nvSpPr>
        <p:spPr>
          <a:xfrm>
            <a:off x="7715250" y="6143625"/>
            <a:ext cx="1428750" cy="365125"/>
          </a:xfrm>
        </p:spPr>
        <p:txBody>
          <a:bodyPr/>
          <a:lstStyle>
            <a:lvl1pPr algn="r">
              <a:defRPr>
                <a:solidFill>
                  <a:schemeClr val="tx1"/>
                </a:solidFill>
                <a:latin typeface="Trebuchet MS" pitchFamily="34" charset="0"/>
                <a:cs typeface="Arial" pitchFamily="34" charset="0"/>
              </a:defRPr>
            </a:lvl1pPr>
          </a:lstStyle>
          <a:p>
            <a:pPr>
              <a:defRPr/>
            </a:pPr>
            <a:fld id="{8022AA2E-B13B-4631-94CA-C0205AA9C72A}" type="datetime6">
              <a:rPr lang="es-ES">
                <a:solidFill>
                  <a:prstClr val="black"/>
                </a:solidFill>
              </a:rPr>
              <a:pPr>
                <a:defRPr/>
              </a:pPr>
              <a:t>julio de 2014</a:t>
            </a:fld>
            <a:endParaRPr lang="es-ES" dirty="0">
              <a:solidFill>
                <a:prstClr val="black"/>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a:xfrm>
            <a:off x="8636000" y="5643563"/>
            <a:ext cx="500063" cy="365125"/>
          </a:xfrm>
        </p:spPr>
        <p:txBody>
          <a:bodyPr/>
          <a:lstStyle>
            <a:lvl1pPr>
              <a:defRPr b="1">
                <a:solidFill>
                  <a:schemeClr val="tx1"/>
                </a:solidFill>
                <a:latin typeface="Trebuchet MS" pitchFamily="34" charset="0"/>
                <a:cs typeface="Arial" pitchFamily="34" charset="0"/>
              </a:defRPr>
            </a:lvl1pPr>
          </a:lstStyle>
          <a:p>
            <a:pPr>
              <a:defRPr/>
            </a:pPr>
            <a:fld id="{7D62EDA7-E0DA-4DE9-9F2E-6AF5E700D4D9}"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2694830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13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58927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52D609-F4DA-4B91-8FE8-464D9FFB021E}"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BA04C1D-1FC4-405C-A442-982EA05D25B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617755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fecha"/>
          <p:cNvSpPr>
            <a:spLocks noGrp="1"/>
          </p:cNvSpPr>
          <p:nvPr>
            <p:ph type="dt" sz="half" idx="10"/>
          </p:nvPr>
        </p:nvSpPr>
        <p:spPr/>
        <p:txBody>
          <a:bodyPr/>
          <a:lstStyle>
            <a:lvl1pPr>
              <a:defRPr/>
            </a:lvl1pPr>
          </a:lstStyle>
          <a:p>
            <a:pPr>
              <a:defRPr/>
            </a:pPr>
            <a:fld id="{082987AD-F97F-4E90-B9DF-C30A215C97B3}"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EE7311B-F425-4AD9-B960-135543420EE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69417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fecha"/>
          <p:cNvSpPr>
            <a:spLocks noGrp="1"/>
          </p:cNvSpPr>
          <p:nvPr>
            <p:ph type="dt" sz="half" idx="10"/>
          </p:nvPr>
        </p:nvSpPr>
        <p:spPr/>
        <p:txBody>
          <a:bodyPr/>
          <a:lstStyle>
            <a:lvl1pPr>
              <a:defRPr/>
            </a:lvl1pPr>
          </a:lstStyle>
          <a:p>
            <a:pPr>
              <a:defRPr/>
            </a:pPr>
            <a:fld id="{09912146-5A12-4B36-B4A7-26F7D22E3CED}" type="datetime6">
              <a:rPr lang="es-ES">
                <a:solidFill>
                  <a:prstClr val="black">
                    <a:tint val="75000"/>
                  </a:prstClr>
                </a:solidFill>
              </a:rPr>
              <a:pPr>
                <a:defRPr/>
              </a:pPr>
              <a:t>julio de 2014</a:t>
            </a:fld>
            <a:endParaRPr lang="es-ES">
              <a:solidFill>
                <a:prstClr val="black">
                  <a:tint val="75000"/>
                </a:prstClr>
              </a:solidFill>
            </a:endParaRPr>
          </a:p>
        </p:txBody>
      </p:sp>
      <p:sp>
        <p:nvSpPr>
          <p:cNvPr id="9" name="7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10" name="8 Marcador de número de diapositiva"/>
          <p:cNvSpPr>
            <a:spLocks noGrp="1"/>
          </p:cNvSpPr>
          <p:nvPr>
            <p:ph type="sldNum" sz="quarter" idx="12"/>
          </p:nvPr>
        </p:nvSpPr>
        <p:spPr/>
        <p:txBody>
          <a:bodyPr/>
          <a:lstStyle>
            <a:lvl1pPr>
              <a:defRPr/>
            </a:lvl1pPr>
          </a:lstStyle>
          <a:p>
            <a:pPr>
              <a:defRPr/>
            </a:pPr>
            <a:fld id="{FEA102AB-9117-48C0-A2F9-CF2C3969DD5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31375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2 Marcador de fecha"/>
          <p:cNvSpPr>
            <a:spLocks noGrp="1"/>
          </p:cNvSpPr>
          <p:nvPr>
            <p:ph type="dt" sz="half" idx="10"/>
          </p:nvPr>
        </p:nvSpPr>
        <p:spPr/>
        <p:txBody>
          <a:bodyPr/>
          <a:lstStyle>
            <a:lvl1pPr>
              <a:defRPr/>
            </a:lvl1pPr>
          </a:lstStyle>
          <a:p>
            <a:pPr>
              <a:defRPr/>
            </a:pPr>
            <a:fld id="{586ABADE-06AB-4444-97FE-85AA3786C5B3}" type="datetime6">
              <a:rPr lang="es-ES">
                <a:solidFill>
                  <a:prstClr val="black">
                    <a:tint val="75000"/>
                  </a:prstClr>
                </a:solidFill>
              </a:rPr>
              <a:pPr>
                <a:defRPr/>
              </a:pPr>
              <a:t>julio de 2014</a:t>
            </a:fld>
            <a:endParaRPr lang="es-ES">
              <a:solidFill>
                <a:prstClr val="black">
                  <a:tint val="75000"/>
                </a:prstClr>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4 Marcador de número de diapositiva"/>
          <p:cNvSpPr>
            <a:spLocks noGrp="1"/>
          </p:cNvSpPr>
          <p:nvPr>
            <p:ph type="sldNum" sz="quarter" idx="12"/>
          </p:nvPr>
        </p:nvSpPr>
        <p:spPr/>
        <p:txBody>
          <a:bodyPr/>
          <a:lstStyle>
            <a:lvl1pPr>
              <a:defRPr/>
            </a:lvl1pPr>
          </a:lstStyle>
          <a:p>
            <a:pPr>
              <a:defRPr/>
            </a:pPr>
            <a:fld id="{0B8686D3-634C-4CCE-99EA-C4E0E898E13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50982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1 Marcador de fecha"/>
          <p:cNvSpPr>
            <a:spLocks noGrp="1"/>
          </p:cNvSpPr>
          <p:nvPr>
            <p:ph type="dt" sz="half" idx="10"/>
          </p:nvPr>
        </p:nvSpPr>
        <p:spPr/>
        <p:txBody>
          <a:bodyPr/>
          <a:lstStyle>
            <a:lvl1pPr>
              <a:defRPr/>
            </a:lvl1pPr>
          </a:lstStyle>
          <a:p>
            <a:pPr>
              <a:defRPr/>
            </a:pPr>
            <a:fld id="{37C6C4BC-1958-4DC3-9F42-45E2A2B32FCF}" type="datetime6">
              <a:rPr lang="es-ES">
                <a:solidFill>
                  <a:prstClr val="black">
                    <a:tint val="75000"/>
                  </a:prstClr>
                </a:solidFill>
              </a:rPr>
              <a:pPr>
                <a:defRPr/>
              </a:pPr>
              <a:t>julio de 2014</a:t>
            </a:fld>
            <a:endParaRPr lang="es-ES">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E2B6B3EC-895B-4BFD-B186-960F6D641EA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29457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7AC8BD31-E4F7-481E-B868-06897DCE752A}"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F7D3FA6-BFD0-482E-B9CD-99C33A47B1A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67563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8EE62ACA-7BFA-4BB0-814B-29E933894B1F}" type="datetime6">
              <a:rPr lang="es-ES">
                <a:solidFill>
                  <a:prstClr val="black">
                    <a:tint val="75000"/>
                  </a:prstClr>
                </a:solidFill>
              </a:rPr>
              <a:pPr>
                <a:defRPr/>
              </a:pPr>
              <a:t>julio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E104983B-8FF1-4430-A556-35406DB0B2C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95174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AE2502E-F5AE-453A-B604-09E5FFE64701}"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468E3EE-C2E5-4691-B857-1F16DEF5FCB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56223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68EC685-1EE4-4972-A0F4-1960BF063277}" type="datetime6">
              <a:rPr lang="es-ES">
                <a:solidFill>
                  <a:prstClr val="black">
                    <a:tint val="75000"/>
                  </a:prstClr>
                </a:solidFill>
              </a:rPr>
              <a:pPr>
                <a:defRPr/>
              </a:pPr>
              <a:t>julio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49AD8D8-C3F4-4963-B168-ECA7D23A71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99079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6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s-ES">
                <a:solidFill>
                  <a:prstClr val="black">
                    <a:tint val="75000"/>
                  </a:prstClr>
                </a:solidFill>
              </a:rPr>
              <a:pPr/>
              <a:t>07/07/2014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11568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1751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57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DBC08A-7458-4355-A6FD-53FE2090C9BB}" type="datetimeFigureOut">
              <a:rPr lang="es-ES" smtClean="0"/>
              <a:pPr/>
              <a:t>07/07/2014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BC08A-7458-4355-A6FD-53FE2090C9BB}" type="datetimeFigureOut">
              <a:rPr lang="es-ES" smtClean="0"/>
              <a:pPr/>
              <a:t>07/07/2014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E0D7A-1211-41E6-9950-295EF6D6CAC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483817-21BD-4D97-A835-A8413009E9DD}" type="datetime6">
              <a:rPr lang="es-ES">
                <a:solidFill>
                  <a:prstClr val="black">
                    <a:tint val="75000"/>
                  </a:prstClr>
                </a:solidFill>
              </a:rPr>
              <a:pPr>
                <a:defRPr/>
              </a:pPr>
              <a:t>julio de 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47A124-3E95-4C20-914E-A0F3356C959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144795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734" r:id="rId1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483817-21BD-4D97-A835-A8413009E9DD}" type="datetime6">
              <a:rPr lang="es-ES">
                <a:solidFill>
                  <a:prstClr val="black">
                    <a:tint val="75000"/>
                  </a:prstClr>
                </a:solidFill>
              </a:rPr>
              <a:pPr>
                <a:defRPr/>
              </a:pPr>
              <a:t>julio de 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47A124-3E95-4C20-914E-A0F3356C959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16611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483817-21BD-4D97-A835-A8413009E9DD}" type="datetime6">
              <a:rPr lang="es-ES">
                <a:solidFill>
                  <a:prstClr val="black">
                    <a:tint val="75000"/>
                  </a:prstClr>
                </a:solidFill>
              </a:rPr>
              <a:pPr>
                <a:defRPr/>
              </a:pPr>
              <a:t>julio de 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47A124-3E95-4C20-914E-A0F3356C959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452407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22.emf"/><Relationship Id="rId7" Type="http://schemas.openxmlformats.org/officeDocument/2006/relationships/image" Target="../media/image25.jpeg"/><Relationship Id="rId12"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56.xml"/><Relationship Id="rId6" Type="http://schemas.openxmlformats.org/officeDocument/2006/relationships/hyperlink" Target="http://images.google.com/imgres?imgurl=http://www.arthursclipart.org/dams/dams/hydroelectric.gif&amp;imgrefurl=http://www.arthursclipart.org/dams/dams/page_01.htm&amp;usg=__NUByYaGD4yDe6rNfdanszpG0u9Q=&amp;h=945&amp;w=832&amp;sz=94&amp;hl=es&amp;start=10&amp;um=1&amp;tbnid=XRn7pM1uTOgmOM:&amp;tbnh=148&amp;tbnw=130&amp;prev=/images?q=hydroelectric+plant+clipart&amp;hl=es&amp;rls=com.microsoft:*:IE-SearchBox&amp;rlz=1I7GPEA_es&amp;um=1" TargetMode="External"/><Relationship Id="rId11" Type="http://schemas.openxmlformats.org/officeDocument/2006/relationships/image" Target="../media/image28.png"/><Relationship Id="rId5" Type="http://schemas.openxmlformats.org/officeDocument/2006/relationships/image" Target="../media/image24.wmf"/><Relationship Id="rId10" Type="http://schemas.openxmlformats.org/officeDocument/2006/relationships/image" Target="../media/image27.jpeg"/><Relationship Id="rId4" Type="http://schemas.openxmlformats.org/officeDocument/2006/relationships/image" Target="../media/image23.wmf"/><Relationship Id="rId9" Type="http://schemas.openxmlformats.org/officeDocument/2006/relationships/hyperlink" Target="http://images.google.com/imgres?imgurl=http://www.geocities.com/newastronomy/Animated_Normal_Atom.gif&amp;imgrefurl=http://www.geocities.com/newastronomy/a_new_look_at_gravity.htm&amp;usg=__QIfPxQuLs7Nrwrn61JRcxe4JJFI=&amp;h=454&amp;w=561&amp;sz=100&amp;hl=es&amp;start=9&amp;um=1&amp;tbnid=YWM5AGEL1w3vZM:&amp;tbnh=108&amp;tbnw=133&amp;prev=/images?q=atom&amp;hl=es&amp;rls=com.microsoft:*:IE-SearchBox&amp;rlz=1I7GPEA_es&amp;sa=N&amp;um=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4.xml"/><Relationship Id="rId5" Type="http://schemas.openxmlformats.org/officeDocument/2006/relationships/image" Target="../media/image40.emf"/><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hyperlink" Target="http://www.clker.com/clipart-10503.html"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1.png"/><Relationship Id="rId7" Type="http://schemas.openxmlformats.org/officeDocument/2006/relationships/hyperlink" Target="http://www.google.com/imgres?imgurl=http://www.gwinnett.k12.ga.us/MountainParkES/Assests/Images/math_symbol_clipart.jpg&amp;" TargetMode="External"/><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46.jpeg"/><Relationship Id="rId11" Type="http://schemas.openxmlformats.org/officeDocument/2006/relationships/image" Target="../media/image49.jpeg"/><Relationship Id="rId5" Type="http://schemas.openxmlformats.org/officeDocument/2006/relationships/hyperlink" Target="http://www.google.com/imgres?imgurl=http://image.shutterstock.com/display_pic_with_logo/112549/112549,1220517225,2/stock-photo-bulldozers-in-open-cast-mining-quarry-16934677.jpg&amp;" TargetMode="External"/><Relationship Id="rId10" Type="http://schemas.openxmlformats.org/officeDocument/2006/relationships/hyperlink" Target="http://www.google.com/imgres?imgurl=http://images.clipartof.com/small/10110-Clipart-Picture-Of-A-Dollar-Sign-Mascot-Cartoon-Character-With-Welcoming-Open-Arms.jpg&amp;" TargetMode="External"/><Relationship Id="rId4" Type="http://schemas.openxmlformats.org/officeDocument/2006/relationships/image" Target="../media/image45.png"/><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hyperlink" Target="http://www.clker.com/clipart-10503.html" TargetMode="External"/><Relationship Id="rId11" Type="http://schemas.openxmlformats.org/officeDocument/2006/relationships/image" Target="../media/image53.png"/><Relationship Id="rId5" Type="http://schemas.openxmlformats.org/officeDocument/2006/relationships/image" Target="../media/image46.jpeg"/><Relationship Id="rId10" Type="http://schemas.openxmlformats.org/officeDocument/2006/relationships/image" Target="../media/image52.png"/><Relationship Id="rId4" Type="http://schemas.openxmlformats.org/officeDocument/2006/relationships/hyperlink" Target="http://www.google.com/imgres?imgurl=http://image.shutterstock.com/display_pic_with_logo/112549/112549,1220517225,2/stock-photo-bulldozers-in-open-cast-mining-quarry-16934677.jpg&amp;" TargetMode="External"/><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54.png"/><Relationship Id="rId5" Type="http://schemas.openxmlformats.org/officeDocument/2006/relationships/hyperlink" Target="http://www.clker.com/clipart-10503.html" TargetMode="Externa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6858000"/>
          </a:xfrm>
          <a:prstGeom prst="rect">
            <a:avLst/>
          </a:prstGeom>
        </p:spPr>
      </p:pic>
      <p:sp>
        <p:nvSpPr>
          <p:cNvPr id="6" name="5 CuadroTexto"/>
          <p:cNvSpPr txBox="1"/>
          <p:nvPr/>
        </p:nvSpPr>
        <p:spPr>
          <a:xfrm>
            <a:off x="323528" y="1557826"/>
            <a:ext cx="8604448" cy="584775"/>
          </a:xfrm>
          <a:prstGeom prst="rect">
            <a:avLst/>
          </a:prstGeom>
          <a:noFill/>
        </p:spPr>
        <p:txBody>
          <a:bodyPr wrap="square" rtlCol="0">
            <a:spAutoFit/>
          </a:bodyPr>
          <a:lstStyle/>
          <a:p>
            <a:pPr algn="ctr"/>
            <a:r>
              <a:rPr lang="en-US" sz="3200" b="1" dirty="0" smtClean="0">
                <a:solidFill>
                  <a:srgbClr val="C00000"/>
                </a:solidFill>
              </a:rPr>
              <a:t>Chilean </a:t>
            </a:r>
            <a:r>
              <a:rPr lang="en-US" sz="3200" b="1" dirty="0">
                <a:solidFill>
                  <a:srgbClr val="C00000"/>
                </a:solidFill>
              </a:rPr>
              <a:t>market design for a single buyer approach</a:t>
            </a:r>
            <a:endParaRPr lang="de-DE" sz="2400" b="1" dirty="0">
              <a:solidFill>
                <a:srgbClr val="C00000"/>
              </a:solidFill>
              <a:latin typeface="Arial" pitchFamily="34" charset="0"/>
              <a:cs typeface="Arial" pitchFamily="34" charset="0"/>
            </a:endParaRPr>
          </a:p>
        </p:txBody>
      </p:sp>
      <p:sp>
        <p:nvSpPr>
          <p:cNvPr id="5" name="4 CuadroTexto"/>
          <p:cNvSpPr txBox="1"/>
          <p:nvPr/>
        </p:nvSpPr>
        <p:spPr>
          <a:xfrm>
            <a:off x="1331640" y="2874422"/>
            <a:ext cx="6929486" cy="1077218"/>
          </a:xfrm>
          <a:prstGeom prst="rect">
            <a:avLst/>
          </a:prstGeom>
          <a:noFill/>
        </p:spPr>
        <p:txBody>
          <a:bodyPr wrap="square" rtlCol="0">
            <a:spAutoFit/>
          </a:bodyPr>
          <a:lstStyle/>
          <a:p>
            <a:pPr algn="ctr"/>
            <a:r>
              <a:rPr lang="es-ES" sz="1600" b="1" dirty="0" smtClean="0">
                <a:solidFill>
                  <a:schemeClr val="tx1">
                    <a:lumMod val="75000"/>
                    <a:lumOff val="25000"/>
                  </a:schemeClr>
                </a:solidFill>
                <a:latin typeface="Arial Narrow" pitchFamily="34" charset="0"/>
              </a:rPr>
              <a:t>Prof. Rodrigo Palma Behnke</a:t>
            </a:r>
          </a:p>
          <a:p>
            <a:pPr algn="ctr"/>
            <a:r>
              <a:rPr lang="es-ES" sz="1600" b="1" dirty="0" smtClean="0">
                <a:solidFill>
                  <a:schemeClr val="tx1">
                    <a:lumMod val="75000"/>
                    <a:lumOff val="25000"/>
                  </a:schemeClr>
                </a:solidFill>
                <a:latin typeface="Arial Narrow" pitchFamily="34" charset="0"/>
              </a:rPr>
              <a:t>Mrs. Angela Flores</a:t>
            </a:r>
          </a:p>
          <a:p>
            <a:pPr algn="ctr"/>
            <a:endParaRPr lang="es-ES" sz="1600" b="1" dirty="0" smtClean="0">
              <a:solidFill>
                <a:schemeClr val="tx1">
                  <a:lumMod val="75000"/>
                  <a:lumOff val="25000"/>
                </a:schemeClr>
              </a:solidFill>
              <a:latin typeface="Arial Narrow" pitchFamily="34" charset="0"/>
            </a:endParaRPr>
          </a:p>
          <a:p>
            <a:pPr algn="ctr"/>
            <a:r>
              <a:rPr lang="es-ES" sz="1600" b="1" dirty="0" err="1" smtClean="0">
                <a:solidFill>
                  <a:schemeClr val="tx1">
                    <a:lumMod val="75000"/>
                    <a:lumOff val="25000"/>
                  </a:schemeClr>
                </a:solidFill>
                <a:latin typeface="Arial Narrow" pitchFamily="34" charset="0"/>
              </a:rPr>
              <a:t>July</a:t>
            </a:r>
            <a:r>
              <a:rPr lang="es-ES" sz="1600" b="1" dirty="0" smtClean="0">
                <a:solidFill>
                  <a:schemeClr val="tx1">
                    <a:lumMod val="75000"/>
                    <a:lumOff val="25000"/>
                  </a:schemeClr>
                </a:solidFill>
                <a:latin typeface="Arial Narrow" pitchFamily="34" charset="0"/>
              </a:rPr>
              <a:t> 9</a:t>
            </a:r>
            <a:r>
              <a:rPr lang="es-ES" sz="1600" b="1" baseline="30000" dirty="0" smtClean="0">
                <a:solidFill>
                  <a:schemeClr val="tx1">
                    <a:lumMod val="75000"/>
                    <a:lumOff val="25000"/>
                  </a:schemeClr>
                </a:solidFill>
                <a:latin typeface="Arial Narrow" pitchFamily="34" charset="0"/>
              </a:rPr>
              <a:t>th</a:t>
            </a:r>
            <a:endParaRPr lang="es-ES" sz="1600" b="1" baseline="30000" dirty="0" smtClean="0">
              <a:solidFill>
                <a:schemeClr val="tx1">
                  <a:lumMod val="75000"/>
                  <a:lumOff val="25000"/>
                </a:schemeClr>
              </a:solidFill>
              <a:latin typeface="Arial Narrow" pitchFamily="34" charset="0"/>
            </a:endParaRPr>
          </a:p>
        </p:txBody>
      </p:sp>
      <p:pic>
        <p:nvPicPr>
          <p:cNvPr id="7" name="9 Imagen" descr="IngMecanica.jpg"/>
          <p:cNvPicPr>
            <a:picLocks noChangeAspect="1"/>
          </p:cNvPicPr>
          <p:nvPr/>
        </p:nvPicPr>
        <p:blipFill>
          <a:blip r:embed="rId3" cstate="print"/>
          <a:srcRect/>
          <a:stretch>
            <a:fillRect/>
          </a:stretch>
        </p:blipFill>
        <p:spPr bwMode="auto">
          <a:xfrm>
            <a:off x="251520" y="-219617"/>
            <a:ext cx="1968646" cy="984322"/>
          </a:xfrm>
          <a:prstGeom prst="rect">
            <a:avLst/>
          </a:prstGeom>
          <a:noFill/>
          <a:ln w="9525">
            <a:noFill/>
            <a:miter lim="800000"/>
            <a:headEnd/>
            <a:tailEnd/>
          </a:ln>
        </p:spPr>
      </p:pic>
      <p:pic>
        <p:nvPicPr>
          <p:cNvPr id="8" name="Picture 1" descr="E:\Logotipo CE\Logotipo CE.jpg"/>
          <p:cNvPicPr>
            <a:picLocks noChangeAspect="1" noChangeArrowheads="1"/>
          </p:cNvPicPr>
          <p:nvPr/>
        </p:nvPicPr>
        <p:blipFill>
          <a:blip r:embed="rId4" cstate="print"/>
          <a:srcRect/>
          <a:stretch>
            <a:fillRect/>
          </a:stretch>
        </p:blipFill>
        <p:spPr bwMode="auto">
          <a:xfrm>
            <a:off x="6934486" y="-123820"/>
            <a:ext cx="1104548" cy="1104548"/>
          </a:xfrm>
          <a:prstGeom prst="rect">
            <a:avLst/>
          </a:prstGeom>
          <a:noFill/>
          <a:ln w="9525">
            <a:noFill/>
            <a:miter lim="800000"/>
            <a:headEnd/>
            <a:tailEnd/>
          </a:ln>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25" y="5475116"/>
            <a:ext cx="1565373" cy="126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1488" y="5896322"/>
            <a:ext cx="67722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C:\Toninho\Centro de Energía\Talleres Regionales ERNC\Gráfica\ERNC.jpg"/>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1547664" y="332656"/>
            <a:ext cx="8262639" cy="6365545"/>
          </a:xfrm>
          <a:prstGeom prst="rect">
            <a:avLst/>
          </a:prstGeom>
          <a:noFill/>
        </p:spPr>
      </p:pic>
      <p:sp>
        <p:nvSpPr>
          <p:cNvPr id="9" name="8 CuadroTexto"/>
          <p:cNvSpPr txBox="1"/>
          <p:nvPr/>
        </p:nvSpPr>
        <p:spPr>
          <a:xfrm>
            <a:off x="1853927" y="2564904"/>
            <a:ext cx="1043608"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a:solidFill>
                  <a:srgbClr val="4F81BD"/>
                </a:solidFill>
                <a:latin typeface="Arial" pitchFamily="34" charset="0"/>
              </a:rPr>
              <a:t>2</a:t>
            </a:r>
            <a:r>
              <a:rPr lang="es-CL" sz="1600" b="1" dirty="0" smtClean="0">
                <a:solidFill>
                  <a:srgbClr val="4F81BD"/>
                </a:solidFill>
                <a:latin typeface="Arial" pitchFamily="34" charset="0"/>
              </a:rPr>
              <a:t>00.000</a:t>
            </a:r>
            <a:endParaRPr lang="es-CL" sz="1600" b="1" dirty="0" smtClean="0">
              <a:solidFill>
                <a:srgbClr val="4F81BD"/>
              </a:solidFill>
              <a:latin typeface="Arial" pitchFamily="34" charset="0"/>
            </a:endParaRPr>
          </a:p>
        </p:txBody>
      </p:sp>
      <p:sp>
        <p:nvSpPr>
          <p:cNvPr id="10" name="9 CuadroTexto"/>
          <p:cNvSpPr txBox="1"/>
          <p:nvPr/>
        </p:nvSpPr>
        <p:spPr>
          <a:xfrm>
            <a:off x="4409703" y="3131676"/>
            <a:ext cx="1584176"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4F81BD"/>
                </a:solidFill>
                <a:latin typeface="Arial" pitchFamily="34" charset="0"/>
              </a:rPr>
              <a:t>3.000-16.000</a:t>
            </a:r>
            <a:endParaRPr lang="es-CL" sz="1600" b="1" dirty="0">
              <a:solidFill>
                <a:srgbClr val="4F81BD"/>
              </a:solidFill>
              <a:latin typeface="Arial" pitchFamily="34" charset="0"/>
            </a:endParaRPr>
          </a:p>
        </p:txBody>
      </p:sp>
      <p:sp>
        <p:nvSpPr>
          <p:cNvPr id="11" name="10 CuadroTexto"/>
          <p:cNvSpPr txBox="1"/>
          <p:nvPr/>
        </p:nvSpPr>
        <p:spPr>
          <a:xfrm>
            <a:off x="2321471" y="4314582"/>
            <a:ext cx="1584176"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4F81BD"/>
                </a:solidFill>
                <a:latin typeface="Arial" pitchFamily="34" charset="0"/>
              </a:rPr>
              <a:t>5.000-40.000</a:t>
            </a:r>
            <a:endParaRPr lang="es-CL" sz="1600" b="1" dirty="0">
              <a:solidFill>
                <a:srgbClr val="4F81BD"/>
              </a:solidFill>
              <a:latin typeface="Arial" pitchFamily="34" charset="0"/>
            </a:endParaRPr>
          </a:p>
        </p:txBody>
      </p:sp>
      <p:sp>
        <p:nvSpPr>
          <p:cNvPr id="12" name="11 CuadroTexto"/>
          <p:cNvSpPr txBox="1"/>
          <p:nvPr/>
        </p:nvSpPr>
        <p:spPr>
          <a:xfrm>
            <a:off x="4841751" y="5275396"/>
            <a:ext cx="1584176"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4F81BD"/>
                </a:solidFill>
                <a:latin typeface="Arial" pitchFamily="34" charset="0"/>
              </a:rPr>
              <a:t>2.000-14.000</a:t>
            </a:r>
            <a:endParaRPr lang="es-CL" sz="1600" b="1" dirty="0">
              <a:solidFill>
                <a:srgbClr val="4F81BD"/>
              </a:solidFill>
              <a:latin typeface="Arial" pitchFamily="34" charset="0"/>
            </a:endParaRPr>
          </a:p>
        </p:txBody>
      </p:sp>
      <p:sp>
        <p:nvSpPr>
          <p:cNvPr id="13" name="12 CuadroTexto"/>
          <p:cNvSpPr txBox="1"/>
          <p:nvPr/>
        </p:nvSpPr>
        <p:spPr>
          <a:xfrm>
            <a:off x="2609503" y="6093296"/>
            <a:ext cx="1584176"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4F81BD"/>
                </a:solidFill>
                <a:latin typeface="Arial" pitchFamily="34" charset="0"/>
              </a:rPr>
              <a:t>2.000-21.000</a:t>
            </a:r>
            <a:endParaRPr lang="es-CL" sz="1600" b="1" dirty="0">
              <a:solidFill>
                <a:srgbClr val="4F81BD"/>
              </a:solidFill>
              <a:latin typeface="Arial" pitchFamily="34" charset="0"/>
            </a:endParaRPr>
          </a:p>
        </p:txBody>
      </p:sp>
      <p:sp>
        <p:nvSpPr>
          <p:cNvPr id="14" name="13 CuadroTexto"/>
          <p:cNvSpPr txBox="1"/>
          <p:nvPr/>
        </p:nvSpPr>
        <p:spPr>
          <a:xfrm>
            <a:off x="2689895" y="4005064"/>
            <a:ext cx="639688"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C00000"/>
                </a:solidFill>
                <a:latin typeface="Arial" pitchFamily="34" charset="0"/>
              </a:rPr>
              <a:t>302</a:t>
            </a:r>
            <a:endParaRPr lang="es-CL" sz="1600" b="1" dirty="0">
              <a:solidFill>
                <a:srgbClr val="C00000"/>
              </a:solidFill>
              <a:latin typeface="Arial" pitchFamily="34" charset="0"/>
            </a:endParaRPr>
          </a:p>
        </p:txBody>
      </p:sp>
      <p:sp>
        <p:nvSpPr>
          <p:cNvPr id="15" name="14 CuadroTexto"/>
          <p:cNvSpPr txBox="1"/>
          <p:nvPr/>
        </p:nvSpPr>
        <p:spPr>
          <a:xfrm>
            <a:off x="3049935" y="5805264"/>
            <a:ext cx="639688"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C00000"/>
                </a:solidFill>
                <a:latin typeface="Arial" pitchFamily="34" charset="0"/>
              </a:rPr>
              <a:t>323</a:t>
            </a:r>
            <a:endParaRPr lang="es-CL" sz="1600" b="1" dirty="0">
              <a:solidFill>
                <a:srgbClr val="C00000"/>
              </a:solidFill>
              <a:latin typeface="Arial" pitchFamily="34" charset="0"/>
            </a:endParaRPr>
          </a:p>
        </p:txBody>
      </p:sp>
      <p:sp>
        <p:nvSpPr>
          <p:cNvPr id="16" name="15 CuadroTexto"/>
          <p:cNvSpPr txBox="1"/>
          <p:nvPr/>
        </p:nvSpPr>
        <p:spPr>
          <a:xfrm>
            <a:off x="5129783" y="5034662"/>
            <a:ext cx="639688" cy="338554"/>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C00000"/>
                </a:solidFill>
                <a:latin typeface="Arial" pitchFamily="34" charset="0"/>
              </a:rPr>
              <a:t>442</a:t>
            </a:r>
            <a:endParaRPr lang="es-CL" sz="1600" b="1" dirty="0">
              <a:solidFill>
                <a:srgbClr val="C00000"/>
              </a:solidFill>
              <a:latin typeface="Arial" pitchFamily="34" charset="0"/>
            </a:endParaRPr>
          </a:p>
        </p:txBody>
      </p:sp>
      <p:sp>
        <p:nvSpPr>
          <p:cNvPr id="19" name="18 CuadroTexto"/>
          <p:cNvSpPr txBox="1"/>
          <p:nvPr/>
        </p:nvSpPr>
        <p:spPr>
          <a:xfrm>
            <a:off x="5940152" y="1268761"/>
            <a:ext cx="3203848" cy="1815882"/>
          </a:xfrm>
          <a:prstGeom prst="rect">
            <a:avLst/>
          </a:prstGeom>
          <a:solidFill>
            <a:schemeClr val="bg1"/>
          </a:solidFill>
        </p:spPr>
        <p:txBody>
          <a:bodyPr wrap="square" rtlCol="0">
            <a:spAutoFit/>
          </a:bodyPr>
          <a:lstStyle/>
          <a:p>
            <a:pPr fontAlgn="base">
              <a:spcBef>
                <a:spcPct val="0"/>
              </a:spcBef>
              <a:spcAft>
                <a:spcPct val="0"/>
              </a:spcAft>
            </a:pPr>
            <a:r>
              <a:rPr lang="en-US" sz="1600" b="1" dirty="0" smtClean="0">
                <a:solidFill>
                  <a:srgbClr val="1F497D"/>
                </a:solidFill>
                <a:latin typeface="Arial" pitchFamily="34" charset="0"/>
              </a:rPr>
              <a:t>Potential of renewable energies between 112.000 MW and 191.000 MW</a:t>
            </a:r>
          </a:p>
          <a:p>
            <a:pPr fontAlgn="base">
              <a:spcBef>
                <a:spcPct val="0"/>
              </a:spcBef>
              <a:spcAft>
                <a:spcPct val="0"/>
              </a:spcAft>
            </a:pPr>
            <a:endParaRPr lang="en-US" sz="1600" b="1" dirty="0" smtClean="0">
              <a:solidFill>
                <a:srgbClr val="C00000"/>
              </a:solidFill>
              <a:latin typeface="Arial" pitchFamily="34" charset="0"/>
            </a:endParaRPr>
          </a:p>
          <a:p>
            <a:pPr fontAlgn="base">
              <a:spcBef>
                <a:spcPct val="0"/>
              </a:spcBef>
              <a:spcAft>
                <a:spcPct val="0"/>
              </a:spcAft>
            </a:pPr>
            <a:r>
              <a:rPr lang="en-US" sz="1600" b="1" dirty="0" smtClean="0">
                <a:solidFill>
                  <a:srgbClr val="C00000"/>
                </a:solidFill>
                <a:latin typeface="Arial" pitchFamily="34" charset="0"/>
              </a:rPr>
              <a:t>Installed capacity of renewable energies 1236 [MW]</a:t>
            </a:r>
          </a:p>
          <a:p>
            <a:pPr fontAlgn="base">
              <a:spcBef>
                <a:spcPct val="0"/>
              </a:spcBef>
              <a:spcAft>
                <a:spcPct val="0"/>
              </a:spcAft>
            </a:pPr>
            <a:endParaRPr lang="en-US" sz="1600" b="1" dirty="0">
              <a:solidFill>
                <a:srgbClr val="C00000"/>
              </a:solidFill>
              <a:latin typeface="Arial" pitchFamily="34" charset="0"/>
            </a:endParaRPr>
          </a:p>
        </p:txBody>
      </p:sp>
      <p:sp>
        <p:nvSpPr>
          <p:cNvPr id="39" name="10 CuadroTexto"/>
          <p:cNvSpPr txBox="1">
            <a:spLocks noChangeArrowheads="1"/>
          </p:cNvSpPr>
          <p:nvPr/>
        </p:nvSpPr>
        <p:spPr bwMode="auto">
          <a:xfrm>
            <a:off x="0" y="87015"/>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000"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smtClean="0">
                <a:solidFill>
                  <a:prstClr val="white"/>
                </a:solidFill>
                <a:latin typeface="Trebuchet MS" pitchFamily="34" charset="0"/>
              </a:rPr>
              <a:t>challenges</a:t>
            </a:r>
            <a:r>
              <a:rPr lang="es-CL" b="1" dirty="0" smtClean="0">
                <a:solidFill>
                  <a:prstClr val="white"/>
                </a:solidFill>
                <a:latin typeface="Trebuchet MS" pitchFamily="34" charset="0"/>
              </a:rPr>
              <a:t>                                        </a:t>
            </a:r>
            <a:r>
              <a:rPr lang="es-CL" sz="2400" b="1" i="1" dirty="0" err="1" smtClean="0">
                <a:solidFill>
                  <a:srgbClr val="FFFF00"/>
                </a:solidFill>
                <a:latin typeface="Trebuchet MS" pitchFamily="34" charset="0"/>
              </a:rPr>
              <a:t>Renewable</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Energy</a:t>
            </a:r>
            <a:endParaRPr lang="es-ES" sz="2800" b="1" i="1" dirty="0">
              <a:solidFill>
                <a:srgbClr val="FFFF00"/>
              </a:solidFill>
              <a:latin typeface="Trebuchet MS" pitchFamily="34" charset="0"/>
            </a:endParaRPr>
          </a:p>
        </p:txBody>
      </p:sp>
      <p:sp>
        <p:nvSpPr>
          <p:cNvPr id="17" name="16 CuadroTexto"/>
          <p:cNvSpPr txBox="1"/>
          <p:nvPr/>
        </p:nvSpPr>
        <p:spPr>
          <a:xfrm>
            <a:off x="2123728" y="2348880"/>
            <a:ext cx="484893" cy="307777"/>
          </a:xfrm>
          <a:prstGeom prst="rect">
            <a:avLst/>
          </a:prstGeom>
          <a:solidFill>
            <a:schemeClr val="bg1"/>
          </a:solidFill>
        </p:spPr>
        <p:txBody>
          <a:bodyPr wrap="square" rtlCol="0">
            <a:spAutoFit/>
          </a:bodyPr>
          <a:lstStyle/>
          <a:p>
            <a:pPr fontAlgn="base">
              <a:spcBef>
                <a:spcPct val="0"/>
              </a:spcBef>
              <a:spcAft>
                <a:spcPct val="0"/>
              </a:spcAft>
            </a:pPr>
            <a:r>
              <a:rPr lang="es-CL" sz="1400" b="1" dirty="0" smtClean="0">
                <a:solidFill>
                  <a:srgbClr val="C00000"/>
                </a:solidFill>
                <a:latin typeface="Arial" pitchFamily="34" charset="0"/>
              </a:rPr>
              <a:t>170</a:t>
            </a:r>
            <a:endParaRPr lang="es-CL" sz="1400" b="1" dirty="0">
              <a:solidFill>
                <a:srgbClr val="C00000"/>
              </a:solidFill>
              <a:latin typeface="Arial" pitchFamily="34" charset="0"/>
            </a:endParaRPr>
          </a:p>
        </p:txBody>
      </p:sp>
    </p:spTree>
    <p:extLst>
      <p:ext uri="{BB962C8B-B14F-4D97-AF65-F5344CB8AC3E}">
        <p14:creationId xmlns:p14="http://schemas.microsoft.com/office/powerpoint/2010/main" val="53376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CuadroTexto"/>
          <p:cNvSpPr txBox="1">
            <a:spLocks noChangeArrowheads="1"/>
          </p:cNvSpPr>
          <p:nvPr/>
        </p:nvSpPr>
        <p:spPr bwMode="auto">
          <a:xfrm>
            <a:off x="-35496" y="87015"/>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000"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a:solidFill>
                  <a:prstClr val="white"/>
                </a:solidFill>
                <a:latin typeface="Trebuchet MS" pitchFamily="34" charset="0"/>
              </a:rPr>
              <a:t>challenges</a:t>
            </a:r>
            <a:r>
              <a:rPr lang="es-CL" b="1" dirty="0">
                <a:solidFill>
                  <a:prstClr val="white"/>
                </a:solidFill>
                <a:latin typeface="Trebuchet MS" pitchFamily="34" charset="0"/>
              </a:rPr>
              <a:t> </a:t>
            </a:r>
            <a:r>
              <a:rPr lang="es-CL" b="1" dirty="0" smtClean="0">
                <a:solidFill>
                  <a:prstClr val="white"/>
                </a:solidFill>
                <a:latin typeface="Trebuchet MS" pitchFamily="34" charset="0"/>
              </a:rPr>
              <a:t>                             </a:t>
            </a:r>
            <a:r>
              <a:rPr lang="es-CL" sz="2400" b="1" i="1" dirty="0" err="1" smtClean="0">
                <a:solidFill>
                  <a:srgbClr val="FFFF00"/>
                </a:solidFill>
                <a:latin typeface="Trebuchet MS" pitchFamily="34" charset="0"/>
              </a:rPr>
              <a:t>Renewable</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Law</a:t>
            </a:r>
            <a:r>
              <a:rPr lang="es-CL" sz="2400" b="1" i="1" dirty="0" smtClean="0">
                <a:solidFill>
                  <a:srgbClr val="FFFF00"/>
                </a:solidFill>
                <a:latin typeface="Trebuchet MS" pitchFamily="34" charset="0"/>
              </a:rPr>
              <a:t> </a:t>
            </a:r>
            <a:endParaRPr lang="es-ES" sz="2400" b="1" i="1" dirty="0">
              <a:solidFill>
                <a:srgbClr val="FFFF00"/>
              </a:solidFill>
              <a:latin typeface="Trebuchet MS"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539552" y="2422849"/>
            <a:ext cx="8159644" cy="2637584"/>
          </a:xfrm>
          <a:prstGeom prst="rect">
            <a:avLst/>
          </a:prstGeom>
          <a:noFill/>
          <a:ln w="9525">
            <a:noFill/>
            <a:miter lim="800000"/>
            <a:headEnd/>
            <a:tailEnd/>
          </a:ln>
        </p:spPr>
      </p:pic>
      <p:grpSp>
        <p:nvGrpSpPr>
          <p:cNvPr id="7" name="6 Grupo"/>
          <p:cNvGrpSpPr/>
          <p:nvPr/>
        </p:nvGrpSpPr>
        <p:grpSpPr>
          <a:xfrm>
            <a:off x="539552" y="1556792"/>
            <a:ext cx="7560840" cy="2387896"/>
            <a:chOff x="539552" y="825080"/>
            <a:chExt cx="7621327" cy="2387896"/>
          </a:xfrm>
        </p:grpSpPr>
        <p:cxnSp>
          <p:nvCxnSpPr>
            <p:cNvPr id="8" name="7 Conector recto"/>
            <p:cNvCxnSpPr/>
            <p:nvPr/>
          </p:nvCxnSpPr>
          <p:spPr>
            <a:xfrm flipV="1">
              <a:off x="3131840" y="1113112"/>
              <a:ext cx="3555517" cy="2099864"/>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6687357" y="1113112"/>
              <a:ext cx="1473522"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0" name="9 CuadroTexto"/>
            <p:cNvSpPr txBox="1"/>
            <p:nvPr/>
          </p:nvSpPr>
          <p:spPr>
            <a:xfrm>
              <a:off x="539552" y="825080"/>
              <a:ext cx="622286" cy="353943"/>
            </a:xfrm>
            <a:prstGeom prst="rect">
              <a:avLst/>
            </a:prstGeom>
            <a:noFill/>
          </p:spPr>
          <p:txBody>
            <a:bodyPr wrap="none" rtlCol="0">
              <a:spAutoFit/>
            </a:bodyPr>
            <a:lstStyle/>
            <a:p>
              <a:pPr fontAlgn="base">
                <a:spcBef>
                  <a:spcPct val="0"/>
                </a:spcBef>
                <a:spcAft>
                  <a:spcPct val="0"/>
                </a:spcAft>
              </a:pPr>
              <a:r>
                <a:rPr lang="es-MX" sz="1700" b="1" dirty="0" smtClean="0">
                  <a:solidFill>
                    <a:prstClr val="black"/>
                  </a:solidFill>
                  <a:latin typeface="Arial" pitchFamily="34" charset="0"/>
                </a:rPr>
                <a:t>20%</a:t>
              </a:r>
              <a:endParaRPr lang="es-CL" sz="1700" b="1" dirty="0">
                <a:solidFill>
                  <a:prstClr val="black"/>
                </a:solidFill>
                <a:latin typeface="Arial" pitchFamily="34" charset="0"/>
              </a:endParaRPr>
            </a:p>
          </p:txBody>
        </p:sp>
      </p:grpSp>
    </p:spTree>
    <p:extLst>
      <p:ext uri="{BB962C8B-B14F-4D97-AF65-F5344CB8AC3E}">
        <p14:creationId xmlns:p14="http://schemas.microsoft.com/office/powerpoint/2010/main" val="26875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CuadroTexto"/>
          <p:cNvSpPr txBox="1">
            <a:spLocks noChangeArrowheads="1"/>
          </p:cNvSpPr>
          <p:nvPr/>
        </p:nvSpPr>
        <p:spPr bwMode="auto">
          <a:xfrm>
            <a:off x="-35496" y="87015"/>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 1. </a:t>
            </a:r>
            <a:r>
              <a:rPr lang="es-CL" sz="2000" b="1" dirty="0" err="1">
                <a:solidFill>
                  <a:prstClr val="white"/>
                </a:solidFill>
                <a:latin typeface="Trebuchet MS" pitchFamily="34" charset="0"/>
              </a:rPr>
              <a:t>Chilean</a:t>
            </a:r>
            <a:r>
              <a:rPr lang="es-CL" sz="2000" b="1" dirty="0">
                <a:solidFill>
                  <a:prstClr val="white"/>
                </a:solidFill>
                <a:latin typeface="Trebuchet MS" pitchFamily="34" charset="0"/>
              </a:rPr>
              <a:t> </a:t>
            </a:r>
            <a:r>
              <a:rPr lang="es-CL" sz="2000" b="1" dirty="0" err="1">
                <a:solidFill>
                  <a:prstClr val="white"/>
                </a:solidFill>
                <a:latin typeface="Trebuchet MS" pitchFamily="34" charset="0"/>
              </a:rPr>
              <a:t>energy</a:t>
            </a:r>
            <a:r>
              <a:rPr lang="es-CL" sz="2000" b="1" dirty="0">
                <a:solidFill>
                  <a:prstClr val="white"/>
                </a:solidFill>
                <a:latin typeface="Trebuchet MS" pitchFamily="34" charset="0"/>
              </a:rPr>
              <a:t> </a:t>
            </a:r>
            <a:r>
              <a:rPr lang="es-CL" sz="2000" b="1" dirty="0" err="1">
                <a:solidFill>
                  <a:prstClr val="white"/>
                </a:solidFill>
                <a:latin typeface="Trebuchet MS" pitchFamily="34" charset="0"/>
              </a:rPr>
              <a:t>challenges</a:t>
            </a:r>
            <a:r>
              <a:rPr lang="es-CL" sz="2000" b="1" dirty="0">
                <a:solidFill>
                  <a:prstClr val="white"/>
                </a:solidFill>
                <a:latin typeface="Trebuchet MS" pitchFamily="34" charset="0"/>
              </a:rPr>
              <a:t> </a:t>
            </a:r>
            <a:r>
              <a:rPr lang="es-CL" sz="2000" b="1" dirty="0" smtClean="0">
                <a:solidFill>
                  <a:prstClr val="white"/>
                </a:solidFill>
                <a:latin typeface="Trebuchet MS" pitchFamily="34" charset="0"/>
              </a:rPr>
              <a:t>       </a:t>
            </a:r>
            <a:r>
              <a:rPr lang="es-CL" sz="2400" b="1" i="1" dirty="0" err="1" smtClean="0">
                <a:solidFill>
                  <a:srgbClr val="FFFF00"/>
                </a:solidFill>
                <a:latin typeface="Trebuchet MS" pitchFamily="34" charset="0"/>
              </a:rPr>
              <a:t>Pillars</a:t>
            </a:r>
            <a:r>
              <a:rPr lang="es-CL" sz="2400" b="1" i="1" dirty="0" smtClean="0">
                <a:solidFill>
                  <a:srgbClr val="FFFF00"/>
                </a:solidFill>
                <a:latin typeface="Trebuchet MS" pitchFamily="34" charset="0"/>
              </a:rPr>
              <a:t> of </a:t>
            </a:r>
            <a:r>
              <a:rPr lang="es-CL" sz="2400" b="1" i="1" dirty="0" err="1" smtClean="0">
                <a:solidFill>
                  <a:srgbClr val="FFFF00"/>
                </a:solidFill>
                <a:latin typeface="Trebuchet MS" pitchFamily="34" charset="0"/>
              </a:rPr>
              <a:t>the</a:t>
            </a:r>
            <a:r>
              <a:rPr lang="es-CL" sz="2400" b="1" i="1" dirty="0" smtClean="0">
                <a:solidFill>
                  <a:srgbClr val="FFFF00"/>
                </a:solidFill>
                <a:latin typeface="Trebuchet MS" pitchFamily="34" charset="0"/>
              </a:rPr>
              <a:t> new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Agenda</a:t>
            </a:r>
            <a:endParaRPr lang="es-ES" sz="2400" b="1" i="1" dirty="0">
              <a:solidFill>
                <a:srgbClr val="FFFF00"/>
              </a:solidFill>
              <a:latin typeface="Trebuchet MS" pitchFamily="34" charset="0"/>
            </a:endParaRPr>
          </a:p>
        </p:txBody>
      </p:sp>
      <p:sp>
        <p:nvSpPr>
          <p:cNvPr id="2" name="1 CuadroTexto"/>
          <p:cNvSpPr txBox="1"/>
          <p:nvPr/>
        </p:nvSpPr>
        <p:spPr>
          <a:xfrm>
            <a:off x="35496" y="648553"/>
            <a:ext cx="8928992" cy="6524863"/>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solidFill>
                  <a:srgbClr val="C00000"/>
                </a:solidFill>
              </a:rPr>
              <a:t>The government will take a more active role in the energy </a:t>
            </a:r>
            <a:r>
              <a:rPr lang="en-US" sz="2200" b="1" dirty="0" smtClean="0">
                <a:solidFill>
                  <a:srgbClr val="C00000"/>
                </a:solidFill>
              </a:rPr>
              <a:t>sector</a:t>
            </a:r>
            <a:r>
              <a:rPr lang="en-US" sz="2200" dirty="0" smtClean="0"/>
              <a:t>:</a:t>
            </a:r>
            <a:r>
              <a:rPr lang="en-US" sz="2200" dirty="0"/>
              <a:t> </a:t>
            </a:r>
            <a:r>
              <a:rPr lang="en-US" sz="2200" dirty="0"/>
              <a:t>historic lack of government engagement</a:t>
            </a:r>
            <a:r>
              <a:rPr lang="en-US" sz="2200" dirty="0"/>
              <a:t> in planning and overseeing the energy sector has led to an industry in which most of the power and influence is highly concentrated in three powerful </a:t>
            </a:r>
            <a:r>
              <a:rPr lang="en-US" sz="2200" dirty="0" smtClean="0"/>
              <a:t>companies </a:t>
            </a:r>
            <a:r>
              <a:rPr lang="en-US" sz="2200" dirty="0" smtClean="0">
                <a:sym typeface="Wingdings" panose="05000000000000000000" pitchFamily="2" charset="2"/>
              </a:rPr>
              <a:t></a:t>
            </a:r>
            <a:r>
              <a:rPr lang="en-US" sz="2200" dirty="0" smtClean="0"/>
              <a:t> </a:t>
            </a:r>
            <a:r>
              <a:rPr lang="en-US" sz="2200" b="1" dirty="0" smtClean="0">
                <a:solidFill>
                  <a:srgbClr val="C00000"/>
                </a:solidFill>
              </a:rPr>
              <a:t>territorial planning, strategic expansion, participation of state owned companies.</a:t>
            </a:r>
            <a:endParaRPr lang="en-US" sz="2200" b="1" dirty="0">
              <a:solidFill>
                <a:srgbClr val="C00000"/>
              </a:solidFill>
            </a:endParaRPr>
          </a:p>
          <a:p>
            <a:pPr marL="285750" indent="-285750" algn="just">
              <a:buFont typeface="Arial" panose="020B0604020202020204" pitchFamily="34" charset="0"/>
              <a:buChar char="•"/>
            </a:pPr>
            <a:r>
              <a:rPr lang="en-US" sz="2200" b="1" dirty="0">
                <a:solidFill>
                  <a:srgbClr val="C00000"/>
                </a:solidFill>
              </a:rPr>
              <a:t>Stakeholder </a:t>
            </a:r>
            <a:r>
              <a:rPr lang="en-US" sz="2200" b="1" dirty="0">
                <a:solidFill>
                  <a:srgbClr val="C00000"/>
                </a:solidFill>
              </a:rPr>
              <a:t>participation will be incorporated into key processes.</a:t>
            </a:r>
            <a:r>
              <a:rPr lang="en-US" sz="2200" dirty="0"/>
              <a:t> </a:t>
            </a:r>
            <a:r>
              <a:rPr lang="en-US" sz="2200" dirty="0" smtClean="0">
                <a:sym typeface="Wingdings" panose="05000000000000000000" pitchFamily="2" charset="2"/>
              </a:rPr>
              <a:t></a:t>
            </a:r>
            <a:r>
              <a:rPr lang="en-US" sz="2200" dirty="0" smtClean="0"/>
              <a:t> </a:t>
            </a:r>
            <a:r>
              <a:rPr lang="en-US" sz="2200" dirty="0"/>
              <a:t>decisions that are trusted, transparent and supported by the </a:t>
            </a:r>
            <a:r>
              <a:rPr lang="en-US" sz="2200" dirty="0" smtClean="0"/>
              <a:t>public. </a:t>
            </a:r>
          </a:p>
          <a:p>
            <a:pPr marL="285750" indent="-285750" algn="just">
              <a:buFont typeface="Arial" panose="020B0604020202020204" pitchFamily="34" charset="0"/>
              <a:buChar char="•"/>
            </a:pPr>
            <a:r>
              <a:rPr lang="en-US" sz="2200" b="1" dirty="0" smtClean="0">
                <a:solidFill>
                  <a:srgbClr val="C00000"/>
                </a:solidFill>
              </a:rPr>
              <a:t>New </a:t>
            </a:r>
            <a:r>
              <a:rPr lang="en-US" sz="2200" b="1" dirty="0">
                <a:solidFill>
                  <a:srgbClr val="C00000"/>
                </a:solidFill>
              </a:rPr>
              <a:t>natural gas </a:t>
            </a:r>
            <a:r>
              <a:rPr lang="en-US" sz="2200" b="1" dirty="0" smtClean="0">
                <a:solidFill>
                  <a:srgbClr val="C00000"/>
                </a:solidFill>
              </a:rPr>
              <a:t>market structure and management.</a:t>
            </a:r>
          </a:p>
          <a:p>
            <a:pPr marL="285750" indent="-285750" algn="just">
              <a:buFont typeface="Arial" panose="020B0604020202020204" pitchFamily="34" charset="0"/>
              <a:buChar char="•"/>
            </a:pPr>
            <a:r>
              <a:rPr lang="en-US" sz="2200" b="1" dirty="0">
                <a:solidFill>
                  <a:srgbClr val="C00000"/>
                </a:solidFill>
              </a:rPr>
              <a:t>Energy </a:t>
            </a:r>
            <a:r>
              <a:rPr lang="en-US" sz="2200" b="1" dirty="0">
                <a:solidFill>
                  <a:srgbClr val="C00000"/>
                </a:solidFill>
              </a:rPr>
              <a:t>efficiency gets the attention it </a:t>
            </a:r>
            <a:r>
              <a:rPr lang="en-US" sz="2200" b="1" dirty="0">
                <a:solidFill>
                  <a:srgbClr val="C00000"/>
                </a:solidFill>
              </a:rPr>
              <a:t>deserves </a:t>
            </a:r>
            <a:r>
              <a:rPr lang="en-US" sz="2200" dirty="0">
                <a:sym typeface="Wingdings" panose="05000000000000000000" pitchFamily="2" charset="2"/>
              </a:rPr>
              <a:t></a:t>
            </a:r>
            <a:r>
              <a:rPr lang="en-US" sz="2200" dirty="0"/>
              <a:t> </a:t>
            </a:r>
            <a:r>
              <a:rPr lang="en-US" sz="2200" dirty="0" smtClean="0"/>
              <a:t>new </a:t>
            </a:r>
            <a:r>
              <a:rPr lang="en-US" sz="2200" dirty="0"/>
              <a:t>energy efficiency law “legal </a:t>
            </a:r>
            <a:r>
              <a:rPr lang="en-US" sz="2200" dirty="0"/>
              <a:t>framework to convert [energy efficiency] into a long term State </a:t>
            </a:r>
            <a:r>
              <a:rPr lang="en-US" sz="2200" dirty="0" smtClean="0"/>
              <a:t>policy” </a:t>
            </a:r>
            <a:r>
              <a:rPr lang="en-US" sz="2200" dirty="0" smtClean="0">
                <a:sym typeface="Wingdings" panose="05000000000000000000" pitchFamily="2" charset="2"/>
              </a:rPr>
              <a:t> </a:t>
            </a:r>
            <a:r>
              <a:rPr lang="en-US" sz="2200" dirty="0"/>
              <a:t>goal </a:t>
            </a:r>
            <a:r>
              <a:rPr lang="en-US" sz="2200" dirty="0"/>
              <a:t>of reducing national energy consumption by 20% by 2025 compared to BAU </a:t>
            </a:r>
            <a:r>
              <a:rPr lang="en-US" sz="2200" dirty="0" smtClean="0"/>
              <a:t>projections.</a:t>
            </a:r>
            <a:endParaRPr lang="en-US" sz="2200" dirty="0"/>
          </a:p>
          <a:p>
            <a:pPr marL="285750" indent="-285750" algn="just">
              <a:buFont typeface="Arial" panose="020B0604020202020204" pitchFamily="34" charset="0"/>
              <a:buChar char="•"/>
            </a:pPr>
            <a:r>
              <a:rPr lang="en-US" sz="2200" b="1" dirty="0" smtClean="0">
                <a:solidFill>
                  <a:srgbClr val="C00000"/>
                </a:solidFill>
              </a:rPr>
              <a:t>Addressing </a:t>
            </a:r>
            <a:r>
              <a:rPr lang="en-US" sz="2200" b="1" dirty="0">
                <a:solidFill>
                  <a:srgbClr val="C00000"/>
                </a:solidFill>
              </a:rPr>
              <a:t>concrete obstacles to renewables.</a:t>
            </a:r>
            <a:r>
              <a:rPr lang="en-US" sz="2200" dirty="0"/>
              <a:t> The renewable energy sector is poised to penetrate the Chilean energy market in a huge way, with </a:t>
            </a:r>
            <a:r>
              <a:rPr lang="en-US" sz="2200" dirty="0"/>
              <a:t>over 17 GW of projects in the pipeline </a:t>
            </a:r>
            <a:r>
              <a:rPr lang="en-US" sz="2200" dirty="0" smtClean="0">
                <a:sym typeface="Wingdings" panose="05000000000000000000" pitchFamily="2" charset="2"/>
              </a:rPr>
              <a:t> </a:t>
            </a:r>
            <a:r>
              <a:rPr lang="en-US" sz="2200" dirty="0" smtClean="0"/>
              <a:t>energy </a:t>
            </a:r>
            <a:r>
              <a:rPr lang="en-US" sz="2200" dirty="0"/>
              <a:t>auctions heavily favors conventional projects. Financing is also more difficult for </a:t>
            </a:r>
            <a:r>
              <a:rPr lang="en-US" sz="2200" dirty="0" smtClean="0"/>
              <a:t>renewables. </a:t>
            </a:r>
          </a:p>
          <a:p>
            <a:pPr marL="285750" indent="-285750" algn="just">
              <a:buFont typeface="Arial" panose="020B0604020202020204" pitchFamily="34" charset="0"/>
              <a:buChar char="•"/>
            </a:pPr>
            <a:r>
              <a:rPr lang="en-US" sz="2200" b="1" dirty="0" smtClean="0">
                <a:solidFill>
                  <a:srgbClr val="C00000"/>
                </a:solidFill>
              </a:rPr>
              <a:t>Human capital development and innovation opportunities</a:t>
            </a:r>
            <a:r>
              <a:rPr lang="en-US" sz="2200" dirty="0" smtClean="0"/>
              <a:t>.</a:t>
            </a:r>
            <a:endParaRPr lang="en-US" sz="2200" dirty="0"/>
          </a:p>
          <a:p>
            <a:pPr algn="just"/>
            <a:endParaRPr lang="es-ES" sz="2200" dirty="0"/>
          </a:p>
        </p:txBody>
      </p:sp>
    </p:spTree>
    <p:extLst>
      <p:ext uri="{BB962C8B-B14F-4D97-AF65-F5344CB8AC3E}">
        <p14:creationId xmlns:p14="http://schemas.microsoft.com/office/powerpoint/2010/main" val="427476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 y="-228600"/>
            <a:ext cx="9144000" cy="6858000"/>
          </a:xfrm>
          <a:prstGeom prst="rect">
            <a:avLst/>
          </a:prstGeom>
        </p:spPr>
      </p:pic>
      <p:sp>
        <p:nvSpPr>
          <p:cNvPr id="12" name="11 CuadroTexto"/>
          <p:cNvSpPr txBox="1"/>
          <p:nvPr/>
        </p:nvSpPr>
        <p:spPr>
          <a:xfrm>
            <a:off x="2251026" y="2845385"/>
            <a:ext cx="6929486" cy="1384995"/>
          </a:xfrm>
          <a:prstGeom prst="rect">
            <a:avLst/>
          </a:prstGeom>
          <a:noFill/>
        </p:spPr>
        <p:txBody>
          <a:bodyPr wrap="square" rtlCol="0">
            <a:spAutoFit/>
          </a:bodyPr>
          <a:lstStyle/>
          <a:p>
            <a:pPr marL="285750" indent="-285750">
              <a:buFont typeface="Arial" panose="020B0604020202020204" pitchFamily="34" charset="0"/>
              <a:buChar char="•"/>
            </a:pPr>
            <a:r>
              <a:rPr lang="es-ES" sz="2800" b="1" dirty="0" err="1" smtClean="0">
                <a:solidFill>
                  <a:schemeClr val="bg1"/>
                </a:solidFill>
                <a:latin typeface="Arial Narrow" pitchFamily="34" charset="0"/>
              </a:rPr>
              <a:t>Chilean</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Energy</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Challenge</a:t>
            </a:r>
            <a:endParaRPr lang="es-ES" sz="2800" b="1" dirty="0" smtClean="0">
              <a:solidFill>
                <a:schemeClr val="bg1"/>
              </a:solidFill>
              <a:latin typeface="Arial Narrow" pitchFamily="34" charset="0"/>
            </a:endParaRPr>
          </a:p>
          <a:p>
            <a:pPr marL="285750" indent="-285750">
              <a:buFont typeface="Arial" panose="020B0604020202020204" pitchFamily="34" charset="0"/>
              <a:buChar char="•"/>
            </a:pPr>
            <a:r>
              <a:rPr lang="es-ES" sz="2800" b="1" dirty="0" err="1" smtClean="0">
                <a:solidFill>
                  <a:schemeClr val="bg1"/>
                </a:solidFill>
                <a:latin typeface="Arial Narrow" pitchFamily="34" charset="0"/>
              </a:rPr>
              <a:t>Market</a:t>
            </a:r>
            <a:r>
              <a:rPr lang="es-ES" sz="2800" b="1" dirty="0" smtClean="0">
                <a:solidFill>
                  <a:schemeClr val="bg1"/>
                </a:solidFill>
                <a:latin typeface="Arial Narrow" pitchFamily="34" charset="0"/>
              </a:rPr>
              <a:t> </a:t>
            </a:r>
            <a:r>
              <a:rPr lang="es-ES" sz="2800" b="1" dirty="0" err="1">
                <a:solidFill>
                  <a:schemeClr val="bg1"/>
                </a:solidFill>
                <a:latin typeface="Arial Narrow" pitchFamily="34" charset="0"/>
              </a:rPr>
              <a:t>D</a:t>
            </a:r>
            <a:r>
              <a:rPr lang="es-ES" sz="2800" b="1" dirty="0" err="1" smtClean="0">
                <a:solidFill>
                  <a:schemeClr val="bg1"/>
                </a:solidFill>
                <a:latin typeface="Arial Narrow" pitchFamily="34" charset="0"/>
              </a:rPr>
              <a:t>esign</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Comparison</a:t>
            </a:r>
            <a:endParaRPr lang="es-ES" sz="2800" b="1" dirty="0" smtClean="0">
              <a:solidFill>
                <a:schemeClr val="bg1"/>
              </a:solidFill>
              <a:latin typeface="Arial Narrow" pitchFamily="34" charset="0"/>
            </a:endParaRPr>
          </a:p>
          <a:p>
            <a:pPr marL="285750" indent="-285750">
              <a:buFont typeface="Arial" panose="020B0604020202020204" pitchFamily="34" charset="0"/>
              <a:buChar char="•"/>
            </a:pPr>
            <a:r>
              <a:rPr lang="en-US" sz="2800" b="1" dirty="0" smtClean="0">
                <a:solidFill>
                  <a:schemeClr val="bg1"/>
                </a:solidFill>
                <a:latin typeface="Arial Narrow" pitchFamily="34" charset="0"/>
              </a:rPr>
              <a:t>Conclusions</a:t>
            </a:r>
            <a:endParaRPr lang="es-ES" sz="2800" dirty="0">
              <a:solidFill>
                <a:schemeClr val="bg1"/>
              </a:solidFill>
              <a:latin typeface="Arial Narrow" pitchFamily="34" charset="0"/>
            </a:endParaRPr>
          </a:p>
        </p:txBody>
      </p:sp>
      <p:sp>
        <p:nvSpPr>
          <p:cNvPr id="16" name="15 Rectángulo"/>
          <p:cNvSpPr/>
          <p:nvPr/>
        </p:nvSpPr>
        <p:spPr>
          <a:xfrm>
            <a:off x="1819548" y="1723273"/>
            <a:ext cx="6929486" cy="769441"/>
          </a:xfrm>
          <a:prstGeom prst="rect">
            <a:avLst/>
          </a:prstGeom>
        </p:spPr>
        <p:txBody>
          <a:bodyPr wrap="square">
            <a:spAutoFit/>
          </a:bodyPr>
          <a:lstStyle/>
          <a:p>
            <a:r>
              <a:rPr lang="es-ES" sz="4400" spc="-100" dirty="0" smtClean="0">
                <a:solidFill>
                  <a:srgbClr val="FFFF00"/>
                </a:solidFill>
                <a:uFill>
                  <a:solidFill>
                    <a:schemeClr val="tx1">
                      <a:lumMod val="50000"/>
                      <a:lumOff val="50000"/>
                    </a:schemeClr>
                  </a:solidFill>
                </a:uFill>
                <a:latin typeface="Arial Narrow" pitchFamily="34" charset="0"/>
              </a:rPr>
              <a:t>Content</a:t>
            </a:r>
          </a:p>
        </p:txBody>
      </p:sp>
      <p:grpSp>
        <p:nvGrpSpPr>
          <p:cNvPr id="5" name="Gruppieren 262"/>
          <p:cNvGrpSpPr>
            <a:grpSpLocks/>
          </p:cNvGrpSpPr>
          <p:nvPr/>
        </p:nvGrpSpPr>
        <p:grpSpPr bwMode="auto">
          <a:xfrm>
            <a:off x="7866890" y="2311766"/>
            <a:ext cx="678588" cy="3906317"/>
            <a:chOff x="8252878" y="492131"/>
            <a:chExt cx="624876" cy="6124752"/>
          </a:xfrm>
        </p:grpSpPr>
        <p:grpSp>
          <p:nvGrpSpPr>
            <p:cNvPr id="6" name="Gruppieren 345"/>
            <p:cNvGrpSpPr>
              <a:grpSpLocks/>
            </p:cNvGrpSpPr>
            <p:nvPr/>
          </p:nvGrpSpPr>
          <p:grpSpPr bwMode="auto">
            <a:xfrm rot="5400000">
              <a:off x="7053514" y="1836645"/>
              <a:ext cx="3168754" cy="479726"/>
              <a:chOff x="676652" y="2943234"/>
              <a:chExt cx="5628912" cy="852165"/>
            </a:xfrm>
          </p:grpSpPr>
          <p:cxnSp>
            <p:nvCxnSpPr>
              <p:cNvPr id="118" name="Gerade Verbindung 117"/>
              <p:cNvCxnSpPr/>
              <p:nvPr/>
            </p:nvCxnSpPr>
            <p:spPr>
              <a:xfrm>
                <a:off x="2334869" y="3335455"/>
                <a:ext cx="372253" cy="12415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Gerade Verbindung 122"/>
              <p:cNvCxnSpPr/>
              <p:nvPr/>
            </p:nvCxnSpPr>
            <p:spPr>
              <a:xfrm rot="10800000" flipH="1">
                <a:off x="733055" y="3044816"/>
                <a:ext cx="744505" cy="2567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Gerade Verbindung 39"/>
              <p:cNvCxnSpPr>
                <a:cxnSpLocks noChangeShapeType="1"/>
                <a:stCxn id="153" idx="7"/>
                <a:endCxn id="141" idx="3"/>
              </p:cNvCxnSpPr>
              <p:nvPr/>
            </p:nvCxnSpPr>
            <p:spPr bwMode="auto">
              <a:xfrm rot="16200000" flipH="1">
                <a:off x="1865689" y="2982051"/>
                <a:ext cx="146050" cy="215900"/>
              </a:xfrm>
              <a:prstGeom prst="line">
                <a:avLst/>
              </a:prstGeom>
              <a:noFill/>
              <a:ln w="15875" algn="ctr">
                <a:solidFill>
                  <a:srgbClr val="00B050"/>
                </a:solidFill>
                <a:round/>
                <a:headEnd/>
                <a:tailEnd/>
              </a:ln>
            </p:spPr>
          </p:cxnSp>
          <p:cxnSp>
            <p:nvCxnSpPr>
              <p:cNvPr id="121" name="Gerade Verbindung 124"/>
              <p:cNvCxnSpPr>
                <a:stCxn id="141" idx="0"/>
                <a:endCxn id="154" idx="3"/>
              </p:cNvCxnSpPr>
              <p:nvPr/>
            </p:nvCxnSpPr>
            <p:spPr>
              <a:xfrm>
                <a:off x="2106442" y="3177437"/>
                <a:ext cx="456855" cy="11851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Gerade Verbindung 46"/>
              <p:cNvCxnSpPr>
                <a:stCxn id="142" idx="1"/>
                <a:endCxn id="156" idx="5"/>
              </p:cNvCxnSpPr>
              <p:nvPr/>
            </p:nvCxnSpPr>
            <p:spPr>
              <a:xfrm rot="10800000" flipH="1">
                <a:off x="2766346" y="3338278"/>
                <a:ext cx="59221" cy="9029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Gerade Verbindung 126"/>
              <p:cNvCxnSpPr>
                <a:stCxn id="233" idx="7"/>
                <a:endCxn id="188" idx="3"/>
              </p:cNvCxnSpPr>
              <p:nvPr/>
            </p:nvCxnSpPr>
            <p:spPr>
              <a:xfrm>
                <a:off x="3620833" y="3564017"/>
                <a:ext cx="155106" cy="9593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Gerade Verbindung 127"/>
              <p:cNvCxnSpPr>
                <a:stCxn id="143" idx="0"/>
                <a:endCxn id="144" idx="4"/>
              </p:cNvCxnSpPr>
              <p:nvPr/>
            </p:nvCxnSpPr>
            <p:spPr>
              <a:xfrm rot="10800000" flipH="1">
                <a:off x="4785533" y="3564017"/>
                <a:ext cx="538637" cy="7618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Gerade Verbindung 56"/>
              <p:cNvCxnSpPr>
                <a:stCxn id="144" idx="2"/>
                <a:endCxn id="145" idx="6"/>
              </p:cNvCxnSpPr>
              <p:nvPr/>
            </p:nvCxnSpPr>
            <p:spPr>
              <a:xfrm rot="16200000">
                <a:off x="5321302" y="3386272"/>
                <a:ext cx="169305" cy="9024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Gerade Verbindung 129"/>
              <p:cNvCxnSpPr>
                <a:stCxn id="144" idx="6"/>
                <a:endCxn id="147" idx="2"/>
              </p:cNvCxnSpPr>
              <p:nvPr/>
            </p:nvCxnSpPr>
            <p:spPr>
              <a:xfrm rot="5400000">
                <a:off x="5329800" y="3597883"/>
                <a:ext cx="39504" cy="225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Gerade Verbindung 130"/>
              <p:cNvCxnSpPr>
                <a:stCxn id="147" idx="7"/>
                <a:endCxn id="224" idx="3"/>
              </p:cNvCxnSpPr>
              <p:nvPr/>
            </p:nvCxnSpPr>
            <p:spPr>
              <a:xfrm>
                <a:off x="5349551" y="3651489"/>
                <a:ext cx="112804" cy="395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Gerade Verbindung 131"/>
              <p:cNvCxnSpPr>
                <a:stCxn id="145" idx="2"/>
                <a:endCxn id="148" idx="7"/>
              </p:cNvCxnSpPr>
              <p:nvPr/>
            </p:nvCxnSpPr>
            <p:spPr>
              <a:xfrm rot="16200000" flipV="1">
                <a:off x="5297319" y="3122442"/>
                <a:ext cx="208809" cy="987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Gerade Verbindung 132"/>
              <p:cNvCxnSpPr>
                <a:stCxn id="145" idx="1"/>
                <a:endCxn id="226" idx="5"/>
              </p:cNvCxnSpPr>
              <p:nvPr/>
            </p:nvCxnSpPr>
            <p:spPr>
              <a:xfrm rot="10800000" flipH="1">
                <a:off x="5476456" y="3231052"/>
                <a:ext cx="62042" cy="5643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Gerade Verbindung 71"/>
              <p:cNvCxnSpPr>
                <a:stCxn id="226" idx="0"/>
                <a:endCxn id="146" idx="4"/>
              </p:cNvCxnSpPr>
              <p:nvPr/>
            </p:nvCxnSpPr>
            <p:spPr>
              <a:xfrm rot="10800000" flipH="1">
                <a:off x="5563880" y="3197191"/>
                <a:ext cx="50762" cy="2257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Gerade Verbindung 73"/>
              <p:cNvCxnSpPr>
                <a:cxnSpLocks noChangeShapeType="1"/>
                <a:stCxn id="145" idx="0"/>
                <a:endCxn id="237" idx="5"/>
              </p:cNvCxnSpPr>
              <p:nvPr/>
            </p:nvCxnSpPr>
            <p:spPr bwMode="auto">
              <a:xfrm rot="10800000" flipH="1">
                <a:off x="5486778" y="3213826"/>
                <a:ext cx="352425" cy="107950"/>
              </a:xfrm>
              <a:prstGeom prst="line">
                <a:avLst/>
              </a:prstGeom>
              <a:noFill/>
              <a:ln w="15875" algn="ctr">
                <a:solidFill>
                  <a:schemeClr val="tx2"/>
                </a:solidFill>
                <a:round/>
                <a:headEnd/>
                <a:tailEnd/>
              </a:ln>
            </p:spPr>
          </p:cxnSp>
          <p:cxnSp>
            <p:nvCxnSpPr>
              <p:cNvPr id="132" name="Gerade Verbindung 135"/>
              <p:cNvCxnSpPr>
                <a:stCxn id="146" idx="0"/>
                <a:endCxn id="237" idx="4"/>
              </p:cNvCxnSpPr>
              <p:nvPr/>
            </p:nvCxnSpPr>
            <p:spPr>
              <a:xfrm rot="10800000" flipH="1">
                <a:off x="5685143" y="3188724"/>
                <a:ext cx="143826" cy="1975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Gerade Verbindung 136"/>
              <p:cNvCxnSpPr>
                <a:stCxn id="237" idx="0"/>
                <a:endCxn id="149" idx="4"/>
              </p:cNvCxnSpPr>
              <p:nvPr/>
            </p:nvCxnSpPr>
            <p:spPr>
              <a:xfrm rot="10800000" flipH="1">
                <a:off x="5899469" y="3163328"/>
                <a:ext cx="135365" cy="2539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Gerade Verbindung 137"/>
              <p:cNvCxnSpPr>
                <a:stCxn id="151" idx="2"/>
                <a:endCxn id="229" idx="3"/>
              </p:cNvCxnSpPr>
              <p:nvPr/>
            </p:nvCxnSpPr>
            <p:spPr>
              <a:xfrm>
                <a:off x="5637202" y="3036350"/>
                <a:ext cx="36660" cy="4232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Gerade Verbindung 138"/>
              <p:cNvCxnSpPr>
                <a:stCxn id="229" idx="7"/>
                <a:endCxn id="237" idx="3"/>
              </p:cNvCxnSpPr>
              <p:nvPr/>
            </p:nvCxnSpPr>
            <p:spPr>
              <a:xfrm>
                <a:off x="5693603" y="3098427"/>
                <a:ext cx="146645" cy="6490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Gerade Verbindung 139"/>
              <p:cNvCxnSpPr/>
              <p:nvPr/>
            </p:nvCxnSpPr>
            <p:spPr>
              <a:xfrm>
                <a:off x="6057396" y="3171794"/>
                <a:ext cx="242528" cy="4797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Gerade Verbindung 104"/>
              <p:cNvCxnSpPr>
                <a:cxnSpLocks noChangeShapeType="1"/>
                <a:stCxn id="228" idx="3"/>
                <a:endCxn id="146" idx="6"/>
              </p:cNvCxnSpPr>
              <p:nvPr/>
            </p:nvCxnSpPr>
            <p:spPr bwMode="auto">
              <a:xfrm rot="16200000" flipV="1">
                <a:off x="5585995" y="3306695"/>
                <a:ext cx="277813" cy="149225"/>
              </a:xfrm>
              <a:prstGeom prst="line">
                <a:avLst/>
              </a:prstGeom>
              <a:noFill/>
              <a:ln w="15875" algn="ctr">
                <a:solidFill>
                  <a:srgbClr val="00B050"/>
                </a:solidFill>
                <a:round/>
                <a:headEnd/>
                <a:tailEnd/>
              </a:ln>
            </p:spPr>
          </p:cxnSp>
          <p:cxnSp>
            <p:nvCxnSpPr>
              <p:cNvPr id="138" name="Gerade Verbindung 106"/>
              <p:cNvCxnSpPr>
                <a:cxnSpLocks noChangeShapeType="1"/>
                <a:stCxn id="145" idx="7"/>
              </p:cNvCxnSpPr>
              <p:nvPr/>
            </p:nvCxnSpPr>
            <p:spPr bwMode="auto">
              <a:xfrm rot="10800000" flipH="1">
                <a:off x="5477252" y="3339238"/>
                <a:ext cx="825500" cy="7937"/>
              </a:xfrm>
              <a:prstGeom prst="line">
                <a:avLst/>
              </a:prstGeom>
              <a:noFill/>
              <a:ln w="15875" algn="ctr">
                <a:solidFill>
                  <a:schemeClr val="tx2"/>
                </a:solidFill>
                <a:round/>
                <a:headEnd/>
                <a:tailEnd/>
              </a:ln>
            </p:spPr>
          </p:cxnSp>
          <p:cxnSp>
            <p:nvCxnSpPr>
              <p:cNvPr id="139" name="Gerade Verbindung 108"/>
              <p:cNvCxnSpPr>
                <a:cxnSpLocks noChangeShapeType="1"/>
                <a:stCxn id="237" idx="0"/>
              </p:cNvCxnSpPr>
              <p:nvPr/>
            </p:nvCxnSpPr>
            <p:spPr bwMode="auto">
              <a:xfrm>
                <a:off x="5902702" y="3188426"/>
                <a:ext cx="400050" cy="77788"/>
              </a:xfrm>
              <a:prstGeom prst="line">
                <a:avLst/>
              </a:prstGeom>
              <a:noFill/>
              <a:ln w="15875" algn="ctr">
                <a:solidFill>
                  <a:schemeClr val="tx2"/>
                </a:solidFill>
                <a:round/>
                <a:headEnd/>
                <a:tailEnd/>
              </a:ln>
            </p:spPr>
          </p:cxnSp>
          <p:sp>
            <p:nvSpPr>
              <p:cNvPr id="140" name="Oval 307"/>
              <p:cNvSpPr>
                <a:spLocks noChangeArrowheads="1"/>
              </p:cNvSpPr>
              <p:nvPr/>
            </p:nvSpPr>
            <p:spPr bwMode="auto">
              <a:xfrm rot="-5400000" flipH="1" flipV="1">
                <a:off x="676652" y="3272564"/>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1" name="Oval 544"/>
              <p:cNvSpPr>
                <a:spLocks noChangeArrowheads="1"/>
              </p:cNvSpPr>
              <p:nvPr/>
            </p:nvSpPr>
            <p:spPr bwMode="auto">
              <a:xfrm rot="-5400000" flipH="1" flipV="1">
                <a:off x="2035552" y="315350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2" name="Oval 544"/>
              <p:cNvSpPr>
                <a:spLocks noChangeArrowheads="1"/>
              </p:cNvSpPr>
              <p:nvPr/>
            </p:nvSpPr>
            <p:spPr bwMode="auto">
              <a:xfrm rot="-5400000" flipH="1" flipV="1">
                <a:off x="2715002" y="3440839"/>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3" name="Oval 544"/>
              <p:cNvSpPr>
                <a:spLocks noChangeArrowheads="1"/>
              </p:cNvSpPr>
              <p:nvPr/>
            </p:nvSpPr>
            <p:spPr bwMode="auto">
              <a:xfrm rot="-5400000" flipH="1" flipV="1">
                <a:off x="4713664" y="3604351"/>
                <a:ext cx="71438"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4" name="Oval 544"/>
              <p:cNvSpPr>
                <a:spLocks noChangeArrowheads="1"/>
              </p:cNvSpPr>
              <p:nvPr/>
            </p:nvSpPr>
            <p:spPr bwMode="auto">
              <a:xfrm rot="-5400000" flipH="1" flipV="1">
                <a:off x="5324852" y="35281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5" name="Oval 544"/>
              <p:cNvSpPr>
                <a:spLocks noChangeArrowheads="1"/>
              </p:cNvSpPr>
              <p:nvPr/>
            </p:nvSpPr>
            <p:spPr bwMode="auto">
              <a:xfrm rot="-5400000" flipH="1" flipV="1">
                <a:off x="5415339" y="3286851"/>
                <a:ext cx="71438"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6" name="Oval 544"/>
              <p:cNvSpPr>
                <a:spLocks noChangeArrowheads="1"/>
              </p:cNvSpPr>
              <p:nvPr/>
            </p:nvSpPr>
            <p:spPr bwMode="auto">
              <a:xfrm rot="-5400000" flipH="1" flipV="1">
                <a:off x="5613777" y="31725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7" name="Oval 544"/>
              <p:cNvSpPr>
                <a:spLocks noChangeArrowheads="1"/>
              </p:cNvSpPr>
              <p:nvPr/>
            </p:nvSpPr>
            <p:spPr bwMode="auto">
              <a:xfrm rot="-5400000" flipH="1" flipV="1">
                <a:off x="5323264" y="36392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8" name="Oval 544"/>
              <p:cNvSpPr>
                <a:spLocks noChangeArrowheads="1"/>
              </p:cNvSpPr>
              <p:nvPr/>
            </p:nvSpPr>
            <p:spPr bwMode="auto">
              <a:xfrm rot="-5400000" flipH="1" flipV="1">
                <a:off x="5328027" y="30550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9" name="Oval 544"/>
              <p:cNvSpPr>
                <a:spLocks noChangeArrowheads="1"/>
              </p:cNvSpPr>
              <p:nvPr/>
            </p:nvSpPr>
            <p:spPr bwMode="auto">
              <a:xfrm rot="-5400000" flipH="1" flipV="1">
                <a:off x="6034464" y="31503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50" name="Rechteck 31"/>
              <p:cNvSpPr/>
              <p:nvPr/>
            </p:nvSpPr>
            <p:spPr>
              <a:xfrm rot="16200000">
                <a:off x="6122248" y="3693824"/>
                <a:ext cx="33861"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151" name="Rechteck 154"/>
              <p:cNvSpPr/>
              <p:nvPr/>
            </p:nvSpPr>
            <p:spPr>
              <a:xfrm rot="16200000">
                <a:off x="5604760" y="3023660"/>
                <a:ext cx="36684"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152" name="Gerade Verbindung 155"/>
              <p:cNvCxnSpPr>
                <a:stCxn id="208" idx="3"/>
                <a:endCxn id="142" idx="5"/>
              </p:cNvCxnSpPr>
              <p:nvPr/>
            </p:nvCxnSpPr>
            <p:spPr>
              <a:xfrm rot="10800000" flipH="1">
                <a:off x="2630980" y="3479364"/>
                <a:ext cx="84603" cy="620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3" name="Oval 544"/>
              <p:cNvSpPr>
                <a:spLocks noChangeArrowheads="1"/>
              </p:cNvSpPr>
              <p:nvPr/>
            </p:nvSpPr>
            <p:spPr bwMode="auto">
              <a:xfrm rot="-5400000" flipH="1" flipV="1">
                <a:off x="1806952" y="29915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54" name="Oval 544"/>
              <p:cNvSpPr>
                <a:spLocks noChangeArrowheads="1"/>
              </p:cNvSpPr>
              <p:nvPr/>
            </p:nvSpPr>
            <p:spPr bwMode="auto">
              <a:xfrm rot="-5400000" flipH="1" flipV="1">
                <a:off x="2557839" y="33011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5" name="Gerade Verbindung 158"/>
              <p:cNvCxnSpPr>
                <a:stCxn id="154" idx="7"/>
                <a:endCxn id="142" idx="3"/>
              </p:cNvCxnSpPr>
              <p:nvPr/>
            </p:nvCxnSpPr>
            <p:spPr>
              <a:xfrm>
                <a:off x="2580218" y="3324168"/>
                <a:ext cx="143824" cy="12697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6" name="Oval 544"/>
              <p:cNvSpPr>
                <a:spLocks noChangeArrowheads="1"/>
              </p:cNvSpPr>
              <p:nvPr/>
            </p:nvSpPr>
            <p:spPr bwMode="auto">
              <a:xfrm rot="-5400000" flipH="1" flipV="1">
                <a:off x="2830889" y="33360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7" name="Gerade Verbindung 160"/>
              <p:cNvCxnSpPr>
                <a:stCxn id="156" idx="0"/>
                <a:endCxn id="159" idx="3"/>
              </p:cNvCxnSpPr>
              <p:nvPr/>
            </p:nvCxnSpPr>
            <p:spPr>
              <a:xfrm>
                <a:off x="2859407" y="3349564"/>
                <a:ext cx="310211" cy="4796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Gerade Verbindung 161"/>
              <p:cNvCxnSpPr>
                <a:stCxn id="159" idx="7"/>
                <a:endCxn id="233" idx="3"/>
              </p:cNvCxnSpPr>
              <p:nvPr/>
            </p:nvCxnSpPr>
            <p:spPr>
              <a:xfrm>
                <a:off x="3186537" y="3414462"/>
                <a:ext cx="383533" cy="11004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9" name="Oval 544"/>
              <p:cNvSpPr>
                <a:spLocks noChangeArrowheads="1"/>
              </p:cNvSpPr>
              <p:nvPr/>
            </p:nvSpPr>
            <p:spPr bwMode="auto">
              <a:xfrm rot="-5400000" flipH="1" flipV="1">
                <a:off x="3165852" y="33916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0" name="Oval 544"/>
              <p:cNvSpPr>
                <a:spLocks noChangeArrowheads="1"/>
              </p:cNvSpPr>
              <p:nvPr/>
            </p:nvSpPr>
            <p:spPr bwMode="auto">
              <a:xfrm rot="-5400000" flipH="1" flipV="1">
                <a:off x="2318127" y="33297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61" name="Gerade Verbindung 164"/>
              <p:cNvCxnSpPr>
                <a:stCxn id="141" idx="7"/>
                <a:endCxn id="160" idx="3"/>
              </p:cNvCxnSpPr>
              <p:nvPr/>
            </p:nvCxnSpPr>
            <p:spPr>
              <a:xfrm>
                <a:off x="2095161" y="3211297"/>
                <a:ext cx="225608" cy="12133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2" name="Gerade Verbindung 165"/>
              <p:cNvCxnSpPr>
                <a:stCxn id="166" idx="1"/>
                <a:endCxn id="165" idx="3"/>
              </p:cNvCxnSpPr>
              <p:nvPr/>
            </p:nvCxnSpPr>
            <p:spPr>
              <a:xfrm rot="10800000" flipH="1">
                <a:off x="1897755" y="3171793"/>
                <a:ext cx="59221" cy="6207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Gerade Verbindung 166"/>
              <p:cNvCxnSpPr>
                <a:stCxn id="165" idx="0"/>
                <a:endCxn id="141" idx="4"/>
              </p:cNvCxnSpPr>
              <p:nvPr/>
            </p:nvCxnSpPr>
            <p:spPr>
              <a:xfrm rot="10800000" flipH="1">
                <a:off x="1979537" y="3188724"/>
                <a:ext cx="56402" cy="282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4" name="Gerade Verbindung 167"/>
              <p:cNvCxnSpPr>
                <a:stCxn id="167" idx="1"/>
                <a:endCxn id="166" idx="5"/>
              </p:cNvCxnSpPr>
              <p:nvPr/>
            </p:nvCxnSpPr>
            <p:spPr>
              <a:xfrm flipH="1" flipV="1">
                <a:off x="1880835" y="3250802"/>
                <a:ext cx="11280" cy="18059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65" name="Oval 544"/>
              <p:cNvSpPr>
                <a:spLocks noChangeArrowheads="1"/>
              </p:cNvSpPr>
              <p:nvPr/>
            </p:nvSpPr>
            <p:spPr bwMode="auto">
              <a:xfrm rot="-5400000" flipH="1" flipV="1">
                <a:off x="1951414" y="31773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6" name="Oval 544"/>
              <p:cNvSpPr>
                <a:spLocks noChangeArrowheads="1"/>
              </p:cNvSpPr>
              <p:nvPr/>
            </p:nvSpPr>
            <p:spPr bwMode="auto">
              <a:xfrm rot="-5400000" flipH="1" flipV="1">
                <a:off x="1875214" y="32392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7" name="Oval 544"/>
              <p:cNvSpPr>
                <a:spLocks noChangeArrowheads="1"/>
              </p:cNvSpPr>
              <p:nvPr/>
            </p:nvSpPr>
            <p:spPr bwMode="auto">
              <a:xfrm rot="-5400000" flipH="1" flipV="1">
                <a:off x="1865689" y="34376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68" name="Gerade Verbindung 171"/>
              <p:cNvCxnSpPr>
                <a:stCxn id="170" idx="1"/>
                <a:endCxn id="141" idx="1"/>
              </p:cNvCxnSpPr>
              <p:nvPr/>
            </p:nvCxnSpPr>
            <p:spPr>
              <a:xfrm flipH="1">
                <a:off x="2095161" y="3121001"/>
                <a:ext cx="56402" cy="4232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Gerade Verbindung 172"/>
              <p:cNvCxnSpPr>
                <a:stCxn id="171" idx="4"/>
                <a:endCxn id="170" idx="0"/>
              </p:cNvCxnSpPr>
              <p:nvPr/>
            </p:nvCxnSpPr>
            <p:spPr>
              <a:xfrm rot="10800000" flipV="1">
                <a:off x="2157203" y="3112537"/>
                <a:ext cx="53581" cy="564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0" name="Oval 544"/>
              <p:cNvSpPr>
                <a:spLocks noChangeArrowheads="1"/>
              </p:cNvSpPr>
              <p:nvPr/>
            </p:nvSpPr>
            <p:spPr bwMode="auto">
              <a:xfrm rot="-5400000" flipH="1" flipV="1">
                <a:off x="2129214" y="31154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1" name="Oval 544"/>
              <p:cNvSpPr>
                <a:spLocks noChangeArrowheads="1"/>
              </p:cNvSpPr>
              <p:nvPr/>
            </p:nvSpPr>
            <p:spPr bwMode="auto">
              <a:xfrm rot="-5400000" flipH="1" flipV="1">
                <a:off x="2212558" y="310825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72" name="Gerade Verbindung 175"/>
              <p:cNvCxnSpPr>
                <a:stCxn id="173" idx="6"/>
                <a:endCxn id="141" idx="2"/>
              </p:cNvCxnSpPr>
              <p:nvPr/>
            </p:nvCxnSpPr>
            <p:spPr>
              <a:xfrm rot="5400000" flipV="1">
                <a:off x="2034511" y="3108307"/>
                <a:ext cx="62078" cy="845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3" name="Oval 544"/>
              <p:cNvSpPr>
                <a:spLocks noChangeArrowheads="1"/>
              </p:cNvSpPr>
              <p:nvPr/>
            </p:nvSpPr>
            <p:spPr bwMode="auto">
              <a:xfrm rot="-5400000" flipH="1" flipV="1">
                <a:off x="2048252" y="30646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74" name="Gerade Verbindung 177"/>
              <p:cNvCxnSpPr>
                <a:stCxn id="178" idx="1"/>
                <a:endCxn id="177" idx="3"/>
              </p:cNvCxnSpPr>
              <p:nvPr/>
            </p:nvCxnSpPr>
            <p:spPr>
              <a:xfrm flipH="1">
                <a:off x="2867867" y="3405998"/>
                <a:ext cx="157925" cy="17494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Gerade Verbindung 178"/>
              <p:cNvCxnSpPr>
                <a:stCxn id="177" idx="0"/>
                <a:endCxn id="142" idx="7"/>
              </p:cNvCxnSpPr>
              <p:nvPr/>
            </p:nvCxnSpPr>
            <p:spPr>
              <a:xfrm flipH="1" flipV="1">
                <a:off x="2777625" y="3501938"/>
                <a:ext cx="112804" cy="9876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Gerade Verbindung 179"/>
              <p:cNvCxnSpPr>
                <a:stCxn id="179" idx="3"/>
                <a:endCxn id="178" idx="5"/>
              </p:cNvCxnSpPr>
              <p:nvPr/>
            </p:nvCxnSpPr>
            <p:spPr>
              <a:xfrm flipH="1" flipV="1">
                <a:off x="3003234" y="3422930"/>
                <a:ext cx="62042" cy="338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7" name="Oval 544"/>
              <p:cNvSpPr>
                <a:spLocks noChangeArrowheads="1"/>
              </p:cNvSpPr>
              <p:nvPr/>
            </p:nvSpPr>
            <p:spPr bwMode="auto">
              <a:xfrm rot="-5400000" flipH="1" flipV="1">
                <a:off x="2862639" y="35868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8" name="Oval 544"/>
              <p:cNvSpPr>
                <a:spLocks noChangeArrowheads="1"/>
              </p:cNvSpPr>
              <p:nvPr/>
            </p:nvSpPr>
            <p:spPr bwMode="auto">
              <a:xfrm rot="-5400000" flipH="1" flipV="1">
                <a:off x="2997577" y="34106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9" name="Oval 544"/>
              <p:cNvSpPr>
                <a:spLocks noChangeArrowheads="1"/>
              </p:cNvSpPr>
              <p:nvPr/>
            </p:nvSpPr>
            <p:spPr bwMode="auto">
              <a:xfrm rot="-5400000" flipH="1" flipV="1">
                <a:off x="3061077" y="34630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0" name="Gerade Verbindung 183"/>
              <p:cNvCxnSpPr>
                <a:stCxn id="181" idx="4"/>
                <a:endCxn id="179" idx="0"/>
              </p:cNvCxnSpPr>
              <p:nvPr/>
            </p:nvCxnSpPr>
            <p:spPr>
              <a:xfrm flipH="1" flipV="1">
                <a:off x="3090655" y="3476542"/>
                <a:ext cx="53583" cy="846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1" name="Oval 544"/>
              <p:cNvSpPr>
                <a:spLocks noChangeArrowheads="1"/>
              </p:cNvSpPr>
              <p:nvPr/>
            </p:nvSpPr>
            <p:spPr bwMode="auto">
              <a:xfrm rot="-5400000" flipH="1" flipV="1">
                <a:off x="3143627" y="34694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2" name="Gerade Verbindung 185"/>
              <p:cNvCxnSpPr>
                <a:stCxn id="231" idx="4"/>
                <a:endCxn id="181" idx="7"/>
              </p:cNvCxnSpPr>
              <p:nvPr/>
            </p:nvCxnSpPr>
            <p:spPr>
              <a:xfrm flipH="1" flipV="1">
                <a:off x="3166797" y="3482184"/>
                <a:ext cx="248168" cy="9593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3" name="Gerade Verbindung 186"/>
              <p:cNvCxnSpPr>
                <a:stCxn id="233" idx="5"/>
                <a:endCxn id="231" idx="0"/>
              </p:cNvCxnSpPr>
              <p:nvPr/>
            </p:nvCxnSpPr>
            <p:spPr>
              <a:xfrm rot="10800000" flipV="1">
                <a:off x="3443168" y="3564017"/>
                <a:ext cx="126903" cy="1410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4" name="Gerade Verbindung 187"/>
              <p:cNvCxnSpPr>
                <a:stCxn id="187" idx="6"/>
                <a:endCxn id="186" idx="3"/>
              </p:cNvCxnSpPr>
              <p:nvPr/>
            </p:nvCxnSpPr>
            <p:spPr>
              <a:xfrm rot="5400000" flipV="1">
                <a:off x="3431829" y="3067408"/>
                <a:ext cx="197522" cy="6204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5" name="Gerade Verbindung 188"/>
              <p:cNvCxnSpPr>
                <a:stCxn id="186" idx="6"/>
                <a:endCxn id="233" idx="2"/>
              </p:cNvCxnSpPr>
              <p:nvPr/>
            </p:nvCxnSpPr>
            <p:spPr>
              <a:xfrm rot="5400000" flipV="1">
                <a:off x="3444495" y="3348161"/>
                <a:ext cx="282174" cy="2538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6" name="Oval 544"/>
              <p:cNvSpPr>
                <a:spLocks noChangeArrowheads="1"/>
              </p:cNvSpPr>
              <p:nvPr/>
            </p:nvSpPr>
            <p:spPr bwMode="auto">
              <a:xfrm rot="-5400000" flipH="1" flipV="1">
                <a:off x="3557964" y="32027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7" name="Oval 544"/>
              <p:cNvSpPr>
                <a:spLocks noChangeArrowheads="1"/>
              </p:cNvSpPr>
              <p:nvPr/>
            </p:nvSpPr>
            <p:spPr bwMode="auto">
              <a:xfrm rot="-5400000" flipH="1" flipV="1">
                <a:off x="3486527" y="29820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8" name="Oval 544"/>
              <p:cNvSpPr>
                <a:spLocks noChangeArrowheads="1"/>
              </p:cNvSpPr>
              <p:nvPr/>
            </p:nvSpPr>
            <p:spPr bwMode="auto">
              <a:xfrm rot="-5400000" flipH="1" flipV="1">
                <a:off x="3772277" y="36678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9" name="Oval 544"/>
              <p:cNvSpPr>
                <a:spLocks noChangeArrowheads="1"/>
              </p:cNvSpPr>
              <p:nvPr/>
            </p:nvSpPr>
            <p:spPr bwMode="auto">
              <a:xfrm rot="-5400000" flipH="1" flipV="1">
                <a:off x="4129464" y="37392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90" name="Gerade Verbindung 193"/>
              <p:cNvCxnSpPr>
                <a:stCxn id="188" idx="7"/>
                <a:endCxn id="189" idx="4"/>
              </p:cNvCxnSpPr>
              <p:nvPr/>
            </p:nvCxnSpPr>
            <p:spPr>
              <a:xfrm>
                <a:off x="3798500" y="3682530"/>
                <a:ext cx="332771" cy="620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Gerade Verbindung 194"/>
              <p:cNvCxnSpPr>
                <a:stCxn id="189" idx="0"/>
              </p:cNvCxnSpPr>
              <p:nvPr/>
            </p:nvCxnSpPr>
            <p:spPr>
              <a:xfrm rot="10800000" flipH="1">
                <a:off x="4156651" y="3626095"/>
                <a:ext cx="572480" cy="1269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Gerade Verbindung 195"/>
              <p:cNvCxnSpPr>
                <a:stCxn id="195" idx="1"/>
                <a:endCxn id="194" idx="0"/>
              </p:cNvCxnSpPr>
              <p:nvPr/>
            </p:nvCxnSpPr>
            <p:spPr>
              <a:xfrm flipH="1">
                <a:off x="4015646" y="3445503"/>
                <a:ext cx="279190" cy="5079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3" name="Gerade Verbindung 196"/>
              <p:cNvCxnSpPr>
                <a:stCxn id="194" idx="0"/>
                <a:endCxn id="233" idx="0"/>
              </p:cNvCxnSpPr>
              <p:nvPr/>
            </p:nvCxnSpPr>
            <p:spPr>
              <a:xfrm flipH="1">
                <a:off x="3632112" y="3499115"/>
                <a:ext cx="383533" cy="3950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94" name="Oval 544"/>
              <p:cNvSpPr>
                <a:spLocks noChangeArrowheads="1"/>
              </p:cNvSpPr>
              <p:nvPr/>
            </p:nvSpPr>
            <p:spPr bwMode="auto">
              <a:xfrm rot="-5400000" flipH="1" flipV="1">
                <a:off x="3986589" y="34948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95" name="Oval 544"/>
              <p:cNvSpPr>
                <a:spLocks noChangeArrowheads="1"/>
              </p:cNvSpPr>
              <p:nvPr/>
            </p:nvSpPr>
            <p:spPr bwMode="auto">
              <a:xfrm rot="-5400000" flipH="1" flipV="1">
                <a:off x="4272339" y="34535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96" name="Gerade Verbindung 199"/>
              <p:cNvCxnSpPr>
                <a:stCxn id="199" idx="3"/>
                <a:endCxn id="198" idx="3"/>
              </p:cNvCxnSpPr>
              <p:nvPr/>
            </p:nvCxnSpPr>
            <p:spPr>
              <a:xfrm flipH="1" flipV="1">
                <a:off x="4548644" y="3532976"/>
                <a:ext cx="169206" cy="16648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7" name="Gerade Verbindung 200"/>
              <p:cNvCxnSpPr>
                <a:stCxn id="198" idx="0"/>
                <a:endCxn id="195" idx="0"/>
              </p:cNvCxnSpPr>
              <p:nvPr/>
            </p:nvCxnSpPr>
            <p:spPr>
              <a:xfrm flipH="1" flipV="1">
                <a:off x="4300476" y="3456790"/>
                <a:ext cx="259449" cy="7336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98" name="Oval 544"/>
              <p:cNvSpPr>
                <a:spLocks noChangeArrowheads="1"/>
              </p:cNvSpPr>
              <p:nvPr/>
            </p:nvSpPr>
            <p:spPr bwMode="auto">
              <a:xfrm rot="-5400000" flipH="1" flipV="1">
                <a:off x="4532689" y="35281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99" name="Oval 544"/>
              <p:cNvSpPr>
                <a:spLocks noChangeArrowheads="1"/>
              </p:cNvSpPr>
              <p:nvPr/>
            </p:nvSpPr>
            <p:spPr bwMode="auto">
              <a:xfrm rot="-5400000" flipH="1" flipV="1">
                <a:off x="4700964" y="36948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0" name="Gerade Verbindung 203"/>
              <p:cNvCxnSpPr>
                <a:stCxn id="203" idx="7"/>
                <a:endCxn id="202" idx="2"/>
              </p:cNvCxnSpPr>
              <p:nvPr/>
            </p:nvCxnSpPr>
            <p:spPr>
              <a:xfrm>
                <a:off x="4966019" y="3476542"/>
                <a:ext cx="22561" cy="14955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1" name="Gerade Verbindung 204"/>
              <p:cNvCxnSpPr>
                <a:stCxn id="202" idx="0"/>
                <a:endCxn id="199" idx="0"/>
              </p:cNvCxnSpPr>
              <p:nvPr/>
            </p:nvCxnSpPr>
            <p:spPr>
              <a:xfrm flipH="1">
                <a:off x="4729132" y="3628917"/>
                <a:ext cx="273548" cy="6772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2" name="Oval 544"/>
              <p:cNvSpPr>
                <a:spLocks noChangeArrowheads="1"/>
              </p:cNvSpPr>
              <p:nvPr/>
            </p:nvSpPr>
            <p:spPr bwMode="auto">
              <a:xfrm rot="-5400000" flipH="1" flipV="1">
                <a:off x="4974014" y="36249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03" name="Oval 544"/>
              <p:cNvSpPr>
                <a:spLocks noChangeArrowheads="1"/>
              </p:cNvSpPr>
              <p:nvPr/>
            </p:nvSpPr>
            <p:spPr bwMode="auto">
              <a:xfrm rot="-5400000" flipH="1" flipV="1">
                <a:off x="4943852" y="34535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4" name="Gerade Verbindung 207"/>
              <p:cNvCxnSpPr>
                <a:stCxn id="225" idx="4"/>
                <a:endCxn id="206" idx="0"/>
              </p:cNvCxnSpPr>
              <p:nvPr/>
            </p:nvCxnSpPr>
            <p:spPr>
              <a:xfrm rot="10800000" flipV="1">
                <a:off x="5115483" y="3620452"/>
                <a:ext cx="250989" cy="1975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5" name="Gerade Verbindung 208"/>
              <p:cNvCxnSpPr>
                <a:stCxn id="206" idx="0"/>
                <a:endCxn id="202" idx="0"/>
              </p:cNvCxnSpPr>
              <p:nvPr/>
            </p:nvCxnSpPr>
            <p:spPr>
              <a:xfrm flipH="1">
                <a:off x="5002680" y="3628916"/>
                <a:ext cx="112804"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6" name="Oval 544"/>
              <p:cNvSpPr>
                <a:spLocks noChangeArrowheads="1"/>
              </p:cNvSpPr>
              <p:nvPr/>
            </p:nvSpPr>
            <p:spPr bwMode="auto">
              <a:xfrm rot="-5400000" flipH="1" flipV="1">
                <a:off x="5086727" y="36249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7" name="Gerade Verbindung 210"/>
              <p:cNvCxnSpPr>
                <a:stCxn id="224" idx="2"/>
                <a:endCxn id="225" idx="6"/>
              </p:cNvCxnSpPr>
              <p:nvPr/>
            </p:nvCxnSpPr>
            <p:spPr>
              <a:xfrm rot="16200000" flipV="1">
                <a:off x="5397477" y="3620478"/>
                <a:ext cx="59256" cy="9306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8" name="Gleichschenkliges Dreieck 211"/>
              <p:cNvSpPr/>
              <p:nvPr/>
            </p:nvSpPr>
            <p:spPr>
              <a:xfrm rot="16200000">
                <a:off x="2612641" y="3537218"/>
                <a:ext cx="28217" cy="31022"/>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209" name="Gleichschenkliges Dreieck 212"/>
              <p:cNvSpPr/>
              <p:nvPr/>
            </p:nvSpPr>
            <p:spPr>
              <a:xfrm rot="16200000">
                <a:off x="2656351" y="3595064"/>
                <a:ext cx="31040" cy="31022"/>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0" name="Gerade Verbindung 213"/>
              <p:cNvCxnSpPr>
                <a:stCxn id="209" idx="4"/>
                <a:endCxn id="142" idx="6"/>
              </p:cNvCxnSpPr>
              <p:nvPr/>
            </p:nvCxnSpPr>
            <p:spPr>
              <a:xfrm rot="10800000" flipH="1">
                <a:off x="2687381" y="3513224"/>
                <a:ext cx="64861" cy="8183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1" name="Gerade Verbindung 214"/>
              <p:cNvCxnSpPr>
                <a:stCxn id="212" idx="6"/>
                <a:endCxn id="142" idx="2"/>
              </p:cNvCxnSpPr>
              <p:nvPr/>
            </p:nvCxnSpPr>
            <p:spPr>
              <a:xfrm rot="5400000">
                <a:off x="2712736" y="3391892"/>
                <a:ext cx="87475" cy="84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2" name="Oval 544"/>
              <p:cNvSpPr>
                <a:spLocks noChangeArrowheads="1"/>
              </p:cNvSpPr>
              <p:nvPr/>
            </p:nvSpPr>
            <p:spPr bwMode="auto">
              <a:xfrm rot="-5400000" flipH="1" flipV="1">
                <a:off x="2745958" y="332415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13" name="Gerade Verbindung 216"/>
              <p:cNvCxnSpPr>
                <a:stCxn id="214" idx="5"/>
                <a:endCxn id="224" idx="6"/>
              </p:cNvCxnSpPr>
              <p:nvPr/>
            </p:nvCxnSpPr>
            <p:spPr>
              <a:xfrm rot="16200000" flipV="1">
                <a:off x="5456698" y="3741794"/>
                <a:ext cx="59258" cy="2538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Gleichschenkliges Dreieck 217"/>
              <p:cNvSpPr/>
              <p:nvPr/>
            </p:nvSpPr>
            <p:spPr>
              <a:xfrm rot="16200000">
                <a:off x="5484909" y="3767190"/>
                <a:ext cx="28217" cy="28201"/>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5" name="Gerade Verbindung 218"/>
              <p:cNvCxnSpPr>
                <a:stCxn id="217" idx="5"/>
                <a:endCxn id="224" idx="5"/>
              </p:cNvCxnSpPr>
              <p:nvPr/>
            </p:nvCxnSpPr>
            <p:spPr>
              <a:xfrm rot="16200000" flipH="1">
                <a:off x="5273395" y="3518963"/>
                <a:ext cx="50791" cy="32713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6" name="Gerade Verbindung 219"/>
              <p:cNvCxnSpPr>
                <a:stCxn id="217" idx="5"/>
                <a:endCxn id="144" idx="5"/>
              </p:cNvCxnSpPr>
              <p:nvPr/>
            </p:nvCxnSpPr>
            <p:spPr>
              <a:xfrm rot="16200000">
                <a:off x="5195833" y="3517516"/>
                <a:ext cx="79009" cy="20022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Gleichschenkliges Dreieck 220"/>
              <p:cNvSpPr/>
              <p:nvPr/>
            </p:nvSpPr>
            <p:spPr>
              <a:xfrm rot="16200000">
                <a:off x="5121115" y="3648677"/>
                <a:ext cx="28217" cy="28201"/>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8" name="Gerade Verbindung 221"/>
              <p:cNvCxnSpPr>
                <a:stCxn id="225" idx="4"/>
                <a:endCxn id="223" idx="7"/>
              </p:cNvCxnSpPr>
              <p:nvPr/>
            </p:nvCxnSpPr>
            <p:spPr>
              <a:xfrm flipH="1" flipV="1">
                <a:off x="5233928" y="3541444"/>
                <a:ext cx="132545" cy="6772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Gerade Verbindung 222"/>
              <p:cNvCxnSpPr>
                <a:stCxn id="223" idx="2"/>
              </p:cNvCxnSpPr>
              <p:nvPr/>
            </p:nvCxnSpPr>
            <p:spPr>
              <a:xfrm rot="16200000">
                <a:off x="5168969" y="3250867"/>
                <a:ext cx="330145" cy="21714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Gerade Verbindung 223"/>
              <p:cNvCxnSpPr>
                <a:endCxn id="146" idx="4"/>
              </p:cNvCxnSpPr>
              <p:nvPr/>
            </p:nvCxnSpPr>
            <p:spPr>
              <a:xfrm>
                <a:off x="5445435" y="3194367"/>
                <a:ext cx="169206" cy="1411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1" name="Gerade Verbindung 224"/>
              <p:cNvCxnSpPr>
                <a:stCxn id="229" idx="1"/>
                <a:endCxn id="222" idx="0"/>
              </p:cNvCxnSpPr>
              <p:nvPr/>
            </p:nvCxnSpPr>
            <p:spPr>
              <a:xfrm rot="10800000" flipH="1">
                <a:off x="5693605" y="2943234"/>
                <a:ext cx="321491" cy="11287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22" name="Rechteck 225"/>
              <p:cNvSpPr/>
              <p:nvPr/>
            </p:nvSpPr>
            <p:spPr>
              <a:xfrm rot="16200000">
                <a:off x="6010853" y="2950295"/>
                <a:ext cx="36684"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223" name="Oval 544"/>
              <p:cNvSpPr>
                <a:spLocks noChangeArrowheads="1"/>
              </p:cNvSpPr>
              <p:nvPr/>
            </p:nvSpPr>
            <p:spPr bwMode="auto">
              <a:xfrm rot="-5400000" flipH="1" flipV="1">
                <a:off x="5209759" y="3527357"/>
                <a:ext cx="30162"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4" name="Oval 544"/>
              <p:cNvSpPr>
                <a:spLocks noChangeArrowheads="1"/>
              </p:cNvSpPr>
              <p:nvPr/>
            </p:nvSpPr>
            <p:spPr bwMode="auto">
              <a:xfrm rot="-5400000" flipH="1" flipV="1">
                <a:off x="5459789" y="36964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5" name="Oval 544"/>
              <p:cNvSpPr>
                <a:spLocks noChangeArrowheads="1"/>
              </p:cNvSpPr>
              <p:nvPr/>
            </p:nvSpPr>
            <p:spPr bwMode="auto">
              <a:xfrm rot="-5400000" flipH="1" flipV="1">
                <a:off x="5367714" y="36075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6" name="Oval 544"/>
              <p:cNvSpPr>
                <a:spLocks noChangeArrowheads="1"/>
              </p:cNvSpPr>
              <p:nvPr/>
            </p:nvSpPr>
            <p:spPr bwMode="auto">
              <a:xfrm rot="-5400000" flipH="1" flipV="1">
                <a:off x="5535989" y="32170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27" name="Gerade Verbindung 230"/>
              <p:cNvCxnSpPr>
                <a:endCxn id="228" idx="7"/>
              </p:cNvCxnSpPr>
              <p:nvPr/>
            </p:nvCxnSpPr>
            <p:spPr>
              <a:xfrm rot="16200000" flipV="1">
                <a:off x="5898013" y="3449828"/>
                <a:ext cx="163661" cy="318672"/>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28" name="Oval 544"/>
              <p:cNvSpPr>
                <a:spLocks noChangeArrowheads="1"/>
              </p:cNvSpPr>
              <p:nvPr/>
            </p:nvSpPr>
            <p:spPr bwMode="auto">
              <a:xfrm rot="-5400000" flipH="1" flipV="1">
                <a:off x="5796339" y="35154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9" name="Oval 544"/>
              <p:cNvSpPr>
                <a:spLocks noChangeArrowheads="1"/>
              </p:cNvSpPr>
              <p:nvPr/>
            </p:nvSpPr>
            <p:spPr bwMode="auto">
              <a:xfrm rot="-5400000" flipH="1" flipV="1">
                <a:off x="5669339" y="30741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0" name="Gerade Verbindung 233"/>
              <p:cNvCxnSpPr>
                <a:stCxn id="231" idx="2"/>
                <a:endCxn id="232" idx="7"/>
              </p:cNvCxnSpPr>
              <p:nvPr/>
            </p:nvCxnSpPr>
            <p:spPr>
              <a:xfrm rot="16200000" flipV="1">
                <a:off x="3367006" y="3501956"/>
                <a:ext cx="62078" cy="6204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31" name="Oval 544"/>
              <p:cNvSpPr>
                <a:spLocks noChangeArrowheads="1"/>
              </p:cNvSpPr>
              <p:nvPr/>
            </p:nvSpPr>
            <p:spPr bwMode="auto">
              <a:xfrm rot="-5400000" flipH="1" flipV="1">
                <a:off x="3415089" y="35757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2" name="Oval 544"/>
              <p:cNvSpPr>
                <a:spLocks noChangeArrowheads="1"/>
              </p:cNvSpPr>
              <p:nvPr/>
            </p:nvSpPr>
            <p:spPr bwMode="auto">
              <a:xfrm rot="-5400000" flipH="1" flipV="1">
                <a:off x="3343652" y="34884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3" name="Oval 544"/>
              <p:cNvSpPr>
                <a:spLocks noChangeArrowheads="1"/>
              </p:cNvSpPr>
              <p:nvPr/>
            </p:nvSpPr>
            <p:spPr bwMode="auto">
              <a:xfrm rot="-5400000" flipH="1" flipV="1">
                <a:off x="3561140" y="3513863"/>
                <a:ext cx="71437"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4" name="Oval 544"/>
              <p:cNvSpPr>
                <a:spLocks noChangeArrowheads="1"/>
              </p:cNvSpPr>
              <p:nvPr/>
            </p:nvSpPr>
            <p:spPr bwMode="auto">
              <a:xfrm rot="-5400000" flipH="1" flipV="1">
                <a:off x="6096377" y="32487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5" name="Gerade Verbindung 238"/>
              <p:cNvCxnSpPr/>
              <p:nvPr/>
            </p:nvCxnSpPr>
            <p:spPr>
              <a:xfrm>
                <a:off x="5871268" y="3188723"/>
                <a:ext cx="90243" cy="84652"/>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cxnSp>
            <p:nvCxnSpPr>
              <p:cNvPr id="236" name="Gerade Verbindung 239"/>
              <p:cNvCxnSpPr>
                <a:stCxn id="238" idx="0"/>
                <a:endCxn id="234" idx="4"/>
              </p:cNvCxnSpPr>
              <p:nvPr/>
            </p:nvCxnSpPr>
            <p:spPr>
              <a:xfrm>
                <a:off x="5975613" y="3281841"/>
                <a:ext cx="121263" cy="2821"/>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sp>
            <p:nvSpPr>
              <p:cNvPr id="237" name="Oval 544"/>
              <p:cNvSpPr>
                <a:spLocks noChangeArrowheads="1"/>
              </p:cNvSpPr>
              <p:nvPr/>
            </p:nvSpPr>
            <p:spPr bwMode="auto">
              <a:xfrm rot="-5400000" flipH="1" flipV="1">
                <a:off x="5829677" y="315350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8" name="Oval 544"/>
              <p:cNvSpPr>
                <a:spLocks noChangeArrowheads="1"/>
              </p:cNvSpPr>
              <p:nvPr/>
            </p:nvSpPr>
            <p:spPr bwMode="auto">
              <a:xfrm rot="-5400000" flipH="1" flipV="1">
                <a:off x="5946358" y="326700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9" name="Gerade Verbindung 242"/>
              <p:cNvCxnSpPr>
                <a:stCxn id="234" idx="7"/>
                <a:endCxn id="241" idx="4"/>
              </p:cNvCxnSpPr>
              <p:nvPr/>
            </p:nvCxnSpPr>
            <p:spPr>
              <a:xfrm>
                <a:off x="6158919" y="3298773"/>
                <a:ext cx="42302" cy="50791"/>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cxnSp>
            <p:nvCxnSpPr>
              <p:cNvPr id="240" name="Gerade Verbindung 243"/>
              <p:cNvCxnSpPr/>
              <p:nvPr/>
            </p:nvCxnSpPr>
            <p:spPr>
              <a:xfrm>
                <a:off x="6229422" y="3369315"/>
                <a:ext cx="76142" cy="25397"/>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sp>
            <p:nvSpPr>
              <p:cNvPr id="241" name="Oval 544"/>
              <p:cNvSpPr>
                <a:spLocks noChangeArrowheads="1"/>
              </p:cNvSpPr>
              <p:nvPr/>
            </p:nvSpPr>
            <p:spPr bwMode="auto">
              <a:xfrm rot="-5400000" flipH="1" flipV="1">
                <a:off x="6200359" y="3346382"/>
                <a:ext cx="30162"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42" name="Gerade Verbindung 245"/>
              <p:cNvCxnSpPr/>
              <p:nvPr/>
            </p:nvCxnSpPr>
            <p:spPr>
              <a:xfrm rot="10800000" flipH="1">
                <a:off x="1539602" y="2994024"/>
                <a:ext cx="270729" cy="338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43" name="Oval 307"/>
              <p:cNvSpPr>
                <a:spLocks noChangeArrowheads="1"/>
              </p:cNvSpPr>
              <p:nvPr/>
            </p:nvSpPr>
            <p:spPr bwMode="auto">
              <a:xfrm rot="-5400000" flipH="1" flipV="1">
                <a:off x="1473577" y="3009039"/>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grpSp>
        <p:cxnSp>
          <p:nvCxnSpPr>
            <p:cNvPr id="7" name="Gerade Verbindung 120"/>
            <p:cNvCxnSpPr>
              <a:cxnSpLocks noChangeShapeType="1"/>
            </p:cNvCxnSpPr>
            <p:nvPr/>
          </p:nvCxnSpPr>
          <p:spPr bwMode="auto">
            <a:xfrm flipH="1">
              <a:off x="8621972" y="4175378"/>
              <a:ext cx="140307" cy="263633"/>
            </a:xfrm>
            <a:prstGeom prst="line">
              <a:avLst/>
            </a:prstGeom>
            <a:noFill/>
            <a:ln w="15875" algn="ctr">
              <a:solidFill>
                <a:srgbClr val="00B050"/>
              </a:solidFill>
              <a:round/>
              <a:headEnd/>
              <a:tailEnd/>
            </a:ln>
          </p:spPr>
        </p:cxnSp>
        <p:cxnSp>
          <p:nvCxnSpPr>
            <p:cNvPr id="8" name="Gerade Verbindung 117"/>
            <p:cNvCxnSpPr>
              <a:cxnSpLocks noChangeShapeType="1"/>
            </p:cNvCxnSpPr>
            <p:nvPr/>
          </p:nvCxnSpPr>
          <p:spPr bwMode="auto">
            <a:xfrm rot="16200000" flipV="1">
              <a:off x="8469971" y="3838801"/>
              <a:ext cx="414197" cy="42267"/>
            </a:xfrm>
            <a:prstGeom prst="line">
              <a:avLst/>
            </a:prstGeom>
            <a:noFill/>
            <a:ln w="15875" algn="ctr">
              <a:solidFill>
                <a:schemeClr val="tx2"/>
              </a:solidFill>
              <a:round/>
              <a:headEnd/>
              <a:tailEnd/>
            </a:ln>
          </p:spPr>
        </p:cxnSp>
        <p:cxnSp>
          <p:nvCxnSpPr>
            <p:cNvPr id="9" name="Gerade Verbindung 120"/>
            <p:cNvCxnSpPr>
              <a:cxnSpLocks noChangeShapeType="1"/>
            </p:cNvCxnSpPr>
            <p:nvPr/>
          </p:nvCxnSpPr>
          <p:spPr bwMode="auto">
            <a:xfrm flipH="1">
              <a:off x="8596949" y="4203976"/>
              <a:ext cx="14299" cy="226099"/>
            </a:xfrm>
            <a:prstGeom prst="line">
              <a:avLst/>
            </a:prstGeom>
            <a:noFill/>
            <a:ln w="15875" algn="ctr">
              <a:solidFill>
                <a:srgbClr val="00B050"/>
              </a:solidFill>
              <a:round/>
              <a:headEnd/>
              <a:tailEnd/>
            </a:ln>
          </p:spPr>
        </p:cxnSp>
        <p:cxnSp>
          <p:nvCxnSpPr>
            <p:cNvPr id="10" name="Gerade Verbindung 126"/>
            <p:cNvCxnSpPr>
              <a:cxnSpLocks noChangeShapeType="1"/>
              <a:stCxn id="94" idx="0"/>
              <a:endCxn id="14" idx="4"/>
            </p:cNvCxnSpPr>
            <p:nvPr/>
          </p:nvCxnSpPr>
          <p:spPr bwMode="auto">
            <a:xfrm>
              <a:off x="8697934" y="4346068"/>
              <a:ext cx="2681" cy="126901"/>
            </a:xfrm>
            <a:prstGeom prst="line">
              <a:avLst/>
            </a:prstGeom>
            <a:noFill/>
            <a:ln w="15875" algn="ctr">
              <a:solidFill>
                <a:srgbClr val="00B050"/>
              </a:solidFill>
              <a:round/>
              <a:headEnd/>
              <a:tailEnd/>
            </a:ln>
          </p:spPr>
        </p:cxnSp>
        <p:cxnSp>
          <p:nvCxnSpPr>
            <p:cNvPr id="11" name="Gerade Verbindung 12"/>
            <p:cNvCxnSpPr>
              <a:stCxn id="17" idx="2"/>
              <a:endCxn id="14" idx="6"/>
            </p:cNvCxnSpPr>
            <p:nvPr/>
          </p:nvCxnSpPr>
          <p:spPr>
            <a:xfrm>
              <a:off x="8633124" y="4440354"/>
              <a:ext cx="61952" cy="412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Gerade Verbindung 133"/>
            <p:cNvCxnSpPr>
              <a:cxnSpLocks noChangeShapeType="1"/>
              <a:stCxn id="14" idx="1"/>
              <a:endCxn id="92" idx="1"/>
            </p:cNvCxnSpPr>
            <p:nvPr/>
          </p:nvCxnSpPr>
          <p:spPr bwMode="auto">
            <a:xfrm flipV="1">
              <a:off x="8708659" y="4450628"/>
              <a:ext cx="14299" cy="34853"/>
            </a:xfrm>
            <a:prstGeom prst="line">
              <a:avLst/>
            </a:prstGeom>
            <a:noFill/>
            <a:ln w="15875" algn="ctr">
              <a:solidFill>
                <a:srgbClr val="00B050"/>
              </a:solidFill>
              <a:round/>
              <a:headEnd/>
              <a:tailEnd/>
            </a:ln>
          </p:spPr>
        </p:cxnSp>
        <p:sp>
          <p:nvSpPr>
            <p:cNvPr id="14" name="Oval 307"/>
            <p:cNvSpPr>
              <a:spLocks noChangeArrowheads="1"/>
            </p:cNvSpPr>
            <p:nvPr/>
          </p:nvSpPr>
          <p:spPr bwMode="auto">
            <a:xfrm rot="21201269" flipH="1" flipV="1">
              <a:off x="8694359" y="447297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 name="Gerade Verbindung 136"/>
            <p:cNvCxnSpPr>
              <a:cxnSpLocks noChangeShapeType="1"/>
              <a:stCxn id="91" idx="2"/>
              <a:endCxn id="93" idx="2"/>
            </p:cNvCxnSpPr>
            <p:nvPr/>
          </p:nvCxnSpPr>
          <p:spPr bwMode="auto">
            <a:xfrm flipH="1">
              <a:off x="8660400" y="4429181"/>
              <a:ext cx="8043" cy="88474"/>
            </a:xfrm>
            <a:prstGeom prst="line">
              <a:avLst/>
            </a:prstGeom>
            <a:noFill/>
            <a:ln w="15875" algn="ctr">
              <a:solidFill>
                <a:srgbClr val="00B050"/>
              </a:solidFill>
              <a:round/>
              <a:headEnd/>
              <a:tailEnd/>
            </a:ln>
          </p:spPr>
        </p:cxnSp>
        <p:sp>
          <p:nvSpPr>
            <p:cNvPr id="17" name="Oval 307"/>
            <p:cNvSpPr>
              <a:spLocks noChangeArrowheads="1"/>
            </p:cNvSpPr>
            <p:nvPr/>
          </p:nvSpPr>
          <p:spPr bwMode="auto">
            <a:xfrm rot="21201269" flipH="1" flipV="1">
              <a:off x="8592481" y="442203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 name="Gerade Verbindung 140"/>
            <p:cNvCxnSpPr>
              <a:cxnSpLocks noChangeShapeType="1"/>
              <a:stCxn id="56" idx="4"/>
              <a:endCxn id="17" idx="0"/>
            </p:cNvCxnSpPr>
            <p:nvPr/>
          </p:nvCxnSpPr>
          <p:spPr bwMode="auto">
            <a:xfrm flipH="1" flipV="1">
              <a:off x="8615717" y="4462246"/>
              <a:ext cx="9830" cy="168903"/>
            </a:xfrm>
            <a:prstGeom prst="line">
              <a:avLst/>
            </a:prstGeom>
            <a:noFill/>
            <a:ln w="15875" algn="ctr">
              <a:solidFill>
                <a:schemeClr val="tx2"/>
              </a:solidFill>
              <a:round/>
              <a:headEnd/>
              <a:tailEnd/>
            </a:ln>
          </p:spPr>
        </p:cxnSp>
        <p:cxnSp>
          <p:nvCxnSpPr>
            <p:cNvPr id="19" name="Gerade Verbindung 18"/>
            <p:cNvCxnSpPr>
              <a:stCxn id="115" idx="2"/>
              <a:endCxn id="114" idx="6"/>
            </p:cNvCxnSpPr>
            <p:nvPr/>
          </p:nvCxnSpPr>
          <p:spPr>
            <a:xfrm flipV="1">
              <a:off x="8353550" y="4826128"/>
              <a:ext cx="60363" cy="635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Gerade Verbindung 148"/>
            <p:cNvCxnSpPr>
              <a:cxnSpLocks noChangeShapeType="1"/>
              <a:stCxn id="21" idx="1"/>
              <a:endCxn id="113" idx="6"/>
            </p:cNvCxnSpPr>
            <p:nvPr/>
          </p:nvCxnSpPr>
          <p:spPr bwMode="auto">
            <a:xfrm>
              <a:off x="8335995" y="4875121"/>
              <a:ext cx="155501" cy="34853"/>
            </a:xfrm>
            <a:prstGeom prst="line">
              <a:avLst/>
            </a:prstGeom>
            <a:noFill/>
            <a:ln w="15875" algn="ctr">
              <a:solidFill>
                <a:srgbClr val="00B050"/>
              </a:solidFill>
              <a:round/>
              <a:headEnd/>
              <a:tailEnd/>
            </a:ln>
          </p:spPr>
        </p:cxnSp>
        <p:sp>
          <p:nvSpPr>
            <p:cNvPr id="21" name="Oval 307"/>
            <p:cNvSpPr>
              <a:spLocks noChangeArrowheads="1"/>
            </p:cNvSpPr>
            <p:nvPr/>
          </p:nvSpPr>
          <p:spPr bwMode="auto">
            <a:xfrm rot="21201269" flipH="1" flipV="1">
              <a:off x="8321696" y="4862611"/>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2" name="Gerade Verbindung 21"/>
            <p:cNvCxnSpPr>
              <a:stCxn id="28" idx="3"/>
              <a:endCxn id="23" idx="1"/>
            </p:cNvCxnSpPr>
            <p:nvPr/>
          </p:nvCxnSpPr>
          <p:spPr>
            <a:xfrm flipV="1">
              <a:off x="8688722" y="4861054"/>
              <a:ext cx="12708" cy="2222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echteck 22"/>
            <p:cNvSpPr>
              <a:spLocks noChangeArrowheads="1"/>
            </p:cNvSpPr>
            <p:nvPr/>
          </p:nvSpPr>
          <p:spPr bwMode="auto">
            <a:xfrm rot="21201269">
              <a:off x="8709372" y="4851529"/>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24" name="Gerade Verbindung 159"/>
            <p:cNvCxnSpPr>
              <a:cxnSpLocks noChangeShapeType="1"/>
              <a:stCxn id="113" idx="3"/>
              <a:endCxn id="28" idx="1"/>
            </p:cNvCxnSpPr>
            <p:nvPr/>
          </p:nvCxnSpPr>
          <p:spPr bwMode="auto">
            <a:xfrm flipV="1">
              <a:off x="8523667" y="4887633"/>
              <a:ext cx="130477" cy="3575"/>
            </a:xfrm>
            <a:prstGeom prst="line">
              <a:avLst/>
            </a:prstGeom>
            <a:noFill/>
            <a:ln w="15875" algn="ctr">
              <a:solidFill>
                <a:srgbClr val="00B050"/>
              </a:solidFill>
              <a:round/>
              <a:headEnd/>
              <a:tailEnd/>
            </a:ln>
          </p:spPr>
        </p:cxnSp>
        <p:cxnSp>
          <p:nvCxnSpPr>
            <p:cNvPr id="25" name="Gerade Verbindung 24"/>
            <p:cNvCxnSpPr>
              <a:stCxn id="113" idx="2"/>
              <a:endCxn id="29" idx="1"/>
            </p:cNvCxnSpPr>
            <p:nvPr/>
          </p:nvCxnSpPr>
          <p:spPr>
            <a:xfrm>
              <a:off x="8531461" y="4903918"/>
              <a:ext cx="122314" cy="2381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 Verbindung 165"/>
            <p:cNvCxnSpPr>
              <a:cxnSpLocks noChangeShapeType="1"/>
              <a:stCxn id="29" idx="2"/>
              <a:endCxn id="30" idx="0"/>
            </p:cNvCxnSpPr>
            <p:nvPr/>
          </p:nvCxnSpPr>
          <p:spPr bwMode="auto">
            <a:xfrm>
              <a:off x="8672018" y="4939465"/>
              <a:ext cx="12511" cy="35747"/>
            </a:xfrm>
            <a:prstGeom prst="line">
              <a:avLst/>
            </a:prstGeom>
            <a:noFill/>
            <a:ln w="15875" algn="ctr">
              <a:solidFill>
                <a:srgbClr val="00B050"/>
              </a:solidFill>
              <a:round/>
              <a:headEnd/>
              <a:tailEnd/>
            </a:ln>
          </p:spPr>
        </p:cxnSp>
        <p:cxnSp>
          <p:nvCxnSpPr>
            <p:cNvPr id="27" name="Gerade Verbindung 172"/>
            <p:cNvCxnSpPr>
              <a:cxnSpLocks noChangeShapeType="1"/>
              <a:stCxn id="30" idx="2"/>
              <a:endCxn id="31" idx="1"/>
            </p:cNvCxnSpPr>
            <p:nvPr/>
          </p:nvCxnSpPr>
          <p:spPr bwMode="auto">
            <a:xfrm>
              <a:off x="8688103" y="5004703"/>
              <a:ext cx="18767" cy="8043"/>
            </a:xfrm>
            <a:prstGeom prst="line">
              <a:avLst/>
            </a:prstGeom>
            <a:noFill/>
            <a:ln w="15875" algn="ctr">
              <a:solidFill>
                <a:srgbClr val="00B050"/>
              </a:solidFill>
              <a:round/>
              <a:headEnd/>
              <a:tailEnd/>
            </a:ln>
          </p:spPr>
        </p:cxnSp>
        <p:sp>
          <p:nvSpPr>
            <p:cNvPr id="28" name="Rechteck 27"/>
            <p:cNvSpPr>
              <a:spLocks noChangeArrowheads="1"/>
            </p:cNvSpPr>
            <p:nvPr/>
          </p:nvSpPr>
          <p:spPr bwMode="auto">
            <a:xfrm rot="21201269">
              <a:off x="8661717" y="4878517"/>
              <a:ext cx="20651"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29" name="Rechteck 28"/>
            <p:cNvSpPr>
              <a:spLocks noChangeArrowheads="1"/>
            </p:cNvSpPr>
            <p:nvPr/>
          </p:nvSpPr>
          <p:spPr bwMode="auto">
            <a:xfrm rot="21201269">
              <a:off x="8660129" y="4916619"/>
              <a:ext cx="20650"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0" name="Rechteck 29"/>
            <p:cNvSpPr>
              <a:spLocks noChangeArrowheads="1"/>
            </p:cNvSpPr>
            <p:nvPr/>
          </p:nvSpPr>
          <p:spPr bwMode="auto">
            <a:xfrm rot="21201269">
              <a:off x="8676014" y="4981708"/>
              <a:ext cx="20650"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1" name="Rechteck 30"/>
            <p:cNvSpPr>
              <a:spLocks noChangeArrowheads="1"/>
            </p:cNvSpPr>
            <p:nvPr/>
          </p:nvSpPr>
          <p:spPr bwMode="auto">
            <a:xfrm rot="21201269">
              <a:off x="8714138" y="5003933"/>
              <a:ext cx="20650" cy="14288"/>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32" name="Gerade Verbindung 176"/>
            <p:cNvCxnSpPr>
              <a:cxnSpLocks noChangeShapeType="1"/>
              <a:stCxn id="34" idx="1"/>
              <a:endCxn id="33" idx="0"/>
            </p:cNvCxnSpPr>
            <p:nvPr/>
          </p:nvCxnSpPr>
          <p:spPr bwMode="auto">
            <a:xfrm>
              <a:off x="8605886" y="4925167"/>
              <a:ext cx="153713" cy="186777"/>
            </a:xfrm>
            <a:prstGeom prst="line">
              <a:avLst/>
            </a:prstGeom>
            <a:noFill/>
            <a:ln w="15875" algn="ctr">
              <a:solidFill>
                <a:srgbClr val="00B050"/>
              </a:solidFill>
              <a:round/>
              <a:headEnd/>
              <a:tailEnd/>
            </a:ln>
          </p:spPr>
        </p:cxnSp>
        <p:sp>
          <p:nvSpPr>
            <p:cNvPr id="33" name="Rechteck 32"/>
            <p:cNvSpPr>
              <a:spLocks noChangeArrowheads="1"/>
            </p:cNvSpPr>
            <p:nvPr/>
          </p:nvSpPr>
          <p:spPr bwMode="auto">
            <a:xfrm rot="21201269">
              <a:off x="8752261" y="5119825"/>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4" name="Oval 307"/>
            <p:cNvSpPr>
              <a:spLocks noChangeArrowheads="1"/>
            </p:cNvSpPr>
            <p:nvPr/>
          </p:nvSpPr>
          <p:spPr bwMode="auto">
            <a:xfrm rot="21201269" flipH="1" flipV="1">
              <a:off x="8591586" y="491265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35" name="Gerade Verbindung 182"/>
            <p:cNvCxnSpPr>
              <a:cxnSpLocks noChangeShapeType="1"/>
              <a:stCxn id="58" idx="1"/>
              <a:endCxn id="49" idx="1"/>
            </p:cNvCxnSpPr>
            <p:nvPr/>
          </p:nvCxnSpPr>
          <p:spPr bwMode="auto">
            <a:xfrm>
              <a:off x="8615716" y="5049387"/>
              <a:ext cx="146563" cy="139412"/>
            </a:xfrm>
            <a:prstGeom prst="line">
              <a:avLst/>
            </a:prstGeom>
            <a:noFill/>
            <a:ln w="15875" algn="ctr">
              <a:solidFill>
                <a:srgbClr val="00B050"/>
              </a:solidFill>
              <a:round/>
              <a:headEnd/>
              <a:tailEnd/>
            </a:ln>
          </p:spPr>
        </p:cxnSp>
        <p:sp>
          <p:nvSpPr>
            <p:cNvPr id="36" name="Oval 307"/>
            <p:cNvSpPr>
              <a:spLocks noChangeArrowheads="1"/>
            </p:cNvSpPr>
            <p:nvPr/>
          </p:nvSpPr>
          <p:spPr bwMode="auto">
            <a:xfrm rot="21201269" flipH="1" flipV="1">
              <a:off x="8501326" y="5418473"/>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37" name="Gerade Verbindung 187"/>
            <p:cNvCxnSpPr>
              <a:cxnSpLocks noChangeShapeType="1"/>
              <a:stCxn id="113" idx="0"/>
              <a:endCxn id="39" idx="4"/>
            </p:cNvCxnSpPr>
            <p:nvPr/>
          </p:nvCxnSpPr>
          <p:spPr bwMode="auto">
            <a:xfrm>
              <a:off x="8513837" y="4926955"/>
              <a:ext cx="40215" cy="201075"/>
            </a:xfrm>
            <a:prstGeom prst="line">
              <a:avLst/>
            </a:prstGeom>
            <a:noFill/>
            <a:ln w="15875" algn="ctr">
              <a:solidFill>
                <a:srgbClr val="00B050"/>
              </a:solidFill>
              <a:round/>
              <a:headEnd/>
              <a:tailEnd/>
            </a:ln>
          </p:spPr>
        </p:cxnSp>
        <p:cxnSp>
          <p:nvCxnSpPr>
            <p:cNvPr id="38" name="Gerade Verbindung 190"/>
            <p:cNvCxnSpPr>
              <a:cxnSpLocks noChangeShapeType="1"/>
              <a:stCxn id="39" idx="0"/>
              <a:endCxn id="60" idx="4"/>
            </p:cNvCxnSpPr>
            <p:nvPr/>
          </p:nvCxnSpPr>
          <p:spPr bwMode="auto">
            <a:xfrm>
              <a:off x="8556733" y="5143222"/>
              <a:ext cx="11617" cy="215374"/>
            </a:xfrm>
            <a:prstGeom prst="line">
              <a:avLst/>
            </a:prstGeom>
            <a:noFill/>
            <a:ln w="15875" algn="ctr">
              <a:solidFill>
                <a:srgbClr val="00B050"/>
              </a:solidFill>
              <a:round/>
              <a:headEnd/>
              <a:tailEnd/>
            </a:ln>
          </p:spPr>
        </p:cxnSp>
        <p:sp>
          <p:nvSpPr>
            <p:cNvPr id="39" name="Oval 307"/>
            <p:cNvSpPr>
              <a:spLocks noChangeArrowheads="1"/>
            </p:cNvSpPr>
            <p:nvPr/>
          </p:nvSpPr>
          <p:spPr bwMode="auto">
            <a:xfrm rot="21201269" flipH="1" flipV="1">
              <a:off x="8547796" y="512802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40" name="Gerade Verbindung 194"/>
            <p:cNvCxnSpPr>
              <a:cxnSpLocks noChangeShapeType="1"/>
              <a:stCxn id="36" idx="0"/>
              <a:endCxn id="46" idx="4"/>
            </p:cNvCxnSpPr>
            <p:nvPr/>
          </p:nvCxnSpPr>
          <p:spPr bwMode="auto">
            <a:xfrm>
              <a:off x="8524560" y="5458687"/>
              <a:ext cx="56301" cy="41109"/>
            </a:xfrm>
            <a:prstGeom prst="line">
              <a:avLst/>
            </a:prstGeom>
            <a:noFill/>
            <a:ln w="15875" algn="ctr">
              <a:solidFill>
                <a:srgbClr val="00B050"/>
              </a:solidFill>
              <a:round/>
              <a:headEnd/>
              <a:tailEnd/>
            </a:ln>
          </p:spPr>
        </p:cxnSp>
        <p:cxnSp>
          <p:nvCxnSpPr>
            <p:cNvPr id="41" name="Gerade Verbindung 197"/>
            <p:cNvCxnSpPr>
              <a:cxnSpLocks noChangeShapeType="1"/>
              <a:stCxn id="46" idx="0"/>
              <a:endCxn id="61" idx="4"/>
            </p:cNvCxnSpPr>
            <p:nvPr/>
          </p:nvCxnSpPr>
          <p:spPr bwMode="auto">
            <a:xfrm flipH="1">
              <a:off x="8567457" y="5514989"/>
              <a:ext cx="16086" cy="107240"/>
            </a:xfrm>
            <a:prstGeom prst="line">
              <a:avLst/>
            </a:prstGeom>
            <a:noFill/>
            <a:ln w="15875" algn="ctr">
              <a:solidFill>
                <a:srgbClr val="00B050"/>
              </a:solidFill>
              <a:round/>
              <a:headEnd/>
              <a:tailEnd/>
            </a:ln>
          </p:spPr>
        </p:cxnSp>
        <p:cxnSp>
          <p:nvCxnSpPr>
            <p:cNvPr id="42" name="Gerade Verbindung 203"/>
            <p:cNvCxnSpPr>
              <a:cxnSpLocks noChangeShapeType="1"/>
              <a:stCxn id="63" idx="6"/>
              <a:endCxn id="64" idx="2"/>
            </p:cNvCxnSpPr>
            <p:nvPr/>
          </p:nvCxnSpPr>
          <p:spPr bwMode="auto">
            <a:xfrm flipH="1">
              <a:off x="8440555" y="5708021"/>
              <a:ext cx="49153" cy="21448"/>
            </a:xfrm>
            <a:prstGeom prst="line">
              <a:avLst/>
            </a:prstGeom>
            <a:noFill/>
            <a:ln w="15875" algn="ctr">
              <a:solidFill>
                <a:srgbClr val="00B050"/>
              </a:solidFill>
              <a:round/>
              <a:headEnd/>
              <a:tailEnd/>
            </a:ln>
          </p:spPr>
        </p:cxnSp>
        <p:cxnSp>
          <p:nvCxnSpPr>
            <p:cNvPr id="43" name="Gerade Verbindung 206"/>
            <p:cNvCxnSpPr>
              <a:cxnSpLocks noChangeShapeType="1"/>
              <a:stCxn id="64" idx="0"/>
              <a:endCxn id="69" idx="4"/>
            </p:cNvCxnSpPr>
            <p:nvPr/>
          </p:nvCxnSpPr>
          <p:spPr bwMode="auto">
            <a:xfrm>
              <a:off x="8434299" y="5738406"/>
              <a:ext cx="0" cy="21448"/>
            </a:xfrm>
            <a:prstGeom prst="line">
              <a:avLst/>
            </a:prstGeom>
            <a:noFill/>
            <a:ln w="15875" algn="ctr">
              <a:solidFill>
                <a:srgbClr val="00B050"/>
              </a:solidFill>
              <a:round/>
              <a:headEnd/>
              <a:tailEnd/>
            </a:ln>
          </p:spPr>
        </p:cxnSp>
        <p:cxnSp>
          <p:nvCxnSpPr>
            <p:cNvPr id="44" name="Gerade Verbindung 210"/>
            <p:cNvCxnSpPr>
              <a:cxnSpLocks noChangeShapeType="1"/>
              <a:stCxn id="45" idx="1"/>
              <a:endCxn id="63" idx="5"/>
            </p:cNvCxnSpPr>
            <p:nvPr/>
          </p:nvCxnSpPr>
          <p:spPr bwMode="auto">
            <a:xfrm>
              <a:off x="8462896" y="5671380"/>
              <a:ext cx="27704" cy="30385"/>
            </a:xfrm>
            <a:prstGeom prst="line">
              <a:avLst/>
            </a:prstGeom>
            <a:noFill/>
            <a:ln w="15875" algn="ctr">
              <a:solidFill>
                <a:srgbClr val="00B050"/>
              </a:solidFill>
              <a:round/>
              <a:headEnd/>
              <a:tailEnd/>
            </a:ln>
          </p:spPr>
        </p:cxnSp>
        <p:sp>
          <p:nvSpPr>
            <p:cNvPr id="45" name="Oval 307"/>
            <p:cNvSpPr>
              <a:spLocks noChangeArrowheads="1"/>
            </p:cNvSpPr>
            <p:nvPr/>
          </p:nvSpPr>
          <p:spPr bwMode="auto">
            <a:xfrm rot="21201269" flipH="1" flipV="1">
              <a:off x="8448598" y="565886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46" name="Oval 307"/>
            <p:cNvSpPr>
              <a:spLocks noChangeArrowheads="1"/>
            </p:cNvSpPr>
            <p:nvPr/>
          </p:nvSpPr>
          <p:spPr bwMode="auto">
            <a:xfrm rot="21201269" flipH="1" flipV="1">
              <a:off x="8574608" y="549979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47" name="Oval 307"/>
            <p:cNvSpPr>
              <a:spLocks noChangeArrowheads="1"/>
            </p:cNvSpPr>
            <p:nvPr/>
          </p:nvSpPr>
          <p:spPr bwMode="auto">
            <a:xfrm rot="21201269" flipH="1" flipV="1">
              <a:off x="8567458" y="6238862"/>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48" name="Gerade Verbindung 214"/>
            <p:cNvCxnSpPr>
              <a:cxnSpLocks noChangeShapeType="1"/>
              <a:stCxn id="69" idx="1"/>
              <a:endCxn id="68" idx="5"/>
            </p:cNvCxnSpPr>
            <p:nvPr/>
          </p:nvCxnSpPr>
          <p:spPr bwMode="auto">
            <a:xfrm>
              <a:off x="8453067" y="5792026"/>
              <a:ext cx="66132" cy="64344"/>
            </a:xfrm>
            <a:prstGeom prst="line">
              <a:avLst/>
            </a:prstGeom>
            <a:noFill/>
            <a:ln w="15875" algn="ctr">
              <a:solidFill>
                <a:srgbClr val="00B050"/>
              </a:solidFill>
              <a:round/>
              <a:headEnd/>
              <a:tailEnd/>
            </a:ln>
          </p:spPr>
        </p:cxnSp>
        <p:sp>
          <p:nvSpPr>
            <p:cNvPr id="49" name="Rechteck 48"/>
            <p:cNvSpPr>
              <a:spLocks noChangeArrowheads="1"/>
            </p:cNvSpPr>
            <p:nvPr/>
          </p:nvSpPr>
          <p:spPr bwMode="auto">
            <a:xfrm rot="21201269">
              <a:off x="8769734" y="5178563"/>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50" name="Gerade Verbindung 220"/>
            <p:cNvCxnSpPr>
              <a:cxnSpLocks noChangeShapeType="1"/>
              <a:stCxn id="47" idx="2"/>
              <a:endCxn id="51" idx="1"/>
            </p:cNvCxnSpPr>
            <p:nvPr/>
          </p:nvCxnSpPr>
          <p:spPr bwMode="auto">
            <a:xfrm flipV="1">
              <a:off x="8607673" y="6255840"/>
              <a:ext cx="98305" cy="894"/>
            </a:xfrm>
            <a:prstGeom prst="line">
              <a:avLst/>
            </a:prstGeom>
            <a:noFill/>
            <a:ln w="15875" algn="ctr">
              <a:solidFill>
                <a:srgbClr val="00B050"/>
              </a:solidFill>
              <a:round/>
              <a:headEnd/>
              <a:tailEnd/>
            </a:ln>
          </p:spPr>
        </p:cxnSp>
        <p:sp>
          <p:nvSpPr>
            <p:cNvPr id="51" name="Rechteck 50"/>
            <p:cNvSpPr>
              <a:spLocks noChangeArrowheads="1"/>
            </p:cNvSpPr>
            <p:nvPr/>
          </p:nvSpPr>
          <p:spPr bwMode="auto">
            <a:xfrm rot="21201269">
              <a:off x="8712549" y="6245396"/>
              <a:ext cx="20651"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52" name="Gerade Verbindung 303"/>
            <p:cNvCxnSpPr>
              <a:cxnSpLocks noChangeShapeType="1"/>
              <a:stCxn id="17" idx="3"/>
              <a:endCxn id="53" idx="0"/>
            </p:cNvCxnSpPr>
            <p:nvPr/>
          </p:nvCxnSpPr>
          <p:spPr bwMode="auto">
            <a:xfrm rot="5400000" flipH="1" flipV="1">
              <a:off x="8496452" y="4194017"/>
              <a:ext cx="360968" cy="103739"/>
            </a:xfrm>
            <a:prstGeom prst="line">
              <a:avLst/>
            </a:prstGeom>
            <a:noFill/>
            <a:ln w="15875" algn="ctr">
              <a:solidFill>
                <a:schemeClr val="tx2"/>
              </a:solidFill>
              <a:round/>
              <a:headEnd/>
              <a:tailEnd/>
            </a:ln>
          </p:spPr>
        </p:cxnSp>
        <p:sp>
          <p:nvSpPr>
            <p:cNvPr id="53" name="Oval 307"/>
            <p:cNvSpPr>
              <a:spLocks noChangeArrowheads="1"/>
            </p:cNvSpPr>
            <p:nvPr/>
          </p:nvSpPr>
          <p:spPr bwMode="auto">
            <a:xfrm rot="21201269" flipH="1" flipV="1">
              <a:off x="8719831" y="404937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4" name="Gerade Verbindung 309"/>
            <p:cNvCxnSpPr>
              <a:cxnSpLocks noChangeShapeType="1"/>
              <a:stCxn id="17" idx="4"/>
              <a:endCxn id="80" idx="0"/>
            </p:cNvCxnSpPr>
            <p:nvPr/>
          </p:nvCxnSpPr>
          <p:spPr bwMode="auto">
            <a:xfrm flipV="1">
              <a:off x="8610355" y="4074394"/>
              <a:ext cx="88474" cy="348531"/>
            </a:xfrm>
            <a:prstGeom prst="line">
              <a:avLst/>
            </a:prstGeom>
            <a:noFill/>
            <a:ln w="15875" algn="ctr">
              <a:solidFill>
                <a:schemeClr val="tx2"/>
              </a:solidFill>
              <a:round/>
              <a:headEnd/>
              <a:tailEnd/>
            </a:ln>
          </p:spPr>
        </p:cxnSp>
        <p:cxnSp>
          <p:nvCxnSpPr>
            <p:cNvPr id="55" name="Gerade Verbindung 318"/>
            <p:cNvCxnSpPr>
              <a:cxnSpLocks noChangeShapeType="1"/>
              <a:stCxn id="113" idx="4"/>
              <a:endCxn id="56" idx="0"/>
            </p:cNvCxnSpPr>
            <p:nvPr/>
          </p:nvCxnSpPr>
          <p:spPr bwMode="auto">
            <a:xfrm flipV="1">
              <a:off x="8508474" y="4646342"/>
              <a:ext cx="119754" cy="241291"/>
            </a:xfrm>
            <a:prstGeom prst="line">
              <a:avLst/>
            </a:prstGeom>
            <a:noFill/>
            <a:ln w="15875" algn="ctr">
              <a:solidFill>
                <a:schemeClr val="tx2"/>
              </a:solidFill>
              <a:round/>
              <a:headEnd/>
              <a:tailEnd/>
            </a:ln>
          </p:spPr>
        </p:cxnSp>
        <p:sp>
          <p:nvSpPr>
            <p:cNvPr id="56" name="Oval 307"/>
            <p:cNvSpPr>
              <a:spLocks noChangeArrowheads="1"/>
            </p:cNvSpPr>
            <p:nvPr/>
          </p:nvSpPr>
          <p:spPr bwMode="auto">
            <a:xfrm rot="21201269" flipH="1" flipV="1">
              <a:off x="8619290" y="463115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7" name="Gerade Verbindung 324"/>
            <p:cNvCxnSpPr>
              <a:cxnSpLocks noChangeShapeType="1"/>
              <a:stCxn id="113" idx="1"/>
              <a:endCxn id="58" idx="5"/>
            </p:cNvCxnSpPr>
            <p:nvPr/>
          </p:nvCxnSpPr>
          <p:spPr bwMode="auto">
            <a:xfrm>
              <a:off x="8527242" y="4919805"/>
              <a:ext cx="75069" cy="119752"/>
            </a:xfrm>
            <a:prstGeom prst="line">
              <a:avLst/>
            </a:prstGeom>
            <a:noFill/>
            <a:ln w="15875" algn="ctr">
              <a:solidFill>
                <a:srgbClr val="00B050"/>
              </a:solidFill>
              <a:round/>
              <a:headEnd/>
              <a:tailEnd/>
            </a:ln>
          </p:spPr>
        </p:cxnSp>
        <p:sp>
          <p:nvSpPr>
            <p:cNvPr id="58" name="Oval 307"/>
            <p:cNvSpPr>
              <a:spLocks noChangeArrowheads="1"/>
            </p:cNvSpPr>
            <p:nvPr/>
          </p:nvSpPr>
          <p:spPr bwMode="auto">
            <a:xfrm rot="21201269" flipH="1" flipV="1">
              <a:off x="8601417" y="503687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9" name="Gerade Verbindung 334"/>
            <p:cNvCxnSpPr>
              <a:cxnSpLocks noChangeShapeType="1"/>
              <a:stCxn id="60" idx="7"/>
              <a:endCxn id="36" idx="3"/>
            </p:cNvCxnSpPr>
            <p:nvPr/>
          </p:nvCxnSpPr>
          <p:spPr bwMode="auto">
            <a:xfrm flipH="1">
              <a:off x="8534391" y="5372894"/>
              <a:ext cx="30385" cy="50045"/>
            </a:xfrm>
            <a:prstGeom prst="line">
              <a:avLst/>
            </a:prstGeom>
            <a:noFill/>
            <a:ln w="15875" algn="ctr">
              <a:solidFill>
                <a:srgbClr val="00B050"/>
              </a:solidFill>
              <a:round/>
              <a:headEnd/>
              <a:tailEnd/>
            </a:ln>
          </p:spPr>
        </p:cxnSp>
        <p:sp>
          <p:nvSpPr>
            <p:cNvPr id="60" name="Oval 307"/>
            <p:cNvSpPr>
              <a:spLocks noChangeArrowheads="1"/>
            </p:cNvSpPr>
            <p:nvPr/>
          </p:nvSpPr>
          <p:spPr bwMode="auto">
            <a:xfrm rot="21201269" flipH="1" flipV="1">
              <a:off x="8562095" y="535859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1" name="Oval 307"/>
            <p:cNvSpPr>
              <a:spLocks noChangeArrowheads="1"/>
            </p:cNvSpPr>
            <p:nvPr/>
          </p:nvSpPr>
          <p:spPr bwMode="auto">
            <a:xfrm rot="21201269" flipH="1" flipV="1">
              <a:off x="8561201" y="562222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62" name="Gerade Verbindung 342"/>
            <p:cNvCxnSpPr>
              <a:cxnSpLocks noChangeShapeType="1"/>
              <a:stCxn id="61" idx="7"/>
              <a:endCxn id="63" idx="3"/>
            </p:cNvCxnSpPr>
            <p:nvPr/>
          </p:nvCxnSpPr>
          <p:spPr bwMode="auto">
            <a:xfrm flipH="1">
              <a:off x="8502218" y="5636527"/>
              <a:ext cx="61664" cy="63450"/>
            </a:xfrm>
            <a:prstGeom prst="line">
              <a:avLst/>
            </a:prstGeom>
            <a:noFill/>
            <a:ln w="15875" algn="ctr">
              <a:solidFill>
                <a:srgbClr val="00B050"/>
              </a:solidFill>
              <a:round/>
              <a:headEnd/>
              <a:tailEnd/>
            </a:ln>
          </p:spPr>
        </p:cxnSp>
        <p:sp>
          <p:nvSpPr>
            <p:cNvPr id="63" name="Oval 307"/>
            <p:cNvSpPr>
              <a:spLocks noChangeArrowheads="1"/>
            </p:cNvSpPr>
            <p:nvPr/>
          </p:nvSpPr>
          <p:spPr bwMode="auto">
            <a:xfrm rot="21201269" flipH="1" flipV="1">
              <a:off x="8489708" y="5699084"/>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4" name="Oval 307"/>
            <p:cNvSpPr>
              <a:spLocks noChangeArrowheads="1"/>
            </p:cNvSpPr>
            <p:nvPr/>
          </p:nvSpPr>
          <p:spPr bwMode="auto">
            <a:xfrm rot="21201269" flipH="1" flipV="1">
              <a:off x="8425362" y="5723213"/>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65" name="Gerade Verbindung 349"/>
            <p:cNvCxnSpPr>
              <a:cxnSpLocks noChangeShapeType="1"/>
              <a:stCxn id="68" idx="0"/>
              <a:endCxn id="67" idx="4"/>
            </p:cNvCxnSpPr>
            <p:nvPr/>
          </p:nvCxnSpPr>
          <p:spPr bwMode="auto">
            <a:xfrm flipH="1">
              <a:off x="8470940" y="5868881"/>
              <a:ext cx="56301" cy="209119"/>
            </a:xfrm>
            <a:prstGeom prst="line">
              <a:avLst/>
            </a:prstGeom>
            <a:noFill/>
            <a:ln w="15875" algn="ctr">
              <a:solidFill>
                <a:srgbClr val="00B050"/>
              </a:solidFill>
              <a:round/>
              <a:headEnd/>
              <a:tailEnd/>
            </a:ln>
          </p:spPr>
        </p:cxnSp>
        <p:cxnSp>
          <p:nvCxnSpPr>
            <p:cNvPr id="66" name="Gerade Verbindung 353"/>
            <p:cNvCxnSpPr>
              <a:cxnSpLocks noChangeShapeType="1"/>
              <a:stCxn id="67" idx="1"/>
              <a:endCxn id="47" idx="5"/>
            </p:cNvCxnSpPr>
            <p:nvPr/>
          </p:nvCxnSpPr>
          <p:spPr bwMode="auto">
            <a:xfrm>
              <a:off x="8478089" y="6089617"/>
              <a:ext cx="93836" cy="157286"/>
            </a:xfrm>
            <a:prstGeom prst="line">
              <a:avLst/>
            </a:prstGeom>
            <a:noFill/>
            <a:ln w="15875" algn="ctr">
              <a:solidFill>
                <a:srgbClr val="00B050"/>
              </a:solidFill>
              <a:round/>
              <a:headEnd/>
              <a:tailEnd/>
            </a:ln>
          </p:spPr>
        </p:cxnSp>
        <p:sp>
          <p:nvSpPr>
            <p:cNvPr id="67" name="Oval 307"/>
            <p:cNvSpPr>
              <a:spLocks noChangeArrowheads="1"/>
            </p:cNvSpPr>
            <p:nvPr/>
          </p:nvSpPr>
          <p:spPr bwMode="auto">
            <a:xfrm rot="21201269" flipH="1" flipV="1">
              <a:off x="8463792" y="6077106"/>
              <a:ext cx="16086"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8" name="Oval 307"/>
            <p:cNvSpPr>
              <a:spLocks noChangeArrowheads="1"/>
            </p:cNvSpPr>
            <p:nvPr/>
          </p:nvSpPr>
          <p:spPr bwMode="auto">
            <a:xfrm rot="21201269" flipH="1" flipV="1">
              <a:off x="8518304" y="585368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9" name="Oval 307"/>
            <p:cNvSpPr>
              <a:spLocks noChangeArrowheads="1"/>
            </p:cNvSpPr>
            <p:nvPr/>
          </p:nvSpPr>
          <p:spPr bwMode="auto">
            <a:xfrm rot="21201269" flipH="1" flipV="1">
              <a:off x="8416426" y="5758960"/>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70" name="Gerade Verbindung 357"/>
            <p:cNvCxnSpPr>
              <a:cxnSpLocks noChangeShapeType="1"/>
              <a:stCxn id="47" idx="6"/>
              <a:endCxn id="74" idx="5"/>
            </p:cNvCxnSpPr>
            <p:nvPr/>
          </p:nvCxnSpPr>
          <p:spPr bwMode="auto">
            <a:xfrm flipH="1">
              <a:off x="8508474" y="6262096"/>
              <a:ext cx="59876" cy="33065"/>
            </a:xfrm>
            <a:prstGeom prst="line">
              <a:avLst/>
            </a:prstGeom>
            <a:noFill/>
            <a:ln w="15875" algn="ctr">
              <a:solidFill>
                <a:srgbClr val="FFC000"/>
              </a:solidFill>
              <a:round/>
              <a:headEnd/>
              <a:tailEnd/>
            </a:ln>
          </p:spPr>
        </p:cxnSp>
        <p:cxnSp>
          <p:nvCxnSpPr>
            <p:cNvPr id="71" name="Gerade Verbindung 358"/>
            <p:cNvCxnSpPr>
              <a:cxnSpLocks noChangeShapeType="1"/>
              <a:stCxn id="74" idx="7"/>
              <a:endCxn id="73" idx="4"/>
            </p:cNvCxnSpPr>
            <p:nvPr/>
          </p:nvCxnSpPr>
          <p:spPr bwMode="auto">
            <a:xfrm flipH="1">
              <a:off x="8486132" y="6305885"/>
              <a:ext cx="23235" cy="60770"/>
            </a:xfrm>
            <a:prstGeom prst="line">
              <a:avLst/>
            </a:prstGeom>
            <a:noFill/>
            <a:ln w="15875" algn="ctr">
              <a:solidFill>
                <a:srgbClr val="FFC000"/>
              </a:solidFill>
              <a:round/>
              <a:headEnd/>
              <a:tailEnd/>
            </a:ln>
          </p:spPr>
        </p:cxnSp>
        <p:cxnSp>
          <p:nvCxnSpPr>
            <p:cNvPr id="72" name="Gerade Verbindung 359"/>
            <p:cNvCxnSpPr>
              <a:cxnSpLocks noChangeShapeType="1"/>
              <a:stCxn id="73" idx="7"/>
              <a:endCxn id="75" idx="3"/>
            </p:cNvCxnSpPr>
            <p:nvPr/>
          </p:nvCxnSpPr>
          <p:spPr bwMode="auto">
            <a:xfrm flipH="1">
              <a:off x="8478090" y="6380954"/>
              <a:ext cx="4468" cy="16086"/>
            </a:xfrm>
            <a:prstGeom prst="line">
              <a:avLst/>
            </a:prstGeom>
            <a:noFill/>
            <a:ln w="15875" algn="ctr">
              <a:solidFill>
                <a:srgbClr val="FFC000"/>
              </a:solidFill>
              <a:round/>
              <a:headEnd/>
              <a:tailEnd/>
            </a:ln>
          </p:spPr>
        </p:cxnSp>
        <p:sp>
          <p:nvSpPr>
            <p:cNvPr id="73" name="Oval 307"/>
            <p:cNvSpPr>
              <a:spLocks noChangeArrowheads="1"/>
            </p:cNvSpPr>
            <p:nvPr/>
          </p:nvSpPr>
          <p:spPr bwMode="auto">
            <a:xfrm rot="21201269" flipH="1" flipV="1">
              <a:off x="8479878" y="636665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4" name="Oval 307"/>
            <p:cNvSpPr>
              <a:spLocks noChangeArrowheads="1"/>
            </p:cNvSpPr>
            <p:nvPr/>
          </p:nvSpPr>
          <p:spPr bwMode="auto">
            <a:xfrm rot="21201269" flipH="1" flipV="1">
              <a:off x="8505794" y="6291587"/>
              <a:ext cx="16981"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5" name="Oval 307"/>
            <p:cNvSpPr>
              <a:spLocks noChangeArrowheads="1"/>
            </p:cNvSpPr>
            <p:nvPr/>
          </p:nvSpPr>
          <p:spPr bwMode="auto">
            <a:xfrm rot="21201269" flipH="1" flipV="1">
              <a:off x="8465579" y="639614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76" name="Gerade Verbindung 369"/>
            <p:cNvCxnSpPr>
              <a:cxnSpLocks noChangeShapeType="1"/>
              <a:stCxn id="75" idx="7"/>
              <a:endCxn id="78" idx="2"/>
            </p:cNvCxnSpPr>
            <p:nvPr/>
          </p:nvCxnSpPr>
          <p:spPr bwMode="auto">
            <a:xfrm flipH="1">
              <a:off x="8414639" y="6410445"/>
              <a:ext cx="53620" cy="25916"/>
            </a:xfrm>
            <a:prstGeom prst="line">
              <a:avLst/>
            </a:prstGeom>
            <a:noFill/>
            <a:ln w="15875" algn="ctr">
              <a:solidFill>
                <a:srgbClr val="FFC000"/>
              </a:solidFill>
              <a:round/>
              <a:headEnd/>
              <a:tailEnd/>
            </a:ln>
          </p:spPr>
        </p:cxnSp>
        <p:cxnSp>
          <p:nvCxnSpPr>
            <p:cNvPr id="77" name="Gerade Verbindung 370"/>
            <p:cNvCxnSpPr>
              <a:cxnSpLocks noChangeShapeType="1"/>
              <a:stCxn id="78" idx="7"/>
              <a:endCxn id="79" idx="4"/>
            </p:cNvCxnSpPr>
            <p:nvPr/>
          </p:nvCxnSpPr>
          <p:spPr bwMode="auto">
            <a:xfrm>
              <a:off x="8402127" y="6444404"/>
              <a:ext cx="38428" cy="156392"/>
            </a:xfrm>
            <a:prstGeom prst="line">
              <a:avLst/>
            </a:prstGeom>
            <a:noFill/>
            <a:ln w="15875" algn="ctr">
              <a:solidFill>
                <a:srgbClr val="FFC000"/>
              </a:solidFill>
              <a:round/>
              <a:headEnd/>
              <a:tailEnd/>
            </a:ln>
          </p:spPr>
        </p:cxnSp>
        <p:sp>
          <p:nvSpPr>
            <p:cNvPr id="78" name="Oval 307"/>
            <p:cNvSpPr>
              <a:spLocks noChangeArrowheads="1"/>
            </p:cNvSpPr>
            <p:nvPr/>
          </p:nvSpPr>
          <p:spPr bwMode="auto">
            <a:xfrm rot="21201269" flipH="1" flipV="1">
              <a:off x="8399446" y="643010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9" name="Oval 307"/>
            <p:cNvSpPr>
              <a:spLocks noChangeArrowheads="1"/>
            </p:cNvSpPr>
            <p:nvPr/>
          </p:nvSpPr>
          <p:spPr bwMode="auto">
            <a:xfrm rot="21201269" flipH="1" flipV="1">
              <a:off x="8434299" y="6599904"/>
              <a:ext cx="16086" cy="16979"/>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80" name="Oval 307"/>
            <p:cNvSpPr>
              <a:spLocks noChangeArrowheads="1"/>
            </p:cNvSpPr>
            <p:nvPr/>
          </p:nvSpPr>
          <p:spPr bwMode="auto">
            <a:xfrm rot="21201269" flipH="1" flipV="1">
              <a:off x="8689891" y="4059202"/>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81" name="Gerade Verbindung 286"/>
            <p:cNvCxnSpPr>
              <a:cxnSpLocks noChangeShapeType="1"/>
              <a:stCxn id="85" idx="4"/>
            </p:cNvCxnSpPr>
            <p:nvPr/>
          </p:nvCxnSpPr>
          <p:spPr bwMode="auto">
            <a:xfrm rot="5400000" flipH="1" flipV="1">
              <a:off x="8586923" y="3677439"/>
              <a:ext cx="74562" cy="6311"/>
            </a:xfrm>
            <a:prstGeom prst="line">
              <a:avLst/>
            </a:prstGeom>
            <a:noFill/>
            <a:ln w="15875" algn="ctr">
              <a:solidFill>
                <a:srgbClr val="E224CB"/>
              </a:solidFill>
              <a:round/>
              <a:headEnd/>
              <a:tailEnd/>
            </a:ln>
          </p:spPr>
        </p:cxnSp>
        <p:cxnSp>
          <p:nvCxnSpPr>
            <p:cNvPr id="82" name="Gerade Verbindung 293"/>
            <p:cNvCxnSpPr>
              <a:cxnSpLocks noChangeShapeType="1"/>
              <a:stCxn id="84" idx="6"/>
              <a:endCxn id="85" idx="7"/>
            </p:cNvCxnSpPr>
            <p:nvPr/>
          </p:nvCxnSpPr>
          <p:spPr bwMode="auto">
            <a:xfrm rot="10800000">
              <a:off x="8616989" y="3732170"/>
              <a:ext cx="37234" cy="226530"/>
            </a:xfrm>
            <a:prstGeom prst="line">
              <a:avLst/>
            </a:prstGeom>
            <a:noFill/>
            <a:ln w="15875" algn="ctr">
              <a:solidFill>
                <a:srgbClr val="E224CB"/>
              </a:solidFill>
              <a:round/>
              <a:headEnd/>
              <a:tailEnd/>
            </a:ln>
          </p:spPr>
        </p:cxnSp>
        <p:cxnSp>
          <p:nvCxnSpPr>
            <p:cNvPr id="83" name="Gerade Verbindung 297"/>
            <p:cNvCxnSpPr>
              <a:cxnSpLocks noChangeShapeType="1"/>
              <a:stCxn id="101" idx="2"/>
              <a:endCxn id="84" idx="0"/>
            </p:cNvCxnSpPr>
            <p:nvPr/>
          </p:nvCxnSpPr>
          <p:spPr bwMode="auto">
            <a:xfrm flipV="1">
              <a:off x="8614768" y="3965760"/>
              <a:ext cx="48374" cy="243096"/>
            </a:xfrm>
            <a:prstGeom prst="line">
              <a:avLst/>
            </a:prstGeom>
            <a:noFill/>
            <a:ln w="15875" algn="ctr">
              <a:solidFill>
                <a:srgbClr val="E224CB"/>
              </a:solidFill>
              <a:round/>
              <a:headEnd/>
              <a:tailEnd/>
            </a:ln>
          </p:spPr>
        </p:cxnSp>
        <p:sp>
          <p:nvSpPr>
            <p:cNvPr id="84" name="Oval 307"/>
            <p:cNvSpPr>
              <a:spLocks noChangeArrowheads="1"/>
            </p:cNvSpPr>
            <p:nvPr/>
          </p:nvSpPr>
          <p:spPr bwMode="auto">
            <a:xfrm rot="21201269" flipH="1" flipV="1">
              <a:off x="8654169" y="3949727"/>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85" name="Oval 307"/>
            <p:cNvSpPr>
              <a:spLocks noChangeArrowheads="1"/>
            </p:cNvSpPr>
            <p:nvPr/>
          </p:nvSpPr>
          <p:spPr bwMode="auto">
            <a:xfrm rot="21201269" flipH="1" flipV="1">
              <a:off x="8613937" y="3717821"/>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86" name="Gerade Verbindung 305"/>
            <p:cNvCxnSpPr>
              <a:cxnSpLocks noChangeShapeType="1"/>
              <a:stCxn id="94" idx="1"/>
              <a:endCxn id="101" idx="1"/>
            </p:cNvCxnSpPr>
            <p:nvPr/>
          </p:nvCxnSpPr>
          <p:spPr bwMode="auto">
            <a:xfrm flipH="1" flipV="1">
              <a:off x="8613035" y="4214700"/>
              <a:ext cx="69706" cy="148349"/>
            </a:xfrm>
            <a:prstGeom prst="line">
              <a:avLst/>
            </a:prstGeom>
            <a:noFill/>
            <a:ln w="15875" algn="ctr">
              <a:solidFill>
                <a:srgbClr val="E224CB"/>
              </a:solidFill>
              <a:round/>
              <a:headEnd/>
              <a:tailEnd/>
            </a:ln>
          </p:spPr>
        </p:cxnSp>
        <p:cxnSp>
          <p:nvCxnSpPr>
            <p:cNvPr id="87" name="Gerade Verbindung 310"/>
            <p:cNvCxnSpPr>
              <a:cxnSpLocks noChangeShapeType="1"/>
              <a:stCxn id="95" idx="1"/>
              <a:endCxn id="94" idx="3"/>
            </p:cNvCxnSpPr>
            <p:nvPr/>
          </p:nvCxnSpPr>
          <p:spPr bwMode="auto">
            <a:xfrm flipH="1" flipV="1">
              <a:off x="8716702" y="4359476"/>
              <a:ext cx="70601" cy="23235"/>
            </a:xfrm>
            <a:prstGeom prst="line">
              <a:avLst/>
            </a:prstGeom>
            <a:noFill/>
            <a:ln w="15875" algn="ctr">
              <a:solidFill>
                <a:srgbClr val="E224CB"/>
              </a:solidFill>
              <a:round/>
              <a:headEnd/>
              <a:tailEnd/>
            </a:ln>
          </p:spPr>
        </p:cxnSp>
        <p:cxnSp>
          <p:nvCxnSpPr>
            <p:cNvPr id="88" name="Gerade Verbindung 314"/>
            <p:cNvCxnSpPr>
              <a:cxnSpLocks noChangeShapeType="1"/>
              <a:stCxn id="96" idx="0"/>
              <a:endCxn id="95" idx="2"/>
            </p:cNvCxnSpPr>
            <p:nvPr/>
          </p:nvCxnSpPr>
          <p:spPr bwMode="auto">
            <a:xfrm flipV="1">
              <a:off x="8799814" y="4395222"/>
              <a:ext cx="6255" cy="22342"/>
            </a:xfrm>
            <a:prstGeom prst="line">
              <a:avLst/>
            </a:prstGeom>
            <a:noFill/>
            <a:ln w="15875" algn="ctr">
              <a:solidFill>
                <a:srgbClr val="E224CB"/>
              </a:solidFill>
              <a:round/>
              <a:headEnd/>
              <a:tailEnd/>
            </a:ln>
          </p:spPr>
        </p:cxnSp>
        <p:cxnSp>
          <p:nvCxnSpPr>
            <p:cNvPr id="89" name="Gerade Verbindung 319"/>
            <p:cNvCxnSpPr>
              <a:cxnSpLocks noChangeShapeType="1"/>
              <a:stCxn id="94" idx="0"/>
              <a:endCxn id="97" idx="1"/>
            </p:cNvCxnSpPr>
            <p:nvPr/>
          </p:nvCxnSpPr>
          <p:spPr bwMode="auto">
            <a:xfrm flipV="1">
              <a:off x="8697934" y="4321047"/>
              <a:ext cx="41110" cy="25023"/>
            </a:xfrm>
            <a:prstGeom prst="line">
              <a:avLst/>
            </a:prstGeom>
            <a:noFill/>
            <a:ln w="15875" algn="ctr">
              <a:solidFill>
                <a:srgbClr val="E224CB"/>
              </a:solidFill>
              <a:round/>
              <a:headEnd/>
              <a:tailEnd/>
            </a:ln>
          </p:spPr>
        </p:cxnSp>
        <p:cxnSp>
          <p:nvCxnSpPr>
            <p:cNvPr id="90" name="Gerade Verbindung 330"/>
            <p:cNvCxnSpPr>
              <a:cxnSpLocks noChangeShapeType="1"/>
              <a:stCxn id="102" idx="4"/>
              <a:endCxn id="101" idx="7"/>
            </p:cNvCxnSpPr>
            <p:nvPr/>
          </p:nvCxnSpPr>
          <p:spPr bwMode="auto">
            <a:xfrm flipV="1">
              <a:off x="8551371" y="4216487"/>
              <a:ext cx="50046" cy="109922"/>
            </a:xfrm>
            <a:prstGeom prst="line">
              <a:avLst/>
            </a:prstGeom>
            <a:noFill/>
            <a:ln w="15875" algn="ctr">
              <a:solidFill>
                <a:srgbClr val="E224CB"/>
              </a:solidFill>
              <a:round/>
              <a:headEnd/>
              <a:tailEnd/>
            </a:ln>
          </p:spPr>
        </p:cxnSp>
        <p:sp>
          <p:nvSpPr>
            <p:cNvPr id="91" name="Rechteck 90"/>
            <p:cNvSpPr>
              <a:spLocks noChangeArrowheads="1"/>
            </p:cNvSpPr>
            <p:nvPr/>
          </p:nvSpPr>
          <p:spPr bwMode="auto">
            <a:xfrm rot="21201269">
              <a:off x="8656952" y="4413366"/>
              <a:ext cx="20650" cy="7938"/>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2" name="Rechteck 91"/>
            <p:cNvSpPr>
              <a:spLocks noChangeArrowheads="1"/>
            </p:cNvSpPr>
            <p:nvPr/>
          </p:nvSpPr>
          <p:spPr bwMode="auto">
            <a:xfrm rot="21201269">
              <a:off x="8730024" y="4440355"/>
              <a:ext cx="20650" cy="17463"/>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3" name="Rechteck 92"/>
            <p:cNvSpPr>
              <a:spLocks noChangeArrowheads="1"/>
            </p:cNvSpPr>
            <p:nvPr/>
          </p:nvSpPr>
          <p:spPr bwMode="auto">
            <a:xfrm rot="21201269">
              <a:off x="8649009" y="4495919"/>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4" name="Rechteck 93"/>
            <p:cNvSpPr>
              <a:spLocks noChangeArrowheads="1"/>
            </p:cNvSpPr>
            <p:nvPr/>
          </p:nvSpPr>
          <p:spPr bwMode="auto">
            <a:xfrm rot="21201269">
              <a:off x="8690310" y="4353039"/>
              <a:ext cx="20651"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5" name="Rechteck 94"/>
            <p:cNvSpPr>
              <a:spLocks noChangeArrowheads="1"/>
            </p:cNvSpPr>
            <p:nvPr/>
          </p:nvSpPr>
          <p:spPr bwMode="auto">
            <a:xfrm rot="21201269">
              <a:off x="8795151" y="4375265"/>
              <a:ext cx="19062" cy="12700"/>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6" name="Rechteck 95"/>
            <p:cNvSpPr>
              <a:spLocks noChangeArrowheads="1"/>
            </p:cNvSpPr>
            <p:nvPr/>
          </p:nvSpPr>
          <p:spPr bwMode="auto">
            <a:xfrm rot="21201269">
              <a:off x="8791970" y="4424480"/>
              <a:ext cx="20651"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7" name="Rechteck 96"/>
            <p:cNvSpPr>
              <a:spLocks noChangeArrowheads="1"/>
            </p:cNvSpPr>
            <p:nvPr/>
          </p:nvSpPr>
          <p:spPr bwMode="auto">
            <a:xfrm rot="21201269">
              <a:off x="8745898" y="4311763"/>
              <a:ext cx="20650"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98" name="Gerade Verbindung 335"/>
            <p:cNvCxnSpPr>
              <a:cxnSpLocks noChangeShapeType="1"/>
              <a:stCxn id="103" idx="4"/>
              <a:endCxn id="102" idx="0"/>
            </p:cNvCxnSpPr>
            <p:nvPr/>
          </p:nvCxnSpPr>
          <p:spPr bwMode="auto">
            <a:xfrm flipV="1">
              <a:off x="8535276" y="4341601"/>
              <a:ext cx="18767" cy="232354"/>
            </a:xfrm>
            <a:prstGeom prst="line">
              <a:avLst/>
            </a:prstGeom>
            <a:noFill/>
            <a:ln w="15875" algn="ctr">
              <a:solidFill>
                <a:srgbClr val="E224CB"/>
              </a:solidFill>
              <a:round/>
              <a:headEnd/>
              <a:tailEnd/>
            </a:ln>
          </p:spPr>
        </p:cxnSp>
        <p:cxnSp>
          <p:nvCxnSpPr>
            <p:cNvPr id="99" name="Gerade Verbindung 339"/>
            <p:cNvCxnSpPr>
              <a:cxnSpLocks noChangeShapeType="1"/>
              <a:stCxn id="104" idx="4"/>
              <a:endCxn id="103" idx="7"/>
            </p:cNvCxnSpPr>
            <p:nvPr/>
          </p:nvCxnSpPr>
          <p:spPr bwMode="auto">
            <a:xfrm flipV="1">
              <a:off x="8486123" y="4588255"/>
              <a:ext cx="44685" cy="100091"/>
            </a:xfrm>
            <a:prstGeom prst="line">
              <a:avLst/>
            </a:prstGeom>
            <a:noFill/>
            <a:ln w="15875" algn="ctr">
              <a:solidFill>
                <a:srgbClr val="E224CB"/>
              </a:solidFill>
              <a:round/>
              <a:headEnd/>
              <a:tailEnd/>
            </a:ln>
          </p:spPr>
        </p:cxnSp>
        <p:cxnSp>
          <p:nvCxnSpPr>
            <p:cNvPr id="100" name="Gerade Verbindung 343"/>
            <p:cNvCxnSpPr>
              <a:cxnSpLocks noChangeShapeType="1"/>
              <a:stCxn id="113" idx="4"/>
              <a:endCxn id="104" idx="0"/>
            </p:cNvCxnSpPr>
            <p:nvPr/>
          </p:nvCxnSpPr>
          <p:spPr bwMode="auto">
            <a:xfrm flipH="1" flipV="1">
              <a:off x="8488804" y="4703538"/>
              <a:ext cx="19661" cy="184096"/>
            </a:xfrm>
            <a:prstGeom prst="line">
              <a:avLst/>
            </a:prstGeom>
            <a:noFill/>
            <a:ln w="15875" algn="ctr">
              <a:solidFill>
                <a:srgbClr val="E224CB"/>
              </a:solidFill>
              <a:round/>
              <a:headEnd/>
              <a:tailEnd/>
            </a:ln>
          </p:spPr>
        </p:cxnSp>
        <p:sp>
          <p:nvSpPr>
            <p:cNvPr id="101" name="Oval 307"/>
            <p:cNvSpPr>
              <a:spLocks noChangeArrowheads="1"/>
            </p:cNvSpPr>
            <p:nvPr/>
          </p:nvSpPr>
          <p:spPr bwMode="auto">
            <a:xfrm rot="21201269" flipH="1" flipV="1">
              <a:off x="8598727" y="4202189"/>
              <a:ext cx="16086"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2" name="Oval 307"/>
            <p:cNvSpPr>
              <a:spLocks noChangeArrowheads="1"/>
            </p:cNvSpPr>
            <p:nvPr/>
          </p:nvSpPr>
          <p:spPr bwMode="auto">
            <a:xfrm rot="21201269" flipH="1" flipV="1">
              <a:off x="8545106" y="432641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3" name="Oval 307"/>
            <p:cNvSpPr>
              <a:spLocks noChangeArrowheads="1"/>
            </p:cNvSpPr>
            <p:nvPr/>
          </p:nvSpPr>
          <p:spPr bwMode="auto">
            <a:xfrm rot="21201269" flipH="1" flipV="1">
              <a:off x="8527233" y="4573955"/>
              <a:ext cx="16981"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4" name="Oval 307"/>
            <p:cNvSpPr>
              <a:spLocks noChangeArrowheads="1"/>
            </p:cNvSpPr>
            <p:nvPr/>
          </p:nvSpPr>
          <p:spPr bwMode="auto">
            <a:xfrm rot="21201269" flipH="1" flipV="1">
              <a:off x="8479867" y="468834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05" name="Gerade Verbindung 365"/>
            <p:cNvCxnSpPr>
              <a:cxnSpLocks noChangeShapeType="1"/>
              <a:stCxn id="108" idx="0"/>
              <a:endCxn id="106" idx="0"/>
            </p:cNvCxnSpPr>
            <p:nvPr/>
          </p:nvCxnSpPr>
          <p:spPr bwMode="auto">
            <a:xfrm flipH="1" flipV="1">
              <a:off x="8276109" y="4832226"/>
              <a:ext cx="893" cy="32172"/>
            </a:xfrm>
            <a:prstGeom prst="line">
              <a:avLst/>
            </a:prstGeom>
            <a:noFill/>
            <a:ln w="15875" algn="ctr">
              <a:solidFill>
                <a:srgbClr val="E224CB"/>
              </a:solidFill>
              <a:round/>
              <a:headEnd/>
              <a:tailEnd/>
            </a:ln>
          </p:spPr>
        </p:cxnSp>
        <p:sp>
          <p:nvSpPr>
            <p:cNvPr id="106" name="Oval 307"/>
            <p:cNvSpPr>
              <a:spLocks noChangeArrowheads="1"/>
            </p:cNvSpPr>
            <p:nvPr/>
          </p:nvSpPr>
          <p:spPr bwMode="auto">
            <a:xfrm rot="21201269" flipH="1" flipV="1">
              <a:off x="8252878" y="479201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07" name="Gerade Verbindung 375"/>
            <p:cNvCxnSpPr>
              <a:cxnSpLocks noChangeShapeType="1"/>
              <a:stCxn id="109" idx="0"/>
              <a:endCxn id="106" idx="0"/>
            </p:cNvCxnSpPr>
            <p:nvPr/>
          </p:nvCxnSpPr>
          <p:spPr bwMode="auto">
            <a:xfrm flipH="1" flipV="1">
              <a:off x="8276113" y="4832226"/>
              <a:ext cx="40215" cy="67919"/>
            </a:xfrm>
            <a:prstGeom prst="line">
              <a:avLst/>
            </a:prstGeom>
            <a:noFill/>
            <a:ln w="15875" algn="ctr">
              <a:solidFill>
                <a:srgbClr val="E224CB"/>
              </a:solidFill>
              <a:round/>
              <a:headEnd/>
              <a:tailEnd/>
            </a:ln>
          </p:spPr>
        </p:cxnSp>
        <p:sp>
          <p:nvSpPr>
            <p:cNvPr id="108" name="Gleichschenkliges Dreieck 107"/>
            <p:cNvSpPr>
              <a:spLocks noChangeArrowheads="1"/>
            </p:cNvSpPr>
            <p:nvPr/>
          </p:nvSpPr>
          <p:spPr bwMode="auto">
            <a:xfrm rot="21201269">
              <a:off x="8270939" y="4872168"/>
              <a:ext cx="17474" cy="15875"/>
            </a:xfrm>
            <a:prstGeom prst="triangle">
              <a:avLst>
                <a:gd name="adj" fmla="val 50000"/>
              </a:avLst>
            </a:prstGeom>
            <a:solidFill>
              <a:srgbClr val="FF0000"/>
            </a:solidFill>
            <a:ln w="25400" cap="sq" algn="ctr">
              <a:solidFill>
                <a:srgbClr val="FF0000"/>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109" name="Gleichschenkliges Dreieck 108"/>
            <p:cNvSpPr>
              <a:spLocks noChangeArrowheads="1"/>
            </p:cNvSpPr>
            <p:nvPr/>
          </p:nvSpPr>
          <p:spPr bwMode="auto">
            <a:xfrm rot="21201269">
              <a:off x="8310652" y="4907094"/>
              <a:ext cx="15885" cy="15875"/>
            </a:xfrm>
            <a:prstGeom prst="triangle">
              <a:avLst>
                <a:gd name="adj" fmla="val 50000"/>
              </a:avLst>
            </a:prstGeom>
            <a:solidFill>
              <a:srgbClr val="FF0000"/>
            </a:solidFill>
            <a:ln w="25400" cap="sq" algn="ctr">
              <a:solidFill>
                <a:srgbClr val="FF0000"/>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110" name="Gerade Verbindung 379"/>
            <p:cNvCxnSpPr>
              <a:cxnSpLocks noChangeShapeType="1"/>
              <a:stCxn id="115" idx="5"/>
              <a:endCxn id="106" idx="2"/>
            </p:cNvCxnSpPr>
            <p:nvPr/>
          </p:nvCxnSpPr>
          <p:spPr bwMode="auto">
            <a:xfrm flipH="1" flipV="1">
              <a:off x="8293093" y="4809884"/>
              <a:ext cx="24129" cy="13405"/>
            </a:xfrm>
            <a:prstGeom prst="line">
              <a:avLst/>
            </a:prstGeom>
            <a:noFill/>
            <a:ln w="15875" algn="ctr">
              <a:solidFill>
                <a:srgbClr val="E224CB"/>
              </a:solidFill>
              <a:round/>
              <a:headEnd/>
              <a:tailEnd/>
            </a:ln>
          </p:spPr>
        </p:cxnSp>
        <p:cxnSp>
          <p:nvCxnSpPr>
            <p:cNvPr id="111" name="Gerade Verbindung 237"/>
            <p:cNvCxnSpPr>
              <a:cxnSpLocks noChangeShapeType="1"/>
              <a:stCxn id="113" idx="5"/>
              <a:endCxn id="115" idx="1"/>
            </p:cNvCxnSpPr>
            <p:nvPr/>
          </p:nvCxnSpPr>
          <p:spPr bwMode="auto">
            <a:xfrm flipH="1" flipV="1">
              <a:off x="8349396" y="4848313"/>
              <a:ext cx="145670" cy="46471"/>
            </a:xfrm>
            <a:prstGeom prst="line">
              <a:avLst/>
            </a:prstGeom>
            <a:noFill/>
            <a:ln w="15875" algn="ctr">
              <a:solidFill>
                <a:srgbClr val="E224CB"/>
              </a:solidFill>
              <a:round/>
              <a:headEnd/>
              <a:tailEnd/>
            </a:ln>
          </p:spPr>
        </p:cxnSp>
        <p:cxnSp>
          <p:nvCxnSpPr>
            <p:cNvPr id="112" name="Gerade Verbindung 271"/>
            <p:cNvCxnSpPr>
              <a:cxnSpLocks noChangeShapeType="1"/>
              <a:stCxn id="114" idx="1"/>
              <a:endCxn id="113" idx="4"/>
            </p:cNvCxnSpPr>
            <p:nvPr/>
          </p:nvCxnSpPr>
          <p:spPr bwMode="auto">
            <a:xfrm>
              <a:off x="8428040" y="4829545"/>
              <a:ext cx="80431" cy="58089"/>
            </a:xfrm>
            <a:prstGeom prst="line">
              <a:avLst/>
            </a:prstGeom>
            <a:noFill/>
            <a:ln w="15875" algn="ctr">
              <a:solidFill>
                <a:srgbClr val="00B050"/>
              </a:solidFill>
              <a:round/>
              <a:headEnd/>
              <a:tailEnd/>
            </a:ln>
          </p:spPr>
        </p:cxnSp>
        <p:sp>
          <p:nvSpPr>
            <p:cNvPr id="113" name="Oval 307"/>
            <p:cNvSpPr>
              <a:spLocks noChangeArrowheads="1"/>
            </p:cNvSpPr>
            <p:nvPr/>
          </p:nvSpPr>
          <p:spPr bwMode="auto">
            <a:xfrm rot="21201269" flipH="1" flipV="1">
              <a:off x="8490597" y="488674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14" name="Oval 307"/>
            <p:cNvSpPr>
              <a:spLocks noChangeArrowheads="1"/>
            </p:cNvSpPr>
            <p:nvPr/>
          </p:nvSpPr>
          <p:spPr bwMode="auto">
            <a:xfrm rot="21201269" flipH="1" flipV="1">
              <a:off x="8413740" y="481703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15" name="Oval 307"/>
            <p:cNvSpPr>
              <a:spLocks noChangeArrowheads="1"/>
            </p:cNvSpPr>
            <p:nvPr/>
          </p:nvSpPr>
          <p:spPr bwMode="auto">
            <a:xfrm rot="21201269" flipH="1" flipV="1">
              <a:off x="8312753" y="4815246"/>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16" name="Gerade Verbindung 117"/>
            <p:cNvCxnSpPr>
              <a:cxnSpLocks noChangeShapeType="1"/>
            </p:cNvCxnSpPr>
            <p:nvPr/>
          </p:nvCxnSpPr>
          <p:spPr bwMode="auto">
            <a:xfrm rot="16200000" flipV="1">
              <a:off x="8509442" y="3842137"/>
              <a:ext cx="404667" cy="30831"/>
            </a:xfrm>
            <a:prstGeom prst="line">
              <a:avLst/>
            </a:prstGeom>
            <a:noFill/>
            <a:ln w="15875" algn="ctr">
              <a:solidFill>
                <a:schemeClr val="tx2"/>
              </a:solidFill>
              <a:round/>
              <a:headEnd/>
              <a:tailEnd/>
            </a:ln>
          </p:spPr>
        </p:cxnSp>
        <p:cxnSp>
          <p:nvCxnSpPr>
            <p:cNvPr id="117" name="Gerade Verbindung 120"/>
            <p:cNvCxnSpPr>
              <a:cxnSpLocks noChangeShapeType="1"/>
            </p:cNvCxnSpPr>
            <p:nvPr/>
          </p:nvCxnSpPr>
          <p:spPr bwMode="auto">
            <a:xfrm rot="16200000" flipH="1">
              <a:off x="8480708" y="3897029"/>
              <a:ext cx="525670" cy="37287"/>
            </a:xfrm>
            <a:prstGeom prst="line">
              <a:avLst/>
            </a:prstGeom>
            <a:noFill/>
            <a:ln w="15875" algn="ctr">
              <a:solidFill>
                <a:srgbClr val="00B050"/>
              </a:solidFill>
              <a:round/>
              <a:headEnd/>
              <a:tailEnd/>
            </a:ln>
          </p:spPr>
        </p:cxnSp>
      </p:grpSp>
      <p:pic>
        <p:nvPicPr>
          <p:cNvPr id="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8006" y="1121238"/>
            <a:ext cx="772289" cy="9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3569250"/>
            <a:ext cx="1886692" cy="249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 name="9 Imagen" descr="IngMecanica.jpg"/>
          <p:cNvPicPr>
            <a:picLocks noChangeAspect="1"/>
          </p:cNvPicPr>
          <p:nvPr/>
        </p:nvPicPr>
        <p:blipFill>
          <a:blip r:embed="rId5" cstate="print"/>
          <a:srcRect/>
          <a:stretch>
            <a:fillRect/>
          </a:stretch>
        </p:blipFill>
        <p:spPr bwMode="auto">
          <a:xfrm>
            <a:off x="251520" y="68415"/>
            <a:ext cx="1536596" cy="768297"/>
          </a:xfrm>
          <a:prstGeom prst="rect">
            <a:avLst/>
          </a:prstGeom>
          <a:noFill/>
          <a:ln w="9525">
            <a:noFill/>
            <a:miter lim="800000"/>
            <a:headEnd/>
            <a:tailEnd/>
          </a:ln>
        </p:spPr>
      </p:pic>
      <p:pic>
        <p:nvPicPr>
          <p:cNvPr id="247" name="Picture 1" descr="E:\Logotipo CE\Logotipo CE.jpg"/>
          <p:cNvPicPr>
            <a:picLocks noChangeAspect="1" noChangeArrowheads="1"/>
          </p:cNvPicPr>
          <p:nvPr/>
        </p:nvPicPr>
        <p:blipFill>
          <a:blip r:embed="rId6" cstate="print"/>
          <a:srcRect/>
          <a:stretch>
            <a:fillRect/>
          </a:stretch>
        </p:blipFill>
        <p:spPr bwMode="auto">
          <a:xfrm>
            <a:off x="1747922" y="68415"/>
            <a:ext cx="790130" cy="768297"/>
          </a:xfrm>
          <a:prstGeom prst="rect">
            <a:avLst/>
          </a:prstGeom>
          <a:noFill/>
          <a:ln w="9525">
            <a:noFill/>
            <a:miter lim="800000"/>
            <a:headEnd/>
            <a:tailEnd/>
          </a:ln>
        </p:spPr>
      </p:pic>
    </p:spTree>
    <p:extLst>
      <p:ext uri="{BB962C8B-B14F-4D97-AF65-F5344CB8AC3E}">
        <p14:creationId xmlns:p14="http://schemas.microsoft.com/office/powerpoint/2010/main" val="4002413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2731088148"/>
              </p:ext>
            </p:extLst>
          </p:nvPr>
        </p:nvGraphicFramePr>
        <p:xfrm>
          <a:off x="1" y="5463164"/>
          <a:ext cx="9143998" cy="1325880"/>
        </p:xfrm>
        <a:graphic>
          <a:graphicData uri="http://schemas.openxmlformats.org/drawingml/2006/table">
            <a:tbl>
              <a:tblPr firstRow="1" bandRow="1">
                <a:tableStyleId>{69CF1AB2-1976-4502-BF36-3FF5EA218861}</a:tableStyleId>
              </a:tblPr>
              <a:tblGrid>
                <a:gridCol w="971599"/>
                <a:gridCol w="864096"/>
                <a:gridCol w="1053102"/>
                <a:gridCol w="1069265"/>
                <a:gridCol w="1190001"/>
                <a:gridCol w="1440160"/>
                <a:gridCol w="2555775"/>
              </a:tblGrid>
              <a:tr h="990172">
                <a:tc>
                  <a:txBody>
                    <a:bodyPr/>
                    <a:lstStyle/>
                    <a:p>
                      <a:r>
                        <a:rPr lang="es-CL" sz="900" u="none" strike="noStrike" kern="1200" baseline="0" dirty="0" smtClean="0"/>
                        <a:t>Chile</a:t>
                      </a:r>
                      <a:endParaRPr lang="en-US" sz="900" b="0" i="0" u="none" strike="noStrike" kern="1200" baseline="0" dirty="0">
                        <a:solidFill>
                          <a:schemeClr val="lt1"/>
                        </a:solidFill>
                        <a:latin typeface="+mn-lt"/>
                        <a:ea typeface="+mn-ea"/>
                        <a:cs typeface="+mn-cs"/>
                      </a:endParaRPr>
                    </a:p>
                  </a:txBody>
                  <a:tcPr/>
                </a:tc>
                <a:tc>
                  <a:txBody>
                    <a:bodyPr/>
                    <a:lstStyle/>
                    <a:p>
                      <a:r>
                        <a:rPr lang="es-CL" sz="900" u="none" strike="noStrike" kern="1200" baseline="0" dirty="0" err="1" smtClean="0"/>
                        <a:t>Fully</a:t>
                      </a:r>
                      <a:r>
                        <a:rPr lang="es-CL" sz="900" u="none" strike="noStrike" kern="1200" baseline="0" dirty="0" smtClean="0"/>
                        <a:t> </a:t>
                      </a:r>
                      <a:r>
                        <a:rPr lang="es-CL" sz="900" u="none" strike="noStrike" kern="1200" baseline="0" dirty="0" err="1" smtClean="0"/>
                        <a:t>competitive</a:t>
                      </a:r>
                      <a:r>
                        <a:rPr lang="es-CL" sz="900" u="none" strike="noStrike" kern="1200" baseline="0" dirty="0" smtClean="0"/>
                        <a:t> </a:t>
                      </a:r>
                      <a:r>
                        <a:rPr lang="es-CL" sz="900" u="none" strike="noStrike" kern="1200" baseline="0" dirty="0" err="1" smtClean="0"/>
                        <a:t>for</a:t>
                      </a:r>
                      <a:r>
                        <a:rPr lang="es-CL" sz="900" u="none" strike="noStrike" kern="1200" baseline="0" dirty="0" smtClean="0"/>
                        <a:t> </a:t>
                      </a:r>
                      <a:r>
                        <a:rPr lang="es-CL" sz="900" u="none" strike="noStrike" kern="1200" baseline="0" dirty="0" err="1" smtClean="0"/>
                        <a:t>generation</a:t>
                      </a:r>
                      <a:r>
                        <a:rPr lang="es-CL" sz="900" u="none" strike="noStrike" kern="1200" baseline="0" dirty="0" smtClean="0"/>
                        <a:t>. </a:t>
                      </a:r>
                    </a:p>
                    <a:p>
                      <a:r>
                        <a:rPr lang="es-CL" sz="900" u="none" strike="noStrike" kern="1200" baseline="0" dirty="0" err="1" smtClean="0"/>
                        <a:t>Expansion</a:t>
                      </a:r>
                      <a:r>
                        <a:rPr lang="es-CL" sz="900" u="none" strike="noStrike" kern="1200" baseline="0" dirty="0" smtClean="0"/>
                        <a:t> </a:t>
                      </a:r>
                      <a:r>
                        <a:rPr lang="es-CL" sz="900" u="none" strike="noStrike" kern="1200" baseline="0" dirty="0" err="1" smtClean="0"/>
                        <a:t>study</a:t>
                      </a:r>
                      <a:r>
                        <a:rPr lang="es-CL" sz="900" u="none" strike="noStrike" kern="1200" baseline="0" dirty="0" smtClean="0"/>
                        <a:t> + </a:t>
                      </a:r>
                      <a:r>
                        <a:rPr lang="es-CL" sz="900" u="none" strike="noStrike" kern="1200" baseline="0" dirty="0" err="1" smtClean="0"/>
                        <a:t>Experts</a:t>
                      </a:r>
                      <a:r>
                        <a:rPr lang="es-CL" sz="900" u="none" strike="noStrike" kern="1200" baseline="0" dirty="0" smtClean="0"/>
                        <a:t> Panel </a:t>
                      </a:r>
                      <a:r>
                        <a:rPr lang="es-CL" sz="900" u="none" strike="noStrike" kern="1200" baseline="0" dirty="0" err="1" smtClean="0"/>
                        <a:t>for</a:t>
                      </a:r>
                      <a:r>
                        <a:rPr lang="es-CL" sz="900" u="none" strike="noStrike" kern="1200" baseline="0" dirty="0" smtClean="0"/>
                        <a:t> </a:t>
                      </a:r>
                      <a:r>
                        <a:rPr lang="es-CL" sz="900" u="none" strike="noStrike" kern="1200" baseline="0" dirty="0" err="1" smtClean="0"/>
                        <a:t>Tx</a:t>
                      </a:r>
                      <a:endParaRPr lang="es-CL" sz="900" u="none" strike="noStrike" kern="1200" baseline="0" dirty="0" smtClean="0"/>
                    </a:p>
                    <a:p>
                      <a:endParaRPr lang="en-US" sz="900" b="0" i="0" u="none" strike="noStrike" kern="1200" baseline="0" dirty="0">
                        <a:solidFill>
                          <a:schemeClr val="tx1"/>
                        </a:solidFill>
                        <a:latin typeface="+mn-lt"/>
                        <a:ea typeface="+mn-ea"/>
                        <a:cs typeface="+mn-cs"/>
                      </a:endParaRPr>
                    </a:p>
                  </a:txBody>
                  <a:tcPr/>
                </a:tc>
                <a:tc>
                  <a:txBody>
                    <a:bodyPr/>
                    <a:lstStyle/>
                    <a:p>
                      <a:r>
                        <a:rPr lang="es-CL" sz="900" u="none" strike="noStrike" kern="1200" baseline="0" dirty="0" err="1" smtClean="0"/>
                        <a:t>Fully</a:t>
                      </a:r>
                      <a:r>
                        <a:rPr lang="es-CL" sz="900" u="none" strike="noStrike" kern="1200" baseline="0" dirty="0" smtClean="0"/>
                        <a:t> </a:t>
                      </a:r>
                      <a:r>
                        <a:rPr lang="es-CL" sz="900" u="none" strike="noStrike" kern="1200" baseline="0" dirty="0" err="1" smtClean="0"/>
                        <a:t>Competitive</a:t>
                      </a:r>
                      <a:endParaRPr lang="en-US" sz="900" b="0" i="0" u="none" strike="noStrike" kern="1200" baseline="0" dirty="0">
                        <a:solidFill>
                          <a:schemeClr val="lt1"/>
                        </a:solidFill>
                        <a:latin typeface="+mn-lt"/>
                        <a:ea typeface="+mn-ea"/>
                        <a:cs typeface="+mn-cs"/>
                      </a:endParaRPr>
                    </a:p>
                  </a:txBody>
                  <a:tcPr/>
                </a:tc>
                <a:tc>
                  <a:txBody>
                    <a:bodyPr/>
                    <a:lstStyle/>
                    <a:p>
                      <a:r>
                        <a:rPr lang="en-US" sz="900" b="1" i="0" u="none" strike="noStrike" kern="1200" baseline="0" dirty="0" smtClean="0">
                          <a:solidFill>
                            <a:schemeClr val="dk1"/>
                          </a:solidFill>
                          <a:latin typeface="+mn-lt"/>
                          <a:ea typeface="+mn-ea"/>
                          <a:cs typeface="+mn-cs"/>
                        </a:rPr>
                        <a:t>Economic dispatch with cost information and load forecast.</a:t>
                      </a:r>
                      <a:endParaRPr lang="en-US" sz="900" b="0" i="0" u="none" strike="noStrike" kern="1200" baseline="0" dirty="0">
                        <a:solidFill>
                          <a:schemeClr val="lt1"/>
                        </a:solidFill>
                        <a:latin typeface="+mn-lt"/>
                        <a:ea typeface="+mn-ea"/>
                        <a:cs typeface="+mn-cs"/>
                      </a:endParaRPr>
                    </a:p>
                  </a:txBody>
                  <a:tcPr/>
                </a:tc>
                <a:tc>
                  <a:txBody>
                    <a:bodyPr/>
                    <a:lstStyle/>
                    <a:p>
                      <a:r>
                        <a:rPr lang="en-US" sz="900" u="none" strike="noStrike" kern="1200" baseline="0" dirty="0" smtClean="0"/>
                        <a:t>Large customers can buy directly</a:t>
                      </a:r>
                    </a:p>
                    <a:p>
                      <a:r>
                        <a:rPr lang="en-US" sz="900" u="none" strike="noStrike" kern="1200" baseline="0" dirty="0" smtClean="0"/>
                        <a:t>from </a:t>
                      </a:r>
                      <a:r>
                        <a:rPr lang="en-US" sz="900" u="none" strike="noStrike" kern="1200" baseline="0" dirty="0" smtClean="0"/>
                        <a:t>generators.</a:t>
                      </a:r>
                    </a:p>
                    <a:p>
                      <a:r>
                        <a:rPr lang="en-US" sz="900" u="none" strike="noStrike" kern="1200" baseline="0" dirty="0" smtClean="0"/>
                        <a:t>Small customers buy from  regional monopoly distributors</a:t>
                      </a:r>
                      <a:endParaRPr lang="en-US" sz="900" b="0" i="0" u="none" strike="noStrike" kern="1200" baseline="0" dirty="0">
                        <a:solidFill>
                          <a:schemeClr val="lt1"/>
                        </a:solidFill>
                        <a:latin typeface="+mn-lt"/>
                        <a:ea typeface="+mn-ea"/>
                        <a:cs typeface="+mn-cs"/>
                      </a:endParaRPr>
                    </a:p>
                  </a:txBody>
                  <a:tcPr/>
                </a:tc>
                <a:tc>
                  <a:txBody>
                    <a:bodyPr/>
                    <a:lstStyle/>
                    <a:p>
                      <a:r>
                        <a:rPr lang="en-US" sz="900" b="1" u="none" strike="noStrike" kern="1200" baseline="0" dirty="0" smtClean="0">
                          <a:solidFill>
                            <a:schemeClr val="dk1"/>
                          </a:solidFill>
                          <a:latin typeface="+mn-lt"/>
                          <a:ea typeface="+mn-ea"/>
                          <a:cs typeface="+mn-cs"/>
                        </a:rPr>
                        <a:t>Mandatory pool  with  actual cost and technical parameters.</a:t>
                      </a:r>
                      <a:endParaRPr lang="en-US" sz="900" b="1" u="none" strike="noStrike" kern="1200" baseline="0" dirty="0">
                        <a:solidFill>
                          <a:schemeClr val="dk1"/>
                        </a:solidFill>
                        <a:latin typeface="+mn-lt"/>
                        <a:ea typeface="+mn-ea"/>
                        <a:cs typeface="+mn-cs"/>
                      </a:endParaRPr>
                    </a:p>
                  </a:txBody>
                  <a:tcPr/>
                </a:tc>
                <a:tc>
                  <a:txBody>
                    <a:bodyPr/>
                    <a:lstStyle/>
                    <a:p>
                      <a:endParaRPr lang="en-US" sz="900" dirty="0"/>
                    </a:p>
                  </a:txBody>
                  <a:tcPr/>
                </a:tc>
              </a:tr>
            </a:tbl>
          </a:graphicData>
        </a:graphic>
      </p:graphicFrame>
      <p:pic>
        <p:nvPicPr>
          <p:cNvPr id="9" name="Imagen 8"/>
          <p:cNvPicPr>
            <a:picLocks noChangeAspect="1"/>
          </p:cNvPicPr>
          <p:nvPr/>
        </p:nvPicPr>
        <p:blipFill>
          <a:blip r:embed="rId2"/>
          <a:stretch>
            <a:fillRect/>
          </a:stretch>
        </p:blipFill>
        <p:spPr>
          <a:xfrm>
            <a:off x="0" y="620687"/>
            <a:ext cx="9144000" cy="4914485"/>
          </a:xfrm>
          <a:prstGeom prst="rect">
            <a:avLst/>
          </a:prstGeom>
        </p:spPr>
      </p:pic>
      <p:sp>
        <p:nvSpPr>
          <p:cNvPr id="10" name="Rectángulo 9"/>
          <p:cNvSpPr/>
          <p:nvPr/>
        </p:nvSpPr>
        <p:spPr>
          <a:xfrm>
            <a:off x="468296" y="6525344"/>
            <a:ext cx="8928239" cy="307777"/>
          </a:xfrm>
          <a:prstGeom prst="rect">
            <a:avLst/>
          </a:prstGeom>
        </p:spPr>
        <p:txBody>
          <a:bodyPr wrap="square">
            <a:spAutoFit/>
          </a:bodyPr>
          <a:lstStyle/>
          <a:p>
            <a:r>
              <a:rPr lang="en-US" sz="1400" dirty="0">
                <a:solidFill>
                  <a:schemeClr val="tx2">
                    <a:lumMod val="60000"/>
                    <a:lumOff val="40000"/>
                  </a:schemeClr>
                </a:solidFill>
              </a:rPr>
              <a:t>http://www.contactenergy.co.nz/web/pdf/general/castalia-review-international-experience-single-buyer-models.pdf</a:t>
            </a:r>
          </a:p>
        </p:txBody>
      </p:sp>
      <p:sp>
        <p:nvSpPr>
          <p:cNvPr id="7"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Comparison</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1125909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smtClean="0">
                <a:solidFill>
                  <a:prstClr val="white"/>
                </a:solidFill>
                <a:latin typeface="Trebuchet MS" pitchFamily="34" charset="0"/>
              </a:rPr>
              <a:t>1. </a:t>
            </a:r>
            <a:r>
              <a:rPr lang="es-CL" sz="2400" b="1" dirty="0" err="1" smtClean="0">
                <a:solidFill>
                  <a:prstClr val="white"/>
                </a:solidFill>
                <a:latin typeface="Trebuchet MS" pitchFamily="34" charset="0"/>
              </a:rPr>
              <a:t>Market</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Design</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Comparison</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Market</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Design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Alternatives</a:t>
            </a:r>
            <a:endParaRPr lang="es-ES" sz="2800" b="1" i="1" dirty="0">
              <a:solidFill>
                <a:srgbClr val="FFFF00"/>
              </a:solidFill>
              <a:latin typeface="Trebuchet MS" pitchFamily="34" charset="0"/>
            </a:endParaRPr>
          </a:p>
        </p:txBody>
      </p:sp>
      <p:sp>
        <p:nvSpPr>
          <p:cNvPr id="11" name="1 Título"/>
          <p:cNvSpPr txBox="1">
            <a:spLocks/>
          </p:cNvSpPr>
          <p:nvPr/>
        </p:nvSpPr>
        <p:spPr>
          <a:xfrm>
            <a:off x="2123728" y="701824"/>
            <a:ext cx="4968552" cy="566936"/>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algn="ctr" fontAlgn="base">
              <a:spcBef>
                <a:spcPct val="0"/>
              </a:spcBef>
              <a:spcAft>
                <a:spcPct val="0"/>
              </a:spcAft>
              <a:defRPr/>
            </a:pPr>
            <a:r>
              <a:rPr lang="en-US" sz="2600" b="1" dirty="0" smtClean="0">
                <a:ea typeface="+mj-ea"/>
                <a:cs typeface="+mj-cs"/>
              </a:rPr>
              <a:t>Basic Market Structures</a:t>
            </a:r>
            <a:endParaRPr lang="en-US" sz="2600" b="1" dirty="0">
              <a:ea typeface="+mj-ea"/>
              <a:cs typeface="+mj-cs"/>
            </a:endParaRPr>
          </a:p>
        </p:txBody>
      </p:sp>
      <p:sp>
        <p:nvSpPr>
          <p:cNvPr id="12" name="Text Box 4"/>
          <p:cNvSpPr txBox="1">
            <a:spLocks noChangeArrowheads="1"/>
          </p:cNvSpPr>
          <p:nvPr/>
        </p:nvSpPr>
        <p:spPr bwMode="auto">
          <a:xfrm>
            <a:off x="1331640" y="2348880"/>
            <a:ext cx="1944216"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Decentralized</a:t>
            </a:r>
            <a:endParaRPr lang="en-US" sz="2000" b="1" dirty="0" smtClean="0">
              <a:solidFill>
                <a:prstClr val="black"/>
              </a:solidFill>
              <a:latin typeface="Arial" pitchFamily="34" charset="0"/>
            </a:endParaRPr>
          </a:p>
        </p:txBody>
      </p:sp>
      <p:sp>
        <p:nvSpPr>
          <p:cNvPr id="5" name="Text Box 4"/>
          <p:cNvSpPr txBox="1">
            <a:spLocks noChangeArrowheads="1"/>
          </p:cNvSpPr>
          <p:nvPr/>
        </p:nvSpPr>
        <p:spPr bwMode="auto">
          <a:xfrm>
            <a:off x="5796136" y="2348880"/>
            <a:ext cx="1944216"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Centralized</a:t>
            </a:r>
            <a:endParaRPr lang="en-US" sz="2000" b="1" dirty="0" smtClean="0">
              <a:solidFill>
                <a:prstClr val="black"/>
              </a:solidFill>
              <a:latin typeface="Arial" pitchFamily="34" charset="0"/>
            </a:endParaRPr>
          </a:p>
        </p:txBody>
      </p:sp>
      <p:sp>
        <p:nvSpPr>
          <p:cNvPr id="8" name="Text Box 4"/>
          <p:cNvSpPr txBox="1">
            <a:spLocks noChangeArrowheads="1"/>
          </p:cNvSpPr>
          <p:nvPr/>
        </p:nvSpPr>
        <p:spPr bwMode="auto">
          <a:xfrm>
            <a:off x="7615386" y="3702546"/>
            <a:ext cx="1512168" cy="7848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Monopoly</a:t>
            </a:r>
          </a:p>
          <a:p>
            <a:pPr algn="ctr" fontAlgn="base">
              <a:spcBef>
                <a:spcPts val="600"/>
              </a:spcBef>
              <a:spcAft>
                <a:spcPct val="0"/>
              </a:spcAft>
              <a:buClr>
                <a:srgbClr val="0000FF"/>
              </a:buClr>
            </a:pPr>
            <a:r>
              <a:rPr lang="en-US" sz="2000" dirty="0" smtClean="0">
                <a:solidFill>
                  <a:prstClr val="black"/>
                </a:solidFill>
                <a:latin typeface="Arial" pitchFamily="34" charset="0"/>
              </a:rPr>
              <a:t>Utility</a:t>
            </a:r>
            <a:endParaRPr lang="en-US" sz="2000" dirty="0" smtClean="0">
              <a:solidFill>
                <a:prstClr val="black"/>
              </a:solidFill>
              <a:latin typeface="Arial" pitchFamily="34" charset="0"/>
            </a:endParaRPr>
          </a:p>
        </p:txBody>
      </p:sp>
      <p:cxnSp>
        <p:nvCxnSpPr>
          <p:cNvPr id="6" name="5 Conector recto"/>
          <p:cNvCxnSpPr>
            <a:stCxn id="11" idx="2"/>
            <a:endCxn id="12" idx="0"/>
          </p:cNvCxnSpPr>
          <p:nvPr/>
        </p:nvCxnSpPr>
        <p:spPr>
          <a:xfrm flipH="1">
            <a:off x="2303748" y="1268760"/>
            <a:ext cx="2304256" cy="108012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a:stCxn id="11" idx="2"/>
            <a:endCxn id="5" idx="0"/>
          </p:cNvCxnSpPr>
          <p:nvPr/>
        </p:nvCxnSpPr>
        <p:spPr>
          <a:xfrm>
            <a:off x="4608004" y="1268760"/>
            <a:ext cx="2160240" cy="1080120"/>
          </a:xfrm>
          <a:prstGeom prst="line">
            <a:avLst/>
          </a:prstGeom>
        </p:spPr>
        <p:style>
          <a:lnRef idx="2">
            <a:schemeClr val="dk1"/>
          </a:lnRef>
          <a:fillRef idx="0">
            <a:schemeClr val="dk1"/>
          </a:fillRef>
          <a:effectRef idx="1">
            <a:schemeClr val="dk1"/>
          </a:effectRef>
          <a:fontRef idx="minor">
            <a:schemeClr val="tx1"/>
          </a:fontRef>
        </p:style>
      </p:cxnSp>
      <p:sp>
        <p:nvSpPr>
          <p:cNvPr id="18" name="Text Box 4"/>
          <p:cNvSpPr txBox="1">
            <a:spLocks noChangeArrowheads="1"/>
          </p:cNvSpPr>
          <p:nvPr/>
        </p:nvSpPr>
        <p:spPr bwMode="auto">
          <a:xfrm>
            <a:off x="6069310" y="3702546"/>
            <a:ext cx="1512168"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Single</a:t>
            </a:r>
            <a:br>
              <a:rPr lang="en-US" sz="2000" dirty="0" smtClean="0">
                <a:solidFill>
                  <a:prstClr val="black"/>
                </a:solidFill>
                <a:latin typeface="Arial" pitchFamily="34" charset="0"/>
              </a:rPr>
            </a:br>
            <a:r>
              <a:rPr lang="en-US" sz="2000" dirty="0" smtClean="0">
                <a:solidFill>
                  <a:prstClr val="black"/>
                </a:solidFill>
                <a:latin typeface="Arial" pitchFamily="34" charset="0"/>
              </a:rPr>
              <a:t>Buyer</a:t>
            </a:r>
            <a:endParaRPr lang="en-US" sz="2000" dirty="0" smtClean="0">
              <a:solidFill>
                <a:prstClr val="black"/>
              </a:solidFill>
              <a:latin typeface="Arial" pitchFamily="34" charset="0"/>
            </a:endParaRPr>
          </a:p>
        </p:txBody>
      </p:sp>
      <p:sp>
        <p:nvSpPr>
          <p:cNvPr id="19" name="Text Box 4"/>
          <p:cNvSpPr txBox="1">
            <a:spLocks noChangeArrowheads="1"/>
          </p:cNvSpPr>
          <p:nvPr/>
        </p:nvSpPr>
        <p:spPr bwMode="auto">
          <a:xfrm>
            <a:off x="4485878" y="3702546"/>
            <a:ext cx="1549524"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Mandatory</a:t>
            </a:r>
            <a:br>
              <a:rPr lang="en-US" sz="2000" dirty="0" smtClean="0">
                <a:solidFill>
                  <a:prstClr val="black"/>
                </a:solidFill>
                <a:latin typeface="Arial" pitchFamily="34" charset="0"/>
              </a:rPr>
            </a:br>
            <a:r>
              <a:rPr lang="en-US" sz="2000" dirty="0" smtClean="0">
                <a:solidFill>
                  <a:prstClr val="black"/>
                </a:solidFill>
                <a:latin typeface="Arial" pitchFamily="34" charset="0"/>
              </a:rPr>
              <a:t>Pool (cost based)</a:t>
            </a:r>
            <a:endParaRPr lang="en-US" sz="2000" dirty="0" smtClean="0">
              <a:solidFill>
                <a:prstClr val="black"/>
              </a:solidFill>
              <a:latin typeface="Arial" pitchFamily="34" charset="0"/>
            </a:endParaRPr>
          </a:p>
        </p:txBody>
      </p:sp>
      <p:sp>
        <p:nvSpPr>
          <p:cNvPr id="20" name="Text Box 4"/>
          <p:cNvSpPr txBox="1">
            <a:spLocks noChangeArrowheads="1"/>
          </p:cNvSpPr>
          <p:nvPr/>
        </p:nvSpPr>
        <p:spPr bwMode="auto">
          <a:xfrm>
            <a:off x="2892202" y="3709159"/>
            <a:ext cx="1549524"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Non- Mandatory</a:t>
            </a:r>
            <a:br>
              <a:rPr lang="en-US" sz="2000" dirty="0" smtClean="0">
                <a:solidFill>
                  <a:prstClr val="black"/>
                </a:solidFill>
                <a:latin typeface="Arial" pitchFamily="34" charset="0"/>
              </a:rPr>
            </a:br>
            <a:r>
              <a:rPr lang="en-US" sz="2000" dirty="0" smtClean="0">
                <a:solidFill>
                  <a:prstClr val="black"/>
                </a:solidFill>
                <a:latin typeface="Arial" pitchFamily="34" charset="0"/>
              </a:rPr>
              <a:t>Pool (bid based)</a:t>
            </a:r>
            <a:endParaRPr lang="en-US" sz="2000" dirty="0" smtClean="0">
              <a:solidFill>
                <a:prstClr val="black"/>
              </a:solidFill>
              <a:latin typeface="Arial" pitchFamily="34" charset="0"/>
            </a:endParaRPr>
          </a:p>
        </p:txBody>
      </p:sp>
      <p:sp>
        <p:nvSpPr>
          <p:cNvPr id="21" name="Text Box 4"/>
          <p:cNvSpPr txBox="1">
            <a:spLocks noChangeArrowheads="1"/>
          </p:cNvSpPr>
          <p:nvPr/>
        </p:nvSpPr>
        <p:spPr bwMode="auto">
          <a:xfrm>
            <a:off x="1306116" y="3702546"/>
            <a:ext cx="1549524"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Power</a:t>
            </a:r>
            <a:br>
              <a:rPr lang="en-US" sz="2000" dirty="0" smtClean="0">
                <a:solidFill>
                  <a:prstClr val="black"/>
                </a:solidFill>
                <a:latin typeface="Arial" pitchFamily="34" charset="0"/>
              </a:rPr>
            </a:br>
            <a:r>
              <a:rPr lang="en-US" sz="2000" dirty="0" smtClean="0">
                <a:solidFill>
                  <a:prstClr val="black"/>
                </a:solidFill>
                <a:latin typeface="Arial" pitchFamily="34" charset="0"/>
              </a:rPr>
              <a:t>Exchange</a:t>
            </a:r>
            <a:endParaRPr lang="en-US" sz="2000" dirty="0" smtClean="0">
              <a:solidFill>
                <a:prstClr val="black"/>
              </a:solidFill>
              <a:latin typeface="Arial" pitchFamily="34" charset="0"/>
            </a:endParaRPr>
          </a:p>
        </p:txBody>
      </p:sp>
      <p:sp>
        <p:nvSpPr>
          <p:cNvPr id="22" name="Text Box 4"/>
          <p:cNvSpPr txBox="1">
            <a:spLocks noChangeArrowheads="1"/>
          </p:cNvSpPr>
          <p:nvPr/>
        </p:nvSpPr>
        <p:spPr bwMode="auto">
          <a:xfrm>
            <a:off x="-17462" y="3702546"/>
            <a:ext cx="1285478"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Physical</a:t>
            </a:r>
            <a:br>
              <a:rPr lang="en-US" sz="2000" dirty="0" smtClean="0">
                <a:solidFill>
                  <a:prstClr val="black"/>
                </a:solidFill>
                <a:latin typeface="Arial" pitchFamily="34" charset="0"/>
              </a:rPr>
            </a:br>
            <a:r>
              <a:rPr lang="en-US" sz="2000" dirty="0" smtClean="0">
                <a:solidFill>
                  <a:prstClr val="black"/>
                </a:solidFill>
                <a:latin typeface="Arial" pitchFamily="34" charset="0"/>
              </a:rPr>
              <a:t>Bilateral</a:t>
            </a:r>
            <a:br>
              <a:rPr lang="en-US" sz="2000" dirty="0" smtClean="0">
                <a:solidFill>
                  <a:prstClr val="black"/>
                </a:solidFill>
                <a:latin typeface="Arial" pitchFamily="34" charset="0"/>
              </a:rPr>
            </a:br>
            <a:r>
              <a:rPr lang="en-US" sz="2000" dirty="0" smtClean="0">
                <a:solidFill>
                  <a:prstClr val="black"/>
                </a:solidFill>
                <a:latin typeface="Arial" pitchFamily="34" charset="0"/>
              </a:rPr>
              <a:t>Contracts</a:t>
            </a:r>
            <a:endParaRPr lang="en-US" sz="2000" dirty="0" smtClean="0">
              <a:solidFill>
                <a:prstClr val="black"/>
              </a:solidFill>
              <a:latin typeface="Arial" pitchFamily="34" charset="0"/>
            </a:endParaRPr>
          </a:p>
        </p:txBody>
      </p:sp>
      <p:cxnSp>
        <p:nvCxnSpPr>
          <p:cNvPr id="23" name="22 Conector recto"/>
          <p:cNvCxnSpPr/>
          <p:nvPr/>
        </p:nvCxnSpPr>
        <p:spPr>
          <a:xfrm flipH="1" flipV="1">
            <a:off x="6825394" y="2748990"/>
            <a:ext cx="1603226" cy="953556"/>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a:stCxn id="18" idx="0"/>
            <a:endCxn id="5" idx="2"/>
          </p:cNvCxnSpPr>
          <p:nvPr/>
        </p:nvCxnSpPr>
        <p:spPr>
          <a:xfrm flipH="1" flipV="1">
            <a:off x="6768244" y="2748990"/>
            <a:ext cx="57150" cy="953556"/>
          </a:xfrm>
          <a:prstGeom prst="line">
            <a:avLst/>
          </a:prstGeom>
        </p:spPr>
        <p:style>
          <a:lnRef idx="2">
            <a:schemeClr val="dk1"/>
          </a:lnRef>
          <a:fillRef idx="0">
            <a:schemeClr val="dk1"/>
          </a:fillRef>
          <a:effectRef idx="1">
            <a:schemeClr val="dk1"/>
          </a:effectRef>
          <a:fontRef idx="minor">
            <a:schemeClr val="tx1"/>
          </a:fontRef>
        </p:style>
      </p:cxnSp>
      <p:cxnSp>
        <p:nvCxnSpPr>
          <p:cNvPr id="29" name="28 Conector recto"/>
          <p:cNvCxnSpPr>
            <a:stCxn id="19" idx="0"/>
            <a:endCxn id="5" idx="2"/>
          </p:cNvCxnSpPr>
          <p:nvPr/>
        </p:nvCxnSpPr>
        <p:spPr>
          <a:xfrm flipV="1">
            <a:off x="5260640" y="2748990"/>
            <a:ext cx="1507604" cy="953556"/>
          </a:xfrm>
          <a:prstGeom prst="line">
            <a:avLst/>
          </a:prstGeom>
        </p:spPr>
        <p:style>
          <a:lnRef idx="2">
            <a:schemeClr val="dk1"/>
          </a:lnRef>
          <a:fillRef idx="0">
            <a:schemeClr val="dk1"/>
          </a:fillRef>
          <a:effectRef idx="1">
            <a:schemeClr val="dk1"/>
          </a:effectRef>
          <a:fontRef idx="minor">
            <a:schemeClr val="tx1"/>
          </a:fontRef>
        </p:style>
      </p:cxnSp>
      <p:cxnSp>
        <p:nvCxnSpPr>
          <p:cNvPr id="32" name="31 Conector recto"/>
          <p:cNvCxnSpPr>
            <a:stCxn id="20" idx="0"/>
            <a:endCxn id="5" idx="2"/>
          </p:cNvCxnSpPr>
          <p:nvPr/>
        </p:nvCxnSpPr>
        <p:spPr>
          <a:xfrm flipV="1">
            <a:off x="3666964" y="2748990"/>
            <a:ext cx="3101280"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5" name="34 Conector recto"/>
          <p:cNvCxnSpPr>
            <a:stCxn id="20" idx="0"/>
            <a:endCxn id="12" idx="2"/>
          </p:cNvCxnSpPr>
          <p:nvPr/>
        </p:nvCxnSpPr>
        <p:spPr>
          <a:xfrm flipH="1" flipV="1">
            <a:off x="2303748" y="2748990"/>
            <a:ext cx="1363216"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8" name="37 Conector recto"/>
          <p:cNvCxnSpPr>
            <a:stCxn id="21" idx="0"/>
            <a:endCxn id="12" idx="2"/>
          </p:cNvCxnSpPr>
          <p:nvPr/>
        </p:nvCxnSpPr>
        <p:spPr>
          <a:xfrm flipV="1">
            <a:off x="2080878" y="2748990"/>
            <a:ext cx="222870" cy="95355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40 Conector recto"/>
          <p:cNvCxnSpPr>
            <a:stCxn id="22" idx="0"/>
            <a:endCxn id="12" idx="2"/>
          </p:cNvCxnSpPr>
          <p:nvPr/>
        </p:nvCxnSpPr>
        <p:spPr>
          <a:xfrm flipV="1">
            <a:off x="625277" y="2748990"/>
            <a:ext cx="1678471" cy="953556"/>
          </a:xfrm>
          <a:prstGeom prst="line">
            <a:avLst/>
          </a:prstGeom>
        </p:spPr>
        <p:style>
          <a:lnRef idx="2">
            <a:schemeClr val="dk1"/>
          </a:lnRef>
          <a:fillRef idx="0">
            <a:schemeClr val="dk1"/>
          </a:fillRef>
          <a:effectRef idx="1">
            <a:schemeClr val="dk1"/>
          </a:effectRef>
          <a:fontRef idx="minor">
            <a:schemeClr val="tx1"/>
          </a:fontRef>
        </p:style>
      </p:cxnSp>
      <p:sp>
        <p:nvSpPr>
          <p:cNvPr id="44" name="Text Box 4"/>
          <p:cNvSpPr txBox="1">
            <a:spLocks noChangeArrowheads="1"/>
          </p:cNvSpPr>
          <p:nvPr/>
        </p:nvSpPr>
        <p:spPr bwMode="auto">
          <a:xfrm>
            <a:off x="-17461" y="5621178"/>
            <a:ext cx="7632847" cy="40011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Financial Bilateral contracts</a:t>
            </a:r>
            <a:endParaRPr lang="en-US" sz="2000" b="1" dirty="0" smtClean="0">
              <a:solidFill>
                <a:prstClr val="black"/>
              </a:solidFill>
              <a:latin typeface="Arial" pitchFamily="34" charset="0"/>
            </a:endParaRPr>
          </a:p>
        </p:txBody>
      </p:sp>
    </p:spTree>
    <p:extLst>
      <p:ext uri="{BB962C8B-B14F-4D97-AF65-F5344CB8AC3E}">
        <p14:creationId xmlns:p14="http://schemas.microsoft.com/office/powerpoint/2010/main" val="14750188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P spid="22"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Market</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Design</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Comparison</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Market</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Design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Alternatives</a:t>
            </a:r>
            <a:endParaRPr lang="es-ES" sz="2800" b="1" i="1" dirty="0">
              <a:solidFill>
                <a:srgbClr val="FFFF00"/>
              </a:solidFill>
              <a:latin typeface="Trebuchet MS" pitchFamily="34" charset="0"/>
            </a:endParaRPr>
          </a:p>
        </p:txBody>
      </p:sp>
      <p:sp>
        <p:nvSpPr>
          <p:cNvPr id="11" name="1 Título"/>
          <p:cNvSpPr txBox="1">
            <a:spLocks/>
          </p:cNvSpPr>
          <p:nvPr/>
        </p:nvSpPr>
        <p:spPr>
          <a:xfrm>
            <a:off x="2123728" y="701824"/>
            <a:ext cx="4968552" cy="56693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algn="ctr" fontAlgn="base">
              <a:spcBef>
                <a:spcPct val="0"/>
              </a:spcBef>
              <a:spcAft>
                <a:spcPct val="0"/>
              </a:spcAft>
              <a:defRPr/>
            </a:pPr>
            <a:r>
              <a:rPr lang="en-US" sz="2600" b="1" dirty="0" smtClean="0">
                <a:ea typeface="+mj-ea"/>
                <a:cs typeface="+mj-cs"/>
              </a:rPr>
              <a:t>Chilean Market Structure</a:t>
            </a:r>
            <a:endParaRPr lang="en-US" sz="2600" b="1" dirty="0">
              <a:ea typeface="+mj-ea"/>
              <a:cs typeface="+mj-cs"/>
            </a:endParaRPr>
          </a:p>
        </p:txBody>
      </p:sp>
      <p:sp>
        <p:nvSpPr>
          <p:cNvPr id="12" name="Text Box 4"/>
          <p:cNvSpPr txBox="1">
            <a:spLocks noChangeArrowheads="1"/>
          </p:cNvSpPr>
          <p:nvPr/>
        </p:nvSpPr>
        <p:spPr bwMode="auto">
          <a:xfrm>
            <a:off x="1331640" y="2348880"/>
            <a:ext cx="1944216"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Decentralized</a:t>
            </a:r>
            <a:endParaRPr lang="en-US" sz="2000" b="1" dirty="0" smtClean="0">
              <a:solidFill>
                <a:prstClr val="black"/>
              </a:solidFill>
              <a:latin typeface="Arial" pitchFamily="34" charset="0"/>
            </a:endParaRPr>
          </a:p>
        </p:txBody>
      </p:sp>
      <p:sp>
        <p:nvSpPr>
          <p:cNvPr id="5" name="Text Box 4"/>
          <p:cNvSpPr txBox="1">
            <a:spLocks noChangeArrowheads="1"/>
          </p:cNvSpPr>
          <p:nvPr/>
        </p:nvSpPr>
        <p:spPr bwMode="auto">
          <a:xfrm>
            <a:off x="5796136" y="2348880"/>
            <a:ext cx="1944216"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a:solidFill>
                  <a:prstClr val="black"/>
                </a:solidFill>
                <a:latin typeface="Arial" pitchFamily="34" charset="0"/>
              </a:rPr>
              <a:t>Centralized</a:t>
            </a:r>
          </a:p>
        </p:txBody>
      </p:sp>
      <p:sp>
        <p:nvSpPr>
          <p:cNvPr id="8" name="Text Box 4"/>
          <p:cNvSpPr txBox="1">
            <a:spLocks noChangeArrowheads="1"/>
          </p:cNvSpPr>
          <p:nvPr/>
        </p:nvSpPr>
        <p:spPr bwMode="auto">
          <a:xfrm>
            <a:off x="7615386" y="3702546"/>
            <a:ext cx="1512168" cy="7848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Monopoly</a:t>
            </a:r>
          </a:p>
          <a:p>
            <a:pPr algn="ctr" fontAlgn="base">
              <a:spcBef>
                <a:spcPts val="600"/>
              </a:spcBef>
              <a:spcAft>
                <a:spcPct val="0"/>
              </a:spcAft>
              <a:buClr>
                <a:srgbClr val="0000FF"/>
              </a:buClr>
            </a:pPr>
            <a:r>
              <a:rPr lang="en-US" sz="2000" dirty="0" smtClean="0">
                <a:solidFill>
                  <a:prstClr val="black"/>
                </a:solidFill>
                <a:latin typeface="Arial" pitchFamily="34" charset="0"/>
              </a:rPr>
              <a:t>Utility</a:t>
            </a:r>
            <a:endParaRPr lang="en-US" sz="2000" dirty="0" smtClean="0">
              <a:solidFill>
                <a:prstClr val="black"/>
              </a:solidFill>
              <a:latin typeface="Arial" pitchFamily="34" charset="0"/>
            </a:endParaRPr>
          </a:p>
        </p:txBody>
      </p:sp>
      <p:cxnSp>
        <p:nvCxnSpPr>
          <p:cNvPr id="6" name="5 Conector recto"/>
          <p:cNvCxnSpPr>
            <a:stCxn id="11" idx="2"/>
            <a:endCxn id="12" idx="0"/>
          </p:cNvCxnSpPr>
          <p:nvPr/>
        </p:nvCxnSpPr>
        <p:spPr>
          <a:xfrm flipH="1">
            <a:off x="2303748" y="1268760"/>
            <a:ext cx="2304256" cy="108012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a:stCxn id="11" idx="2"/>
            <a:endCxn id="5" idx="0"/>
          </p:cNvCxnSpPr>
          <p:nvPr/>
        </p:nvCxnSpPr>
        <p:spPr>
          <a:xfrm>
            <a:off x="4608004" y="1268760"/>
            <a:ext cx="2160240" cy="1080120"/>
          </a:xfrm>
          <a:prstGeom prst="line">
            <a:avLst/>
          </a:prstGeom>
        </p:spPr>
        <p:style>
          <a:lnRef idx="2">
            <a:schemeClr val="dk1"/>
          </a:lnRef>
          <a:fillRef idx="0">
            <a:schemeClr val="dk1"/>
          </a:fillRef>
          <a:effectRef idx="1">
            <a:schemeClr val="dk1"/>
          </a:effectRef>
          <a:fontRef idx="minor">
            <a:schemeClr val="tx1"/>
          </a:fontRef>
        </p:style>
      </p:cxnSp>
      <p:sp>
        <p:nvSpPr>
          <p:cNvPr id="18" name="Text Box 4"/>
          <p:cNvSpPr txBox="1">
            <a:spLocks noChangeArrowheads="1"/>
          </p:cNvSpPr>
          <p:nvPr/>
        </p:nvSpPr>
        <p:spPr bwMode="auto">
          <a:xfrm>
            <a:off x="6069310" y="3702546"/>
            <a:ext cx="1512168"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Single</a:t>
            </a:r>
            <a:br>
              <a:rPr lang="en-US" sz="2000" dirty="0" smtClean="0">
                <a:solidFill>
                  <a:prstClr val="black"/>
                </a:solidFill>
                <a:latin typeface="Arial" pitchFamily="34" charset="0"/>
              </a:rPr>
            </a:br>
            <a:r>
              <a:rPr lang="en-US" sz="2000" dirty="0" smtClean="0">
                <a:solidFill>
                  <a:prstClr val="black"/>
                </a:solidFill>
                <a:latin typeface="Arial" pitchFamily="34" charset="0"/>
              </a:rPr>
              <a:t>Buyer</a:t>
            </a:r>
            <a:endParaRPr lang="en-US" sz="2000" dirty="0" smtClean="0">
              <a:solidFill>
                <a:prstClr val="black"/>
              </a:solidFill>
              <a:latin typeface="Arial" pitchFamily="34" charset="0"/>
            </a:endParaRPr>
          </a:p>
        </p:txBody>
      </p:sp>
      <p:sp>
        <p:nvSpPr>
          <p:cNvPr id="19" name="Text Box 4"/>
          <p:cNvSpPr txBox="1">
            <a:spLocks noChangeArrowheads="1"/>
          </p:cNvSpPr>
          <p:nvPr/>
        </p:nvSpPr>
        <p:spPr bwMode="auto">
          <a:xfrm>
            <a:off x="4485878" y="3702546"/>
            <a:ext cx="1549524"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
            </a:defPPr>
            <a:lvl1pPr algn="ctr" fontAlgn="base">
              <a:spcBef>
                <a:spcPts val="600"/>
              </a:spcBef>
              <a:spcAft>
                <a:spcPct val="0"/>
              </a:spcAft>
              <a:buClr>
                <a:srgbClr val="0000FF"/>
              </a:buClr>
              <a:defRPr sz="2000" b="1">
                <a:solidFill>
                  <a:prstClr val="black"/>
                </a:solidFill>
                <a:latin typeface="Arial" pitchFamily="34" charset="0"/>
              </a:defRPr>
            </a:lvl1pPr>
          </a:lstStyle>
          <a:p>
            <a:r>
              <a:rPr lang="en-US" dirty="0"/>
              <a:t>Mandatory</a:t>
            </a:r>
            <a:br>
              <a:rPr lang="en-US" dirty="0"/>
            </a:br>
            <a:r>
              <a:rPr lang="en-US" dirty="0"/>
              <a:t>Pool (cost based)</a:t>
            </a:r>
          </a:p>
        </p:txBody>
      </p:sp>
      <p:sp>
        <p:nvSpPr>
          <p:cNvPr id="20" name="Text Box 4"/>
          <p:cNvSpPr txBox="1">
            <a:spLocks noChangeArrowheads="1"/>
          </p:cNvSpPr>
          <p:nvPr/>
        </p:nvSpPr>
        <p:spPr bwMode="auto">
          <a:xfrm>
            <a:off x="2892202" y="3709159"/>
            <a:ext cx="1549524"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Non- Mandatory</a:t>
            </a:r>
            <a:br>
              <a:rPr lang="en-US" sz="2000" dirty="0" smtClean="0">
                <a:solidFill>
                  <a:prstClr val="black"/>
                </a:solidFill>
                <a:latin typeface="Arial" pitchFamily="34" charset="0"/>
              </a:rPr>
            </a:br>
            <a:r>
              <a:rPr lang="en-US" sz="2000" dirty="0" smtClean="0">
                <a:solidFill>
                  <a:prstClr val="black"/>
                </a:solidFill>
                <a:latin typeface="Arial" pitchFamily="34" charset="0"/>
              </a:rPr>
              <a:t>Pool (bid based)</a:t>
            </a:r>
            <a:endParaRPr lang="en-US" sz="2000" dirty="0" smtClean="0">
              <a:solidFill>
                <a:prstClr val="black"/>
              </a:solidFill>
              <a:latin typeface="Arial" pitchFamily="34" charset="0"/>
            </a:endParaRPr>
          </a:p>
        </p:txBody>
      </p:sp>
      <p:sp>
        <p:nvSpPr>
          <p:cNvPr id="21" name="Text Box 4"/>
          <p:cNvSpPr txBox="1">
            <a:spLocks noChangeArrowheads="1"/>
          </p:cNvSpPr>
          <p:nvPr/>
        </p:nvSpPr>
        <p:spPr bwMode="auto">
          <a:xfrm>
            <a:off x="1306116" y="3702546"/>
            <a:ext cx="1549524"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Power</a:t>
            </a:r>
            <a:br>
              <a:rPr lang="en-US" sz="2000" dirty="0" smtClean="0">
                <a:solidFill>
                  <a:prstClr val="black"/>
                </a:solidFill>
                <a:latin typeface="Arial" pitchFamily="34" charset="0"/>
              </a:rPr>
            </a:br>
            <a:r>
              <a:rPr lang="en-US" sz="2000" dirty="0" smtClean="0">
                <a:solidFill>
                  <a:prstClr val="black"/>
                </a:solidFill>
                <a:latin typeface="Arial" pitchFamily="34" charset="0"/>
              </a:rPr>
              <a:t>Exchange</a:t>
            </a:r>
            <a:endParaRPr lang="en-US" sz="2000" dirty="0" smtClean="0">
              <a:solidFill>
                <a:prstClr val="black"/>
              </a:solidFill>
              <a:latin typeface="Arial" pitchFamily="34" charset="0"/>
            </a:endParaRPr>
          </a:p>
        </p:txBody>
      </p:sp>
      <p:sp>
        <p:nvSpPr>
          <p:cNvPr id="22" name="Text Box 4"/>
          <p:cNvSpPr txBox="1">
            <a:spLocks noChangeArrowheads="1"/>
          </p:cNvSpPr>
          <p:nvPr/>
        </p:nvSpPr>
        <p:spPr bwMode="auto">
          <a:xfrm>
            <a:off x="-17462" y="3702546"/>
            <a:ext cx="1285478"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Physical</a:t>
            </a:r>
            <a:br>
              <a:rPr lang="en-US" sz="2000" dirty="0" smtClean="0">
                <a:solidFill>
                  <a:prstClr val="black"/>
                </a:solidFill>
                <a:latin typeface="Arial" pitchFamily="34" charset="0"/>
              </a:rPr>
            </a:br>
            <a:r>
              <a:rPr lang="en-US" sz="2000" dirty="0" smtClean="0">
                <a:solidFill>
                  <a:prstClr val="black"/>
                </a:solidFill>
                <a:latin typeface="Arial" pitchFamily="34" charset="0"/>
              </a:rPr>
              <a:t>Bilateral</a:t>
            </a:r>
            <a:br>
              <a:rPr lang="en-US" sz="2000" dirty="0" smtClean="0">
                <a:solidFill>
                  <a:prstClr val="black"/>
                </a:solidFill>
                <a:latin typeface="Arial" pitchFamily="34" charset="0"/>
              </a:rPr>
            </a:br>
            <a:r>
              <a:rPr lang="en-US" sz="2000" dirty="0" smtClean="0">
                <a:solidFill>
                  <a:prstClr val="black"/>
                </a:solidFill>
                <a:latin typeface="Arial" pitchFamily="34" charset="0"/>
              </a:rPr>
              <a:t>Contracts</a:t>
            </a:r>
            <a:endParaRPr lang="en-US" sz="2000" dirty="0" smtClean="0">
              <a:solidFill>
                <a:prstClr val="black"/>
              </a:solidFill>
              <a:latin typeface="Arial" pitchFamily="34" charset="0"/>
            </a:endParaRPr>
          </a:p>
        </p:txBody>
      </p:sp>
      <p:cxnSp>
        <p:nvCxnSpPr>
          <p:cNvPr id="23" name="22 Conector recto"/>
          <p:cNvCxnSpPr>
            <a:stCxn id="8" idx="0"/>
            <a:endCxn id="5" idx="2"/>
          </p:cNvCxnSpPr>
          <p:nvPr/>
        </p:nvCxnSpPr>
        <p:spPr>
          <a:xfrm flipH="1" flipV="1">
            <a:off x="6768244" y="2748990"/>
            <a:ext cx="1603226" cy="953556"/>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a:stCxn id="18" idx="0"/>
            <a:endCxn id="5" idx="2"/>
          </p:cNvCxnSpPr>
          <p:nvPr/>
        </p:nvCxnSpPr>
        <p:spPr>
          <a:xfrm flipH="1" flipV="1">
            <a:off x="6768244" y="2748990"/>
            <a:ext cx="57150" cy="953556"/>
          </a:xfrm>
          <a:prstGeom prst="line">
            <a:avLst/>
          </a:prstGeom>
        </p:spPr>
        <p:style>
          <a:lnRef idx="2">
            <a:schemeClr val="dk1"/>
          </a:lnRef>
          <a:fillRef idx="0">
            <a:schemeClr val="dk1"/>
          </a:fillRef>
          <a:effectRef idx="1">
            <a:schemeClr val="dk1"/>
          </a:effectRef>
          <a:fontRef idx="minor">
            <a:schemeClr val="tx1"/>
          </a:fontRef>
        </p:style>
      </p:cxnSp>
      <p:cxnSp>
        <p:nvCxnSpPr>
          <p:cNvPr id="29" name="28 Conector recto"/>
          <p:cNvCxnSpPr>
            <a:stCxn id="19" idx="0"/>
            <a:endCxn id="5" idx="2"/>
          </p:cNvCxnSpPr>
          <p:nvPr/>
        </p:nvCxnSpPr>
        <p:spPr>
          <a:xfrm flipV="1">
            <a:off x="5260640" y="2748990"/>
            <a:ext cx="1507604" cy="953556"/>
          </a:xfrm>
          <a:prstGeom prst="line">
            <a:avLst/>
          </a:prstGeom>
        </p:spPr>
        <p:style>
          <a:lnRef idx="2">
            <a:schemeClr val="dk1"/>
          </a:lnRef>
          <a:fillRef idx="0">
            <a:schemeClr val="dk1"/>
          </a:fillRef>
          <a:effectRef idx="1">
            <a:schemeClr val="dk1"/>
          </a:effectRef>
          <a:fontRef idx="minor">
            <a:schemeClr val="tx1"/>
          </a:fontRef>
        </p:style>
      </p:cxnSp>
      <p:cxnSp>
        <p:nvCxnSpPr>
          <p:cNvPr id="32" name="31 Conector recto"/>
          <p:cNvCxnSpPr>
            <a:stCxn id="20" idx="0"/>
            <a:endCxn id="5" idx="2"/>
          </p:cNvCxnSpPr>
          <p:nvPr/>
        </p:nvCxnSpPr>
        <p:spPr>
          <a:xfrm flipV="1">
            <a:off x="3666964" y="2748990"/>
            <a:ext cx="3101280"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5" name="34 Conector recto"/>
          <p:cNvCxnSpPr>
            <a:stCxn id="20" idx="0"/>
            <a:endCxn id="12" idx="2"/>
          </p:cNvCxnSpPr>
          <p:nvPr/>
        </p:nvCxnSpPr>
        <p:spPr>
          <a:xfrm flipH="1" flipV="1">
            <a:off x="2303748" y="2748990"/>
            <a:ext cx="1363216"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8" name="37 Conector recto"/>
          <p:cNvCxnSpPr>
            <a:stCxn id="21" idx="0"/>
            <a:endCxn id="12" idx="2"/>
          </p:cNvCxnSpPr>
          <p:nvPr/>
        </p:nvCxnSpPr>
        <p:spPr>
          <a:xfrm flipV="1">
            <a:off x="2080878" y="2748990"/>
            <a:ext cx="222870" cy="95355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40 Conector recto"/>
          <p:cNvCxnSpPr>
            <a:stCxn id="22" idx="0"/>
            <a:endCxn id="12" idx="2"/>
          </p:cNvCxnSpPr>
          <p:nvPr/>
        </p:nvCxnSpPr>
        <p:spPr>
          <a:xfrm flipV="1">
            <a:off x="625277" y="2748990"/>
            <a:ext cx="1678471" cy="953556"/>
          </a:xfrm>
          <a:prstGeom prst="line">
            <a:avLst/>
          </a:prstGeom>
        </p:spPr>
        <p:style>
          <a:lnRef idx="2">
            <a:schemeClr val="dk1"/>
          </a:lnRef>
          <a:fillRef idx="0">
            <a:schemeClr val="dk1"/>
          </a:fillRef>
          <a:effectRef idx="1">
            <a:schemeClr val="dk1"/>
          </a:effectRef>
          <a:fontRef idx="minor">
            <a:schemeClr val="tx1"/>
          </a:fontRef>
        </p:style>
      </p:cxnSp>
      <p:sp>
        <p:nvSpPr>
          <p:cNvPr id="44" name="Text Box 4"/>
          <p:cNvSpPr txBox="1">
            <a:spLocks noChangeArrowheads="1"/>
          </p:cNvSpPr>
          <p:nvPr/>
        </p:nvSpPr>
        <p:spPr bwMode="auto">
          <a:xfrm>
            <a:off x="-17461" y="5621178"/>
            <a:ext cx="7632847"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Financial Bilateral contracts</a:t>
            </a:r>
            <a:endParaRPr lang="en-US" sz="2000" b="1" dirty="0" smtClean="0">
              <a:solidFill>
                <a:prstClr val="black"/>
              </a:solidFill>
              <a:latin typeface="Arial" pitchFamily="34" charset="0"/>
            </a:endParaRPr>
          </a:p>
        </p:txBody>
      </p:sp>
    </p:spTree>
    <p:extLst>
      <p:ext uri="{BB962C8B-B14F-4D97-AF65-F5344CB8AC3E}">
        <p14:creationId xmlns:p14="http://schemas.microsoft.com/office/powerpoint/2010/main" val="76767232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Chilean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Market</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model</a:t>
            </a:r>
            <a:r>
              <a:rPr lang="es-CL" sz="2400" b="1" i="1" dirty="0" smtClean="0">
                <a:solidFill>
                  <a:srgbClr val="FFFF00"/>
                </a:solidFill>
                <a:latin typeface="Trebuchet MS" pitchFamily="34" charset="0"/>
              </a:rPr>
              <a:t>, 1982</a:t>
            </a:r>
            <a:endParaRPr lang="es-ES" sz="2800" b="1" i="1" dirty="0">
              <a:solidFill>
                <a:srgbClr val="FFFF00"/>
              </a:solidFill>
              <a:latin typeface="Trebuchet MS" pitchFamily="34" charset="0"/>
            </a:endParaRPr>
          </a:p>
        </p:txBody>
      </p:sp>
      <p:sp>
        <p:nvSpPr>
          <p:cNvPr id="11" name="1 Título"/>
          <p:cNvSpPr txBox="1">
            <a:spLocks/>
          </p:cNvSpPr>
          <p:nvPr/>
        </p:nvSpPr>
        <p:spPr>
          <a:xfrm>
            <a:off x="251520" y="773832"/>
            <a:ext cx="7391400" cy="1143000"/>
          </a:xfrm>
          <a:prstGeom prst="rect">
            <a:avLst/>
          </a:prstGeom>
        </p:spPr>
        <p:txBody>
          <a:bodyPr/>
          <a:lstStyle/>
          <a:p>
            <a:pPr fontAlgn="base">
              <a:spcBef>
                <a:spcPct val="0"/>
              </a:spcBef>
              <a:spcAft>
                <a:spcPct val="0"/>
              </a:spcAft>
              <a:defRPr/>
            </a:pPr>
            <a:r>
              <a:rPr lang="en-US" sz="3200" b="1" dirty="0" smtClean="0">
                <a:solidFill>
                  <a:srgbClr val="FF0000"/>
                </a:solidFill>
                <a:ea typeface="+mj-ea"/>
                <a:cs typeface="+mj-cs"/>
              </a:rPr>
              <a:t>Pioneering electricity reform in 1982</a:t>
            </a:r>
            <a:endParaRPr lang="en-US" sz="3200" b="1" dirty="0">
              <a:solidFill>
                <a:srgbClr val="FF0000"/>
              </a:solidFill>
              <a:ea typeface="+mj-ea"/>
              <a:cs typeface="+mj-cs"/>
            </a:endParaRPr>
          </a:p>
        </p:txBody>
      </p:sp>
      <p:sp>
        <p:nvSpPr>
          <p:cNvPr id="12" name="Text Box 4"/>
          <p:cNvSpPr txBox="1">
            <a:spLocks noChangeArrowheads="1"/>
          </p:cNvSpPr>
          <p:nvPr/>
        </p:nvSpPr>
        <p:spPr bwMode="auto">
          <a:xfrm>
            <a:off x="539552" y="1916832"/>
            <a:ext cx="8382000" cy="3785652"/>
          </a:xfrm>
          <a:prstGeom prst="rect">
            <a:avLst/>
          </a:prstGeom>
          <a:noFill/>
          <a:ln w="9525">
            <a:noFill/>
            <a:miter lim="800000"/>
            <a:headEnd/>
            <a:tailEnd/>
          </a:ln>
        </p:spPr>
        <p:txBody>
          <a:bodyPr wrap="square">
            <a:spAutoFit/>
          </a:bodyPr>
          <a:lstStyle/>
          <a:p>
            <a:pPr fontAlgn="base">
              <a:spcBef>
                <a:spcPts val="600"/>
              </a:spcBef>
              <a:spcAft>
                <a:spcPct val="0"/>
              </a:spcAft>
              <a:buClr>
                <a:srgbClr val="0000FF"/>
              </a:buClr>
              <a:buFont typeface="Wingdings" pitchFamily="2" charset="2"/>
              <a:buChar char="Ø"/>
            </a:pPr>
            <a:r>
              <a:rPr lang="en-US" sz="2000" dirty="0" smtClean="0">
                <a:solidFill>
                  <a:prstClr val="black"/>
                </a:solidFill>
                <a:latin typeface="Arial" pitchFamily="34" charset="0"/>
              </a:rPr>
              <a:t>Beginning of the electricity market: DFL N 1/1982</a:t>
            </a:r>
          </a:p>
          <a:p>
            <a:pPr lvl="1" fontAlgn="base">
              <a:spcBef>
                <a:spcPts val="600"/>
              </a:spcBef>
              <a:spcAft>
                <a:spcPct val="0"/>
              </a:spcAft>
              <a:buClr>
                <a:srgbClr val="0000FF"/>
              </a:buClr>
              <a:buFont typeface="Arial" pitchFamily="34" charset="0"/>
              <a:buChar char="•"/>
            </a:pPr>
            <a:r>
              <a:rPr lang="en-US" sz="2000" dirty="0" smtClean="0">
                <a:solidFill>
                  <a:prstClr val="black"/>
                </a:solidFill>
                <a:latin typeface="Arial" pitchFamily="34" charset="0"/>
              </a:rPr>
              <a:t> </a:t>
            </a:r>
            <a:r>
              <a:rPr lang="en-US" sz="2000" dirty="0">
                <a:solidFill>
                  <a:prstClr val="black"/>
                </a:solidFill>
                <a:latin typeface="Arial" pitchFamily="34" charset="0"/>
              </a:rPr>
              <a:t>Wholesale market </a:t>
            </a:r>
            <a:r>
              <a:rPr lang="en-US" sz="2000" dirty="0" smtClean="0">
                <a:solidFill>
                  <a:prstClr val="black"/>
                </a:solidFill>
                <a:latin typeface="Arial" pitchFamily="34" charset="0"/>
              </a:rPr>
              <a:t>(</a:t>
            </a:r>
            <a:r>
              <a:rPr lang="en-US" sz="2000" dirty="0" smtClean="0">
                <a:solidFill>
                  <a:prstClr val="black"/>
                </a:solidFill>
                <a:latin typeface="Arial" pitchFamily="34" charset="0"/>
              </a:rPr>
              <a:t>only generators</a:t>
            </a:r>
            <a:r>
              <a:rPr lang="en-US" sz="2000" dirty="0">
                <a:solidFill>
                  <a:prstClr val="black"/>
                </a:solidFill>
                <a:latin typeface="Arial" pitchFamily="34" charset="0"/>
              </a:rPr>
              <a:t>)</a:t>
            </a:r>
          </a:p>
          <a:p>
            <a:pPr lvl="1" fontAlgn="base">
              <a:spcBef>
                <a:spcPts val="600"/>
              </a:spcBef>
              <a:spcAft>
                <a:spcPct val="0"/>
              </a:spcAft>
              <a:buClr>
                <a:srgbClr val="0000FF"/>
              </a:buClr>
              <a:buFont typeface="Arial" pitchFamily="34" charset="0"/>
              <a:buChar char="•"/>
            </a:pPr>
            <a:r>
              <a:rPr lang="en-US" sz="2000" dirty="0">
                <a:solidFill>
                  <a:prstClr val="black"/>
                </a:solidFill>
                <a:latin typeface="Arial" pitchFamily="34" charset="0"/>
              </a:rPr>
              <a:t> </a:t>
            </a:r>
            <a:r>
              <a:rPr lang="en-US" sz="2000" dirty="0" smtClean="0">
                <a:solidFill>
                  <a:prstClr val="black"/>
                </a:solidFill>
                <a:latin typeface="Arial" pitchFamily="34" charset="0"/>
              </a:rPr>
              <a:t>Development through private investment (generation, transmission, </a:t>
            </a:r>
            <a:br>
              <a:rPr lang="en-US" sz="2000" dirty="0" smtClean="0">
                <a:solidFill>
                  <a:prstClr val="black"/>
                </a:solidFill>
                <a:latin typeface="Arial" pitchFamily="34" charset="0"/>
              </a:rPr>
            </a:br>
            <a:r>
              <a:rPr lang="en-US" sz="2000" dirty="0" smtClean="0">
                <a:solidFill>
                  <a:prstClr val="black"/>
                </a:solidFill>
                <a:latin typeface="Arial" pitchFamily="34" charset="0"/>
              </a:rPr>
              <a:t>  distribution)</a:t>
            </a:r>
          </a:p>
          <a:p>
            <a:pPr lvl="2" fontAlgn="base">
              <a:spcBef>
                <a:spcPts val="600"/>
              </a:spcBef>
              <a:spcAft>
                <a:spcPct val="0"/>
              </a:spcAft>
              <a:buClr>
                <a:srgbClr val="0000FF"/>
              </a:buClr>
            </a:pPr>
            <a:endParaRPr lang="en-US" sz="2000" dirty="0" smtClean="0">
              <a:solidFill>
                <a:prstClr val="black"/>
              </a:solidFill>
              <a:latin typeface="Arial" pitchFamily="34" charset="0"/>
            </a:endParaRPr>
          </a:p>
          <a:p>
            <a:pPr fontAlgn="base">
              <a:spcBef>
                <a:spcPts val="600"/>
              </a:spcBef>
              <a:spcAft>
                <a:spcPct val="0"/>
              </a:spcAft>
              <a:buClr>
                <a:srgbClr val="0000FF"/>
              </a:buClr>
              <a:buFont typeface="Wingdings" pitchFamily="2" charset="2"/>
              <a:buChar char="Ø"/>
            </a:pPr>
            <a:r>
              <a:rPr lang="en-US" sz="2000" dirty="0" smtClean="0">
                <a:solidFill>
                  <a:prstClr val="black"/>
                </a:solidFill>
                <a:latin typeface="Arial" pitchFamily="34" charset="0"/>
              </a:rPr>
              <a:t>Regulation by the </a:t>
            </a:r>
            <a:r>
              <a:rPr lang="en-US" sz="2000" dirty="0" smtClean="0">
                <a:solidFill>
                  <a:prstClr val="black"/>
                </a:solidFill>
                <a:latin typeface="Arial" pitchFamily="34" charset="0"/>
              </a:rPr>
              <a:t>State at transmission &amp; distribution level</a:t>
            </a:r>
            <a:endParaRPr lang="en-US" sz="2000" dirty="0">
              <a:solidFill>
                <a:prstClr val="black"/>
              </a:solidFill>
              <a:latin typeface="Arial" pitchFamily="34" charset="0"/>
            </a:endParaRPr>
          </a:p>
          <a:p>
            <a:pPr lvl="1" fontAlgn="base">
              <a:spcBef>
                <a:spcPts val="600"/>
              </a:spcBef>
              <a:spcAft>
                <a:spcPct val="0"/>
              </a:spcAft>
              <a:buClr>
                <a:srgbClr val="0000FF"/>
              </a:buClr>
              <a:buFont typeface="Arial" pitchFamily="34" charset="0"/>
              <a:buChar char="•"/>
            </a:pPr>
            <a:r>
              <a:rPr lang="en-US" sz="2000" dirty="0" smtClean="0">
                <a:solidFill>
                  <a:prstClr val="black"/>
                </a:solidFill>
                <a:latin typeface="Arial" pitchFamily="34" charset="0"/>
              </a:rPr>
              <a:t> </a:t>
            </a:r>
            <a:r>
              <a:rPr lang="en-US" sz="2000" dirty="0">
                <a:solidFill>
                  <a:prstClr val="black"/>
                </a:solidFill>
                <a:latin typeface="Arial" pitchFamily="34" charset="0"/>
              </a:rPr>
              <a:t>Tariff regulation for </a:t>
            </a:r>
            <a:r>
              <a:rPr lang="en-US" sz="2000" dirty="0" smtClean="0">
                <a:solidFill>
                  <a:prstClr val="black"/>
                </a:solidFill>
                <a:latin typeface="Arial" pitchFamily="34" charset="0"/>
              </a:rPr>
              <a:t>transmission </a:t>
            </a:r>
            <a:r>
              <a:rPr lang="en-US" sz="2000" dirty="0">
                <a:solidFill>
                  <a:prstClr val="black"/>
                </a:solidFill>
                <a:latin typeface="Arial" pitchFamily="34" charset="0"/>
              </a:rPr>
              <a:t>&amp; </a:t>
            </a:r>
            <a:r>
              <a:rPr lang="en-US" sz="2000" dirty="0" smtClean="0">
                <a:solidFill>
                  <a:prstClr val="black"/>
                </a:solidFill>
                <a:latin typeface="Arial" pitchFamily="34" charset="0"/>
              </a:rPr>
              <a:t>distribution</a:t>
            </a:r>
            <a:endParaRPr lang="en-US" sz="2000" dirty="0">
              <a:solidFill>
                <a:prstClr val="black"/>
              </a:solidFill>
              <a:latin typeface="Arial" pitchFamily="34" charset="0"/>
            </a:endParaRPr>
          </a:p>
          <a:p>
            <a:pPr lvl="1" fontAlgn="base">
              <a:spcBef>
                <a:spcPts val="600"/>
              </a:spcBef>
              <a:spcAft>
                <a:spcPct val="0"/>
              </a:spcAft>
              <a:buClr>
                <a:srgbClr val="0000FF"/>
              </a:buClr>
              <a:buFont typeface="Arial" pitchFamily="34" charset="0"/>
              <a:buChar char="•"/>
            </a:pPr>
            <a:r>
              <a:rPr lang="en-US" sz="2000" dirty="0" smtClean="0">
                <a:solidFill>
                  <a:prstClr val="black"/>
                </a:solidFill>
                <a:latin typeface="Arial" pitchFamily="34" charset="0"/>
              </a:rPr>
              <a:t> Regulated monopolies, quality of service and supply</a:t>
            </a:r>
          </a:p>
          <a:p>
            <a:pPr lvl="1" fontAlgn="base">
              <a:spcBef>
                <a:spcPts val="600"/>
              </a:spcBef>
              <a:spcAft>
                <a:spcPct val="0"/>
              </a:spcAft>
              <a:buClr>
                <a:srgbClr val="0000FF"/>
              </a:buClr>
              <a:buFont typeface="Arial" pitchFamily="34" charset="0"/>
              <a:buChar char="•"/>
            </a:pPr>
            <a:r>
              <a:rPr lang="en-US" sz="2000" dirty="0" smtClean="0">
                <a:solidFill>
                  <a:prstClr val="black"/>
                </a:solidFill>
                <a:latin typeface="Arial" pitchFamily="34" charset="0"/>
              </a:rPr>
              <a:t> Concession to use public areas and impose right-of-ways</a:t>
            </a:r>
          </a:p>
          <a:p>
            <a:pPr lvl="1" fontAlgn="base">
              <a:spcBef>
                <a:spcPts val="600"/>
              </a:spcBef>
              <a:spcAft>
                <a:spcPct val="0"/>
              </a:spcAft>
              <a:buClr>
                <a:srgbClr val="0000FF"/>
              </a:buClr>
              <a:buFont typeface="Arial" pitchFamily="34" charset="0"/>
              <a:buChar char="•"/>
            </a:pPr>
            <a:r>
              <a:rPr lang="en-US" sz="2000" dirty="0" smtClean="0">
                <a:solidFill>
                  <a:prstClr val="black"/>
                </a:solidFill>
                <a:latin typeface="Arial" pitchFamily="34" charset="0"/>
              </a:rPr>
              <a:t> Indicative planning (generation)</a:t>
            </a:r>
          </a:p>
        </p:txBody>
      </p:sp>
    </p:spTree>
    <p:extLst>
      <p:ext uri="{BB962C8B-B14F-4D97-AF65-F5344CB8AC3E}">
        <p14:creationId xmlns:p14="http://schemas.microsoft.com/office/powerpoint/2010/main" val="209355966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7504" y="548680"/>
            <a:ext cx="7704856" cy="1200329"/>
          </a:xfrm>
          <a:prstGeom prst="rect">
            <a:avLst/>
          </a:prstGeom>
          <a:noFill/>
        </p:spPr>
        <p:txBody>
          <a:bodyPr wrap="square" rtlCol="0">
            <a:spAutoFit/>
          </a:bodyPr>
          <a:lstStyle/>
          <a:p>
            <a:pPr fontAlgn="base">
              <a:spcBef>
                <a:spcPct val="0"/>
              </a:spcBef>
              <a:spcAft>
                <a:spcPct val="0"/>
              </a:spcAft>
            </a:pPr>
            <a:r>
              <a:rPr lang="es-CL" b="1" dirty="0" smtClean="0">
                <a:solidFill>
                  <a:prstClr val="black"/>
                </a:solidFill>
                <a:latin typeface="Arial" pitchFamily="34" charset="0"/>
              </a:rPr>
              <a:t>Basic </a:t>
            </a:r>
            <a:r>
              <a:rPr lang="es-CL" b="1" dirty="0" err="1" smtClean="0">
                <a:solidFill>
                  <a:prstClr val="black"/>
                </a:solidFill>
                <a:latin typeface="Arial" pitchFamily="34" charset="0"/>
              </a:rPr>
              <a:t>Market</a:t>
            </a:r>
            <a:r>
              <a:rPr lang="es-CL" b="1" dirty="0" smtClean="0">
                <a:solidFill>
                  <a:prstClr val="black"/>
                </a:solidFill>
                <a:latin typeface="Arial" pitchFamily="34" charset="0"/>
              </a:rPr>
              <a:t> </a:t>
            </a:r>
            <a:r>
              <a:rPr lang="es-CL" b="1" dirty="0" err="1" smtClean="0">
                <a:solidFill>
                  <a:prstClr val="black"/>
                </a:solidFill>
                <a:latin typeface="Arial" pitchFamily="34" charset="0"/>
              </a:rPr>
              <a:t>Design</a:t>
            </a:r>
            <a:r>
              <a:rPr lang="es-CL" b="1" dirty="0" smtClean="0">
                <a:solidFill>
                  <a:prstClr val="black"/>
                </a:solidFill>
                <a:latin typeface="Arial" pitchFamily="34" charset="0"/>
              </a:rPr>
              <a:t>: </a:t>
            </a:r>
          </a:p>
          <a:p>
            <a:pPr fontAlgn="base">
              <a:spcBef>
                <a:spcPct val="0"/>
              </a:spcBef>
              <a:spcAft>
                <a:spcPct val="0"/>
              </a:spcAft>
            </a:pPr>
            <a:endParaRPr lang="es-CL" dirty="0" smtClean="0">
              <a:solidFill>
                <a:prstClr val="black"/>
              </a:solidFill>
              <a:latin typeface="Arial" pitchFamily="34" charset="0"/>
            </a:endParaRPr>
          </a:p>
          <a:p>
            <a:pPr fontAlgn="base">
              <a:spcBef>
                <a:spcPct val="0"/>
              </a:spcBef>
              <a:spcAft>
                <a:spcPct val="0"/>
              </a:spcAft>
            </a:pPr>
            <a:r>
              <a:rPr lang="en-US" dirty="0" smtClean="0">
                <a:solidFill>
                  <a:prstClr val="black"/>
                </a:solidFill>
                <a:latin typeface="Arial" pitchFamily="34" charset="0"/>
              </a:rPr>
              <a:t>- Market design is based on a mandatory Pool with audited costs and only </a:t>
            </a:r>
            <a:br>
              <a:rPr lang="en-US" dirty="0" smtClean="0">
                <a:solidFill>
                  <a:prstClr val="black"/>
                </a:solidFill>
                <a:latin typeface="Arial" pitchFamily="34" charset="0"/>
              </a:rPr>
            </a:br>
            <a:r>
              <a:rPr lang="en-US" dirty="0" smtClean="0">
                <a:solidFill>
                  <a:prstClr val="black"/>
                </a:solidFill>
                <a:latin typeface="Arial" pitchFamily="34" charset="0"/>
              </a:rPr>
              <a:t>  financial bilateral contracts.</a:t>
            </a:r>
            <a:endParaRPr lang="es-CL" dirty="0">
              <a:solidFill>
                <a:prstClr val="black"/>
              </a:solidFill>
              <a:latin typeface="Arial" pitchFamily="34" charset="0"/>
            </a:endParaRPr>
          </a:p>
        </p:txBody>
      </p:sp>
      <p:sp>
        <p:nvSpPr>
          <p:cNvPr id="8" name="7 CuadroTexto"/>
          <p:cNvSpPr txBox="1"/>
          <p:nvPr/>
        </p:nvSpPr>
        <p:spPr>
          <a:xfrm>
            <a:off x="35496" y="1844824"/>
            <a:ext cx="3644006" cy="4524315"/>
          </a:xfrm>
          <a:prstGeom prst="rect">
            <a:avLst/>
          </a:prstGeom>
          <a:noFill/>
        </p:spPr>
        <p:txBody>
          <a:bodyPr wrap="square" rtlCol="0">
            <a:spAutoFit/>
          </a:bodyPr>
          <a:lstStyle/>
          <a:p>
            <a:pPr fontAlgn="base">
              <a:spcBef>
                <a:spcPct val="0"/>
              </a:spcBef>
              <a:spcAft>
                <a:spcPct val="0"/>
              </a:spcAft>
            </a:pPr>
            <a:r>
              <a:rPr lang="es-CL" b="1" dirty="0" smtClean="0">
                <a:solidFill>
                  <a:prstClr val="black"/>
                </a:solidFill>
                <a:latin typeface="Arial" pitchFamily="34" charset="0"/>
              </a:rPr>
              <a:t>Spot </a:t>
            </a:r>
            <a:r>
              <a:rPr lang="es-CL" b="1" dirty="0">
                <a:solidFill>
                  <a:prstClr val="black"/>
                </a:solidFill>
                <a:latin typeface="Arial" pitchFamily="34" charset="0"/>
              </a:rPr>
              <a:t>P</a:t>
            </a:r>
            <a:r>
              <a:rPr lang="es-CL" b="1" dirty="0" smtClean="0">
                <a:solidFill>
                  <a:prstClr val="black"/>
                </a:solidFill>
                <a:latin typeface="Arial" pitchFamily="34" charset="0"/>
              </a:rPr>
              <a:t>rice </a:t>
            </a:r>
            <a:r>
              <a:rPr lang="es-CL" b="1" dirty="0" err="1">
                <a:solidFill>
                  <a:prstClr val="black"/>
                </a:solidFill>
                <a:latin typeface="Arial" pitchFamily="34" charset="0"/>
              </a:rPr>
              <a:t>C</a:t>
            </a:r>
            <a:r>
              <a:rPr lang="es-CL" b="1" dirty="0" err="1" smtClean="0">
                <a:solidFill>
                  <a:prstClr val="black"/>
                </a:solidFill>
                <a:latin typeface="Arial" pitchFamily="34" charset="0"/>
              </a:rPr>
              <a:t>alculation</a:t>
            </a:r>
            <a:r>
              <a:rPr lang="es-CL" b="1" dirty="0" smtClean="0">
                <a:solidFill>
                  <a:prstClr val="black"/>
                </a:solidFill>
                <a:latin typeface="Arial" pitchFamily="34" charset="0"/>
              </a:rPr>
              <a:t>: </a:t>
            </a:r>
          </a:p>
          <a:p>
            <a:pPr fontAlgn="base">
              <a:spcBef>
                <a:spcPct val="0"/>
              </a:spcBef>
              <a:spcAft>
                <a:spcPct val="0"/>
              </a:spcAft>
            </a:pPr>
            <a:endParaRPr lang="es-CL" dirty="0" smtClean="0">
              <a:solidFill>
                <a:prstClr val="black"/>
              </a:solidFill>
              <a:latin typeface="Arial" pitchFamily="34" charset="0"/>
            </a:endParaRPr>
          </a:p>
          <a:p>
            <a:pPr marL="173038" indent="-173038" fontAlgn="base">
              <a:spcBef>
                <a:spcPct val="0"/>
              </a:spcBef>
              <a:spcAft>
                <a:spcPct val="0"/>
              </a:spcAft>
              <a:buFontTx/>
              <a:buChar char="-"/>
            </a:pPr>
            <a:r>
              <a:rPr lang="en-US" dirty="0" smtClean="0">
                <a:solidFill>
                  <a:prstClr val="black"/>
                </a:solidFill>
                <a:latin typeface="Arial" pitchFamily="34" charset="0"/>
              </a:rPr>
              <a:t>Based on a minimum operation cost </a:t>
            </a:r>
            <a:r>
              <a:rPr lang="en-US" dirty="0" smtClean="0">
                <a:solidFill>
                  <a:prstClr val="black"/>
                </a:solidFill>
                <a:latin typeface="Arial" pitchFamily="34" charset="0"/>
              </a:rPr>
              <a:t>and </a:t>
            </a:r>
            <a:r>
              <a:rPr lang="en-US" dirty="0" smtClean="0">
                <a:solidFill>
                  <a:prstClr val="black"/>
                </a:solidFill>
                <a:latin typeface="Arial" pitchFamily="34" charset="0"/>
              </a:rPr>
              <a:t>centralized </a:t>
            </a:r>
            <a:r>
              <a:rPr lang="en-US" dirty="0" smtClean="0">
                <a:solidFill>
                  <a:prstClr val="black"/>
                </a:solidFill>
                <a:latin typeface="Arial" pitchFamily="34" charset="0"/>
              </a:rPr>
              <a:t>dispatch</a:t>
            </a:r>
            <a:br>
              <a:rPr lang="en-US" dirty="0" smtClean="0">
                <a:solidFill>
                  <a:prstClr val="black"/>
                </a:solidFill>
                <a:latin typeface="Arial" pitchFamily="34" charset="0"/>
              </a:rPr>
            </a:br>
            <a:r>
              <a:rPr lang="en-US" dirty="0" smtClean="0">
                <a:solidFill>
                  <a:prstClr val="black"/>
                </a:solidFill>
                <a:latin typeface="Arial" pitchFamily="34" charset="0"/>
              </a:rPr>
              <a:t>(UC Tools, </a:t>
            </a:r>
            <a:r>
              <a:rPr lang="en-US" dirty="0" err="1" smtClean="0">
                <a:solidFill>
                  <a:prstClr val="black"/>
                </a:solidFill>
                <a:latin typeface="Arial" pitchFamily="34" charset="0"/>
              </a:rPr>
              <a:t>Plexos</a:t>
            </a:r>
            <a:r>
              <a:rPr lang="en-US" dirty="0" smtClean="0">
                <a:solidFill>
                  <a:prstClr val="black"/>
                </a:solidFill>
                <a:latin typeface="Arial" pitchFamily="34" charset="0"/>
              </a:rPr>
              <a:t>, PCP).</a:t>
            </a:r>
            <a:endParaRPr lang="en-US" dirty="0" smtClean="0">
              <a:solidFill>
                <a:prstClr val="black"/>
              </a:solidFill>
              <a:latin typeface="Arial" pitchFamily="34" charset="0"/>
            </a:endParaRPr>
          </a:p>
          <a:p>
            <a:pPr marL="173038" indent="-173038" fontAlgn="base">
              <a:spcBef>
                <a:spcPct val="0"/>
              </a:spcBef>
              <a:spcAft>
                <a:spcPct val="0"/>
              </a:spcAft>
              <a:buFontTx/>
              <a:buChar char="-"/>
            </a:pPr>
            <a:endParaRPr lang="en-US" dirty="0" smtClean="0">
              <a:solidFill>
                <a:prstClr val="black"/>
              </a:solidFill>
              <a:latin typeface="Arial" pitchFamily="34" charset="0"/>
            </a:endParaRPr>
          </a:p>
          <a:p>
            <a:pPr marL="173038" indent="-173038" fontAlgn="base">
              <a:spcBef>
                <a:spcPct val="0"/>
              </a:spcBef>
              <a:spcAft>
                <a:spcPct val="0"/>
              </a:spcAft>
              <a:buFontTx/>
              <a:buChar char="-"/>
            </a:pPr>
            <a:r>
              <a:rPr lang="es-CL" dirty="0" smtClean="0">
                <a:solidFill>
                  <a:prstClr val="black"/>
                </a:solidFill>
                <a:latin typeface="Arial" pitchFamily="34" charset="0"/>
              </a:rPr>
              <a:t> </a:t>
            </a:r>
            <a:r>
              <a:rPr lang="en-US" dirty="0" smtClean="0">
                <a:solidFill>
                  <a:prstClr val="black"/>
                </a:solidFill>
                <a:latin typeface="Arial" pitchFamily="34" charset="0"/>
              </a:rPr>
              <a:t>Operation planning is carried out </a:t>
            </a:r>
            <a:r>
              <a:rPr lang="en-US" dirty="0" smtClean="0">
                <a:solidFill>
                  <a:prstClr val="black"/>
                </a:solidFill>
                <a:latin typeface="Arial" pitchFamily="34" charset="0"/>
              </a:rPr>
              <a:t>using hydro-thermal </a:t>
            </a:r>
            <a:r>
              <a:rPr lang="en-US" dirty="0" smtClean="0">
                <a:solidFill>
                  <a:prstClr val="black"/>
                </a:solidFill>
                <a:latin typeface="Arial" pitchFamily="34" charset="0"/>
              </a:rPr>
              <a:t>coordination which determines stored-water opportunity </a:t>
            </a:r>
            <a:r>
              <a:rPr lang="en-US" dirty="0" smtClean="0">
                <a:solidFill>
                  <a:prstClr val="black"/>
                </a:solidFill>
                <a:latin typeface="Arial" pitchFamily="34" charset="0"/>
              </a:rPr>
              <a:t>cost (PLP, OSE 2000).</a:t>
            </a:r>
            <a:endParaRPr lang="en-US" dirty="0" smtClean="0">
              <a:solidFill>
                <a:prstClr val="black"/>
              </a:solidFill>
              <a:latin typeface="Arial" pitchFamily="34" charset="0"/>
            </a:endParaRPr>
          </a:p>
          <a:p>
            <a:pPr marL="173038" indent="-173038" fontAlgn="base">
              <a:spcBef>
                <a:spcPct val="0"/>
              </a:spcBef>
              <a:spcAft>
                <a:spcPct val="0"/>
              </a:spcAft>
              <a:buFontTx/>
              <a:buChar char="-"/>
            </a:pPr>
            <a:endParaRPr lang="en-US" dirty="0" smtClean="0">
              <a:solidFill>
                <a:prstClr val="black"/>
              </a:solidFill>
              <a:latin typeface="Arial" pitchFamily="34" charset="0"/>
            </a:endParaRPr>
          </a:p>
          <a:p>
            <a:pPr marL="173038" indent="-173038" fontAlgn="base">
              <a:spcBef>
                <a:spcPct val="0"/>
              </a:spcBef>
              <a:spcAft>
                <a:spcPct val="0"/>
              </a:spcAft>
              <a:buFontTx/>
              <a:buChar char="-"/>
            </a:pPr>
            <a:r>
              <a:rPr lang="en-US" dirty="0" smtClean="0">
                <a:solidFill>
                  <a:prstClr val="black"/>
                </a:solidFill>
                <a:latin typeface="Arial" pitchFamily="34" charset="0"/>
              </a:rPr>
              <a:t>Transmission is a regulated sector. Marginal incomes are transfer to transmission owner reducing transmission charges.</a:t>
            </a:r>
            <a:endParaRPr lang="es-CL" dirty="0">
              <a:solidFill>
                <a:prstClr val="black"/>
              </a:solidFill>
              <a:latin typeface="Arial"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060848"/>
            <a:ext cx="5414143"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Chilean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Market</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model</a:t>
            </a:r>
            <a:r>
              <a:rPr lang="es-CL" sz="2400" b="1" i="1" dirty="0" smtClean="0">
                <a:solidFill>
                  <a:srgbClr val="FFFF00"/>
                </a:solidFill>
                <a:latin typeface="Trebuchet MS" pitchFamily="34" charset="0"/>
              </a:rPr>
              <a:t>, 1982</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269735742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144 Rectángulo"/>
          <p:cNvSpPr/>
          <p:nvPr/>
        </p:nvSpPr>
        <p:spPr>
          <a:xfrm>
            <a:off x="1115616" y="4725144"/>
            <a:ext cx="6264696" cy="10081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101 Rectángulo"/>
          <p:cNvSpPr/>
          <p:nvPr/>
        </p:nvSpPr>
        <p:spPr>
          <a:xfrm>
            <a:off x="7236296" y="0"/>
            <a:ext cx="1906256" cy="4766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0" y="0"/>
            <a:ext cx="7236296" cy="4766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2376" name="Picture 8" descr="http://4.bp.blogspot.com/-WHZ4k_jtmUI/UEXur1-ekEI/AAAAAAAAARE/ZCZ1E7At5LE/s1600/Solar+Panel+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291" y="6237312"/>
            <a:ext cx="714276" cy="5196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6" descr="data:image/jpeg;base64,/9j/4AAQSkZJRgABAQAAAQABAAD/2wCEAAkGBhQSEBUUExQWFBUVGRUVGBgXFxobIBcYFxkXFxgYHh4dGyYeGBokGhQYHy8gIygpLSwtFx8xNTAqNSYrLCkBCQoKDgwOGg8PGiokHyQ0KSwsKikwLCwtLCwsLSkuLCwsLCwsLCwsLCksLCwsLCwsLCkpLCwsLCwsLCwsLCwsLP/AABEIANYA6wMBIgACEQEDEQH/xAAcAAABBQEBAQAAAAAAAAAAAAAAAwQFBgcCAQj/xABREAABAgMEBAcMBwUGBAcAAAABAgMABBEFEiExBkFRYQcTIjJxgZEUIzNCUmJygpKhorE0NXOywcLRFUNTs+EWJERjdPGDhJPwFyUmVNLT4v/EABoBAAMBAQEBAAAAAAAAAAAAAAACAwQBBQb/xAA1EQACAQIDBQYEBgIDAAAAAAAAAQIDEQQhMRIyQVGRE2FxgaGxBcHR8BQiM0Lh8SOiNFJi/9oADAMBAAIRAxEAPwDcYIIIACCCCAAggggAIIIIACCCCAAggggAIIIIACCCCAAgjhx0JFSQBvNIYvW40nIlXQP1wjqi3oJKcY6skYIhlaSJ1IJ6SB+sc/2lHkH2v6Q/Zy5E/wARS5k3BEQjSNGtKh2H8Yds2u0rxgDsOHzjjhJcBo1oS0Y8gjwKj2EKhBBBAAQQQQAEEEEABBBBAAQQQQAEEEEABBBBAAQQVgrAAQRypYGceIeByIPQawBc7ggrBAAREWnbBSbiMVZE7Nw2mJR5dEk7AT2CKJbduGTkZqcCb62kpug5X3VBAUdwKgSNlYpBLOT4GetKV1CPEUtu2JeVF+emUtEioQTecUNyBVVMM6UioL4XWVKpJWdMzeq8olIr0ISvDEZ0iF0f0aDwTOzp7qmJgJd5eKUpIF2oyUaauanIDCsWwLNKDADIDADqGAgdSTOxoQjwv4kWvhDtVWLdksoBwTxlajVjVSa+6OTpzbYxNnyRGsClSN1Jg/KJO7uhRqXKtVN5hLsrsrkRieEi0EeGsZKhn3oqFBrxAXjC9ncLUg4q5MtvyLnni+kdJACx1pAiWRIpG35QnP2U28gocSlxPkuC8OquKekGOqclxFlShLVFjkpshAdYdS80cltqCkHpocD8osNn2gHU1GBGY/71RhUk6uxJ1pTCiqVmnA06ws1oagVSddArBWeo1BrGwSSOLmigZVI6qXhFL7ad9UQs6MlZ5PIsMEEERNYQQQQAEEEEABBBCE7MXG1K2D35D5wLM43ZXYsVQiudQM1pHWIqk9OIS2X5p9DLdbt5xVAVUJupGs0BwGyK/NcIlkt1rO3yNTTTitW27d98V2IrVmZVaks4xy7zRF200PGr0An8IQXpE3qCj1AfjGXO8M9mA0Q1NvHDxUJB+Ovuhv8A+Lri/o9kOKrShWtZGJ2BulKa6wrlSjqw/wA75I1JekuxHar+kJftx1XNSOoE/jGXuafW0sd7kpaXGJBKRUCvnOZgebEZOaV2ucHbUlZcY4JU0kiowybrlviLxeHWjT87+wuzN6z6GxcfMqyCh0JA+cJTDbqQS66GxtW6EjHDbGFPTSnT322Zl7zWg+rVhSiimueqGqLAk6+Dn3ztKUoB61UNDnuhXj4LSPo172OdlHjKTNmm7fkWq8baEqCK1CXAs4YZJNa7oVse1ZWaNJSbadWPFBuLw1hKuURvpSMgZshlPMs4He9MVy80Xh1QnO2OhWK5IJp48o6QpO+4sAK6sYmvid3a3rH6nOxpcvU3oT77XOBI84V94/WH0vpCg84FJ7R+vujC7F0sn2CESloCYA/w04KLHmi/ifVUBFkY4W20EJtKRdlVfxGuUgnbQ0w6CqNMcRSqO3Ho+jGUKkdyV+5muOTKVtqKVA8lWR3GM34Q/qKe/wCX/ntxNWTaEtN4yc008ac0KurA3pNFDrAiJ4S5dSLDngoEfR8/t24v+VQdmcTnKrFyja1zL7AtGck2G1cWZqVKUrupreZvi8aGhIFScwU+iTFos7hMk1ChWpo60uoUKesi8O2kQ2jMq8iTC5ZxK0FtBW04TS9heuLGLar1apNRnlEq5NtrC+7JBYNRy+KS+BgjC+gFQrQHLXEDaTrWmMorDuln/qpHzIhb+1Er/wC5Y/6zf/zint2bYrhF4tJNFEguON68MCpIBxyh/JaM2AUuFTjFeRdBmyKcqiqd8FcNtYAJh7TiRSKmaa6iVHsSCYhJ/hTZNUyjTsy5qohQSN5wvn2R0iJdUlo82truZtt9XGC8lCXpkkVGFOWNXXjnjDUz72KJWQ4lF1dC9cZAwOPFoBUdWGB6IAKJbKJtcxKvTigFKebCGhk2klKsq0BOG07TH0T/AI31vyRgGlEkUTEoXXS68p1knxQlHIoEoGSa0FTiaRv/APjfW/JFafHwM2I/b4osEEEESNIQQQQAEEEEABDK2fAL6vvCHsMrZ8Avq+8IaG8idXcfgzI+Gsf+Tsf6sfynYqcnYKWDeabZcBNbj6AqmrkroVJw23hFt4a/qhj/AFY/lOxEoyjzPilSUJJLjf5EItqnEXltIGgm4tJk1kUBITdrSgKVgXCRqCqdERE7Y84gkuOvzTZx706W1AZ4tigV6qokFJBFCKg5g64bNSamsZdxTPmc5s6+YcE+rdjxqclFtxyvzz9d5eoqdiOlJOUeJwvrFapdUsqB11Ss1B6ok2bOaRzW209CEj8IJycbdFJ2WBpk81VVKY1w7637xvjxuynbl+UfRNN+S4oV6A6nXuWIpOTazk14u66rLrY6/EdR5DBNspSoIeSqXWcg4KA+ivmqG+sLv2k0jnOoT0rSPxiTpzvoLZjiE35lCBVakoHnKA+cMUqdmXLrCJgtACq5dha1LJ8VKim4gAEVWT4wptiwWXoHMYFqywCf3k283e6SO+LHUBGiOEqNX2X4fy7fMdU2VqbtaUcF1xbaxvBV2EA06obt2u02KMzakJ/huBTrdNl1YqB0ERqDHB/aK635mVlx/lNLdOvWtSBs1f1kWeClJ8POzju0JWllJz1NpB1jXq6o108HU0asvG/ps2KKm/v+jEnkyjhvLbQhQx42SdGFNfFLNR6tYWtW3JpcmqXatHu1h26OKWlSneSpKgBVKlChSPGAwOEbxI8FtmNGok2lna7V0nP+IVbflsEWOVkkNi62hKBsSkJHYBHoQouGkn4f38rFVG3E+VpS1lSiQhxt+ScKECtyqHgKUUttd04gA3049sXSxNKXXELupYmakeAduLGCRXinqH4swY3Oes9p5BQ6hDiDmlaQoHqIIjNtLuB6yaFzjO4FYm8HEpTXbdcNB0JKY0DEQ3pGmgDsrNCl7OXKwTUZFBUDTbviRkNJJYIcrKTJrxdKSLhpRXoYRQJi0piQcCJW0GLSTUpS2AtaswDgAaD0XDEy1wxLl0qRMSLiFruZrujkqrhebr845dXsBoVqaYLcU0GZCdNHEkcY2hhKsqAF1YIy1iKnOifdUa8RLJKV5Xnl015hKK9RiWa02m58sqlm5FIvgi9Nl1STXC+htAKcMae8RD2jYj7pUZmaIRdWSiXTxScMwpZKlqSekR0Cj6SsstzUs2hRcd41lTi1G8o1uUClasa0SKUAyj6C/wAb635I+e7cel+NlW5VI4tDzVVpHJK+RUXjz1VqSanpj6E/xvrfkitPj4GbEft8UWCCCCJGkIIIIACCCCAAhlbPgF9X3hD2EZuXvoKThUf7e+OxdmmJNXi0jHOGv6nY/wBWP5TsQ0rMpcSFIUFJ2g1/2jVJuUIQpp9pDrSs0uJCkneK5GMx0+4PJeUlHJ+RW7LlsoC2q3km+tKRdJNQBerQ3hhqjPjsI6/5k/tmWm1KKho0eQRVJXSx1oJ7paN1QBDiBmCARhkc9RHRFikbTbeFW1hW0ax0jMR89Uw86ebWXNaA4NDqIq2JcNtuPN1bdSkqC0G6TQeNTBQ6axKQw0g+ivfZq+ULRbU15BHU0WS0NkFgd0IeeyPfX3Fpr6AUlPwmLbY+j0i1jLy8ugimKG0A6szS9qGeyIJrmjoEKJUQag0O6PqYxUVZI2lypBGZaeaYTsu1LolVoS48p9JU4gKoG0JUKaq8o5g6op7ukTz4uTNozsu4cBym2UE58lTSQhXQVA7sYjVrwpa+mYrkkbvNz7bSbzq0Np2rUEjtJAitTvCnZzZuiZS8ryWEqeOdP3aSO0xh1oaIOoVfdQuaH8VpZLlNVW3Cq96ph7Z88tYIYnVimaC21VO4pLYKeyM88bHZvTz7/wCk/WwjqcjT5nhUcV9Hs99W99bbA7CVK90RkzpdartQlUrLDVcQt5Qz1rKUbPF/SKbSZOc45TzWmUntuRyuzysUddedBzCnCAfVRdFN0YJ42q9JRXgm/exN1HzFdIbcfWC3+0ZmYmFVSENOJaQg4ctwNABITStCantMNmLBZTQltKlYVUoXiSNdVVMO5eWQ2LqEpQNiQB8oUjPUxM5K20/vwEc2xtM2W04KLbSoDLAYdBGI6oSEi4hN1t4lH8J8B5HRyuUkdBh9BElUksr9cxVJlbmrGavBS5dcusYh2TUVpB28WaLT6sICz33FBSH27SSkEBp5xd5O/i1LBqOk9Bi1w3m7ObcxWhKiPGyI6FDEdsa6eNnH7v75+pRVGip27pKpb8sl2XMsGVtqIIPi3QaC6KCiSaCucb/JWszOqLsnMNva6IVRacAMUmih1gRjM5aSWxc7qQ6n+C+kTA6BTvie0wjZ2jbc2q8iXfklpxS6i9xZIyKQu6tO4CkepDHbC25qy5/w7PpcaezNfmN9RbLrZo4mvSKHtyMP2LdbVmSk7/1jF5W2rakRg6ifZHivYmnSohdaecroic0T4U5SfeRLuMrlX1m6mhC21L8nUUknVTrjZTr0ayvF9BEqi3JX8TXUqBFQax7EDYLxS4ps5YnoINDE9DSjsuxelU7SNwggghSgQQR4TAAjPDva/RV8jGY8Jf1DOenL/wA1EaBO2y3dUkEkkKGAwxFM4z/hM+oZv05f+aiLJNQdzI5RlWjZ8ykWW0FS7YIqC22CDiDyE6tcRk9oegm+0SysZFGVejMdRiWsb6O16Df3Ew8j5HtZ05vZYbTTyKqm15uVwfRxzY8dOYG80+8B0w6nrfZflHrixe4tXJVgrLZr6qxPlAMQtqaJsu43bitqKDtGR+cWjVpSknNWfNadPodTi3mbC1zR0COoyKz9J7SkcFUnGRhRVb6QN/O7bwi5aPcJknNUTf4hw+I6Qmp81Vbqvcd0e/CpGavF3NKdzzhC51n/AGk3/JREEtAIIIBBzBFQerXE7whc+z/tJv8AkoiDjxfiP6q8PmzPV3hqzKLZ+juFoeQeW2fUJ5PqFME7Msu07tl7qhk+1Ugb7ye+N9YI3w6j2MKnnd689H1+tydxqmzX0pvy7qJto1oFKAX0BwclR9ICE2rWRf4tYUy55Douk9GpQ6CY7VZyb19sqacOa2zdJ9Ic1frAwo7PuFNyZZRNt7UJAUN5bVySd6VA7oe6l3+j+j9GdyYvHDroSKqISNqiAPfDBLUjTkzjzaP4PGEKB8kBSC6OgQ5l7PlgatSLr58t5NBltmFA9iYVwS1v0t6tpe5yw3/bzRNEFTqtjSFOfdFPfC6EzS+ZLXBtecSn4U1VEkJmYPJSZdgbE33iNmCbiR748VZyleFemFjZfSwnsbAVTpJjm3CPBebb9rL1DIYP2Q8kVmJxphOxCQOjlun8IQbs6SVqmZ4j7Raa9PJaGW2JaVstlBq222FeUlsuK9tePvh26vyifXXT4UwrrtaN+Vo+2fqc2hjLqW2KMyrEsNri0g+y0lRPWqFOJfXzphdNjDSWx7bl9XZSHSB5IPSlAT8SsY5UQTjdJ3qU4ewYRF1Lu6S9/e7ObQyVYzJPLSHFDW84t8+ySUjqEM3EUtmygBQB0UFwIHOTkBE4ageMB0pbH6xBOU/bdl0p4UZXj4ydZzjbgJyliI3fP2HpN7SNmsv6Uv8A4nziwRX7L+lL/wCJ84sEfV1dR8NuvxYQQQRI0hEVpC6Q2APGND0UJiViI0k5iPS/Aw9PeRHEO1NlD0209ZsviUql1TDjyC54TiwlNaZ0JJru69UUzSHTedtOSWwzZyW2XuLJWFk1KFhYIJup8Whw2w+4WvrKzfsPxVEYmyUoVfZUphZzLdAD6SDyFdkYcZjHSls++giUYRVkRDNrvyaUtzcupCQAA4mhGAoK0JST0HqidkrRbeFW1hQ3HEdIzHXCyLeeQCmYZDyDgVtCpI85pWfqk9ER69EpSa75JPcS4M7hOHSgkKR1UG6PFk4SzqLZ/wDUc4+a1Qrs9SSgivPzU7J/SWuOaGHGt/M//oDpiTs23GXx3tYr5JwV2a+qsTlQkltLNc1mhXFrMfFMPLB0JlJyy5YutALLQ74jkrGKtYwV6wMM4tWgP1ZK/ZD5mPS+Gfu8vmWo8SkWroFPy1wy7pm2WSpSGlkhSLwuqASTQ8kDmkZc2GEppYi9xb6VS7owKVggA9JFU9YEbJFY4R7NbdkFFaEqUHZVIUQLyQt0JUArMAgkYRur4enVV5a8ykoKWpXkqqKjEHWIIqp0fflzWVdNMy2ulD+U+474XldLwlQRMtqZXtoSk79oHaN8eG8PdXpva9+hmcORY4I4ZfStN5CgpJ1pII90dxlatqIIWYo92u0KvANc2g/eOazlEwaE43Sd5U4ewYRC2eP785l4FrNJV+8cyH6xOqJGd4DzlBA7BjHMRvLwXsEgJIGN4DeUtjsGMcoA1UO9KCo+0rCBA1pA6UoJ+JUCz5RHrrJ+FMQFBavKPUtf5UR0lJGVQPNSEDtVjHlborikbQEtjtVjETOaTyrfOeaJGpJU8fdyYaFOU8oq/hmdSb0JQkE+KTvKnD+kdkkDG8BvUlsdgxipu8IaVG6wy+8rZggeygKJ90CHrVexbl25ZJ1qAqP+oSr4f6afwdRZztHxf2x+zfEtSB5IB9FBV8SsIgJudQm2bNKnAAh0XipxJu8pPOoaI64hpyx7xpO2mFHW22pTh6AkHD2dULsaMyt0huTmn6jnuHiU9IKrv3TGvD04UJqo235WXV2Q8Uou5uqw424XEioJUQocoEE11RK2Za4cN0iivcej9I+b5F2cst5lbMwW21vITxKXS4KEioWLqUKwwqBXHrj6BCAJ2gwF75prH0lOpGvG66k7Ok04vJvQsMEAghDcERGknMR6X4GJeIjSPmJ9L8DFKe8iGI/TZj3C19ZWb9h+KoSEP+Fyx5hTsnONMLeZYauuFGJSakmoFVAUOdKbaRWpLSmXcTXjAigxC+SR+B6qx4nxKlOU1JK6Ekm4qxLQ2mrNbcIUpNFjJaSUqHQoUMRL+mzANEBbp81P60PugRpFMKpckH1E4jBWIz1Nxihha+sU16HFCXAm2bQmWcKiZRsXRDlNywLq/WA6YjrQs2z5kkqJkns+VRvHbQm4vHWk13w3NsTgxNnPgDPkr/8Arhs9pNR1hT8o8htt5DqryK3koreFFAA84ZmkaKeErKd7bPemvVaPoMoSuN2rSmGF3G1pn0CpJbClFIG0gYYbbw3xfuDnTCVXKMS3GhLzaAgoXybxqeaTgrPIGu6LFo5wwSTl1CXUpJoAhxPFHZStLlctcPtI9BbNtLlOt8U8f3iKIUek0uL9YEx7FOlGGmvHvNCVhzEBp59Xq+3k/wCcmId/RK2LKxl1i0ZYfuzW+kbgSVD1CoebEXa3CTLTcips3mHw9LEtry5DySshVKYDO9dOGUNLdYM6hCakUOJurSFDYRX/AGhdKqioxBy3wR8mm08jEnYrL2iy2iVyrqmj5JJKTu/3Bj1rSlxk3Ztop/zECoPVl2Hqiyxw6wlQIIBBzBFQerXGlYjayqq/fx6/UfbvvEfZNqtKmnHA6i5xLeKnLg8I5gddcct8OZvTWUaydCjsZbKvjXh74jHtC5dSr10p3JNB2aurCPZGzRLPNtITLq4zjKOPM31IuJCs0qF6vQIdww83e70000XmdtFnR03ceqJaTde85ZUodiBQYedHrrVqLSStxmSR0oRQdIvK94iwmRdUO+TD6hsbCJdOzPFfxRwzYzAVUNNqVtUFPq9pZMR7elDciujl72t0F2orRFSGjzDiqvTj84vyWELc+LlDPeIlpbR5pHg5BI2Lm3h9wXz7hFmUSBQkgbFLCB7KcY8QnyR1oR+ZcLPGzlz65f62OOoyPZlpgigeQ0nyZVgAe24SPd/ThdgtHwpW8f8APeUv4EUT1U/pJLUDnQnYpZUfZThHQBAwvAbglsdpxjP20+GXhl6oXaYlLSiWx3tFweYhDQ7c46wJ8Un1nD+kAoThdJ3BTh7ThHSztJ9ZYT8KcYk228xSs6c1/ulb30hGd0fCMuuNwP031vyRhumwH91oB9IRkgj3nExuR+m+t+SPrPhP/H6+489yHiiwCCAQRrNwQ1tNsFpVRWgJ6wKiHUN7Q8Ev0VfIx1aiz3WUe3dIDIWfMTacVICUNpNaFxZCUkjWBerTcYzSydCQ+ruufVxzz1HbgohIvAEX7gFTSnJTQDfFx4VPqKY+1Y+8mKHZOlj0m22icbUtm6gNvt4kJugpSqtAqg1EhWHjYQ9V/mZHDK1NF6lkJaF1pKGhsbSE/IQop0nMnthjZumUm4Bcfa6FK4s9jlK9UTLU22ql0pNcqFJrrwpWsTNA1abUo4Vh6iXI8dUKFwAY4DfhDaYtdhsVW80gec4gfMwAR1saHy8wkhxpCifHSAhftJGPQoERWrGefsudl5dTxek5lRbQFZtqqEgeaQVJrTkkKOAOUpa/CdJsghCy+vUlsGhPpEXeyvRFLnJqaetGSdmU8WFPtBtrHvYDjZNQcQTeFScTTVQCAC38JMgX55DZcWlKJWXWlPOReU49UlB5Kq3E120iuvy6LgRNSaFoGAelUhKk5YlAoeyo3RbtM/rIf6OW/mPxGR4eMrSjWa4K3dbLmjNUk1IrMrYLqQV2bMpfQMS0o0UNxSaCvsmFpXS0BfFzLamF67wNPeKpHaN8Sk3ZLbhvEFKxk4g3VjoUMe2EphL1248hueaGQWAh1PQrImmvkk7Yl2sKm/n6Pro/Oxy6eo/aeSoBSSFJORBqD1iOoq7NiovnuGYUw7rl5jkk01DUr39MLjSRxhQROsqaOV8CqT8/hJ6ISWGu/wDG792j6cfIVw5Fhhm4f75K/wDMeNd/djWcoXlZtDibyFBadoNf9jCDg/vkr/zGSb37sajEIJptPlL2YqJ0AE4XSdwU4e04R0tXlEj0lhPwpxgWfKPtrp8KY9bSfFB9RASPaVjGIQ8QPJHsIp8S45UQc6E+corPYnCGc7bUu34V5oHYpZcV7KYiHeEBit1lL76tQbSEA9lVe6Lww9WecYv779BlBvgWbEDxgPVbH6xwkAnChPmpKz2qwitftS0HPByjUuD4z5qfjIPwx1+wJx7w08unksJIHbyE+4xT8Oo780vV+lzuxzZYZybS2O+rSgf5roR8IiEmdOZRvmuFZ2MtfmXSscy2g0o2aqRfVtdcJ+FunviS4NpRCNIJgJQhIRKqUkBASEnvGIByOJx3nbGrC4ahWnsXb48EvmPGMWQrkrN2o5LhiRmEtpdQvjXL12mFTUpCQKVOBOUbilYM5UYi98k0hKXDz9aLNBnU0GO4dES1mWSGsSaqOHR0R9LSoww8NiPQRXq7OyrJO9yREEEEKbghvaHgl+ir5GHEN7Q8Ev0VfIx1aiz3WZbwqfUUx9qx95MVKyzMMyiaJ7pYIaJFQHE8mtBXkupxoBgemLbwqfUUx9qx95MVCxJNxMolyUdSps8XVlypSV0xKV85shVapxGOqGqbzJYf9NHT7FlvBXHsdzuXleEQtjxsqghBI6dseM8G9nOlPFvKxTXkPNq170nKJtFuupbUl+UeSL6+U1R5HP8ANooezqhn3dZKj31DCTdFeMlyg1rlVTYx64QuKSXAvIKSSp98ALQknjGhRKq3ji1qpC87oDYMo4gLfSsFKioOTIJwSbput3TidgxIoIVs1+wRiruKocbOKQeTjewIxGUTf9orNQ62ZGWUrByolZFaTUppieLQNmJOFIAKg1OsoStMjIuGqaX+K4pOeZccoojPUdkV7SlS2p+UemnASHwtYQDcbShbSjdFLysK1UcTQYYRcJ20Jx0LuSyWE3Ry33ApVK53G647iqKnbVlI/ask06vuhxcw0l4rpykKcaAF0clCDVdEjac84ALPpJaLT8+FsuIcQZSWF5CgoVDj9RhkdxxENYl7c4HGQ4pVnTCpR0GnFuEltVNQVioDcq/FRtKYnJBV20JZSU1oHmxVCuscknXQEHdHkYzB1JTc4maUdp3jmS8ENpK0m3hVtYVtpmOkHEdcOY8hxcXZkbWEZuSQ6m64hKxsIrTo1jqhv3M62m62sOtnNmYHGJpsSrnJw21EPo9pDRqSWXA6mVI2GpxxSpRtUqtBuuEzCSgEgKokUvkUIOsbo67rnUPtlyVL5a4wAthV1d9N2pKQRv1dAiy6PpPGTVK+FTkkH9034xwES6yNZHrLKvhThGipi2pbMopq3ffNc734jufNFVE1abnNSxKA+je7OWqvUI9VoW69jMzTzu0Dkp7VmlPVi1gEDC8BuCWx2nGOAAT4pO4KcPacIz/i5LcSj4L65i7b4ELJaGyjeTSVnzip09mCPdE020ECgFwbKpbHsoFY6WdpPrLCR7KcYGx5I9hH5lxCdWc95t+Irk3qeNp8kewivxKgWryiPWWVfCnCBRrmQfSUVnsThHRqBXlBO3ktJ7c4mKABAwvAbglsdpxhpweH/wBQzX+jVkb2qX1nOGc3pPKNc55qo1ICnT24pBhfgpmu6LYmpltKyz3KpBWpIFFd5ABpgCbiiBnQR7HwulONVyaaVuXei1NNXZr2jWS/V/NE3EJo0MF+r+MTcfR1d9j4b9JBBBBEzQEITqatrA1pV8jC8BgONXVjM9N7Gcm7ImWWRecBQ6E61BBBITtVQYDWaDXGbaPKZeZrLumWmRxaVt4ELuihUps4LoRzhQiuMbvP2attfGNdJA1bekRTNI9ApGfWXXErl5g4l5k85QyKkGoJ3ihO2LTjtfmiZKVRU12c8iEbfnW21XmmX031YtrLauca8lYKc9ihCzeki00vyc3zaclCHNe1Lhw364bq4PrWaBTK2gxMt1qA9go47FJVvPP1Rz+y9IWz9El3AkXcFo5Qrn4YHfkOiI2sa009CfszTC6PoM+e+NHCW2XsOfmaxJ2ppLMuutcVZz4N1ynHuMsg1Tngtasqml2uQirS01pCkUTZrAJUhVStOBTWn+IyxhzMs6STCklSZOVu1AVVBwVmc3NW7XAdI60JadWlwuvsy6AmpDKSpV3YXHKBJrrCYrth2WibtmWbkU325Z5Mw6+SVXghSFFSlnFRJRQE5lWGGMWZvgpW8Qq07RW9lVqX5uHnEBI9gHfF1sSy25drueSZDTZNVUJKlk4FS1HEmn6ZYRSNNshOvCOWr5IeBjjn13TQEqNd3/dI5BUCWSEuJPIKFAKSraKHVE9ZlnBpO1RzP4DdFWnJpSJacdQbq0S0w4lWtKggkEbwYttJp8kZOycXHg2zLuEyybLafuSQdTP625TlNpXXFKhmhWfJby1gRGyNg2q4kBa0MDyl3b56QkFXbTfEjwZFjuUlsjuglXHY8ql43N9ylMvGrXVF0alSoVFIxShGe8kz0bJ6lJHB84Ry7RePooNPe4I9VwZt0+lzF7bROe2l6vvi7mRVu7Y7bkNp7I6opaILIoQ4O3EElqfcBOJvINCcAK0cNcAMwco5XL2tLjDi5pAz4ugVQbgELJ6jGlIQBkKR4toHMQk6FOe9FM44p6oz+xNKG5hZbUksvAkcWtJUokYmhVr3EAxMTUylsVdWED/NcSgeyIgeFhTCW0VP96CgWynncWM75Hi1pdJxqMMKxZLK4ILPQ204/wAfMOONocILgQnlgGnJF/DHxo86XwmM5/kdly/khOnGObdkV+a03lGsnbx2Mt/mXQe+OJa25ua+iWc88DWi3LxT8ggdF6NPsuxZZgjuWTYbUMlBsLX7RqqJruWZczKgN5p7h+kaofCaMN71f0sSU4ftTZljOg1tOjvr8tIpPihSb1N1wK++IeM8DkoTem5yZm1ebRA+IqPYRqjTGdG/KX2D8T+kPWrDaTqvdJ/7EbYUaFLdXRWHXavSKRSbN0Ss6XPeJFoq1Kdq6enlk06osIZfcTdCbqNgAQOyLC2yE5ADoFI7Aim2lohuxlLfk/IaWbI8UimZOJO/9IeQQRNu7uy8YqKsggggjgwQQQQAENZizG15pFdowPuh1BHU2tDjinkyFd0bHirI6RX9IROjyxktPvEWCCH7WRB4am+BXhYTvlj2lfpHSNG1a1jqBP6RPwR3tZHPwtMimdHkDnEq9w92PviRZl0oFEgAboUghHJvUtGnGG6jyKJaf0Ge/wBJM/yzF7MU52QLiJiXJCVPMvMAnIKWkpB37YeG7IhW/UgzAdFdHUzDYXLvqYmWgtRpXEAm6RQ1AIwqKjA1G21S1qWszz5duZSADeQQlRBqfFIqaA5o2RD2Sw1LqMnaCDLvsh24skoxJJBSsEYEk08VQi3ycnNpbJYmW3k8WggPorUUVgHGiK68SDnEjUR7fCS4k0ekZlB3JvVpnSqUa98LI4Umiq73NNFQFaBpNabaX60iQYtCdSE1lW10J8HMUqaagtApTeYlLNt6eBXSzlHvawf72zgMKnqgArauEB9fgLMmljKqkqAxyrRBAqK6+2EJqatl9XFhpuSBNCokXhrOZUodSQfw0C0rVtJcskCSYaHIop2avHDKqW2tZpko4e6AtqQmlOKM1OJZF5d7udAbA298cKlU34QAZbpXo+1LMgreU9MuhKySTgCTUnEnGgFVHHVH0BKiqJT7GW+6IxOalG51bchZyOMW5dU87iQLpNVqWcVAXhU5ahUkRuqWBxzbaMUthtsHcgD9IrS1uZcTupd6LMlsDIU6I6gEESNQQQQQAEEEEABBBBAAQQQQAEEEEABBBBAAQQQQAEEEEABBBBAARFWtZN83k87Zt/rErBHYycXdCTgpqzKHb9iS84kNzzAcKQQlYqlxFdihSo10OB3xU18DzaCTIWi/LE+I5iDsBKSkU6QqNkdl0qFFJB6REe9YDZyqnoNfnFLwlrkQ2a0NHdd5kydCLdRQInJNwZgkjXhTFmFWLN0jTWiJQFSSgqvIwCsCedSvV1RpatGti+1P9Y5/s0fLHs/1g2YczvaVf+nqZ89o9pA6kIdtCUaQLvNu6uhmtRTaIQ/8H2XFX5+0ZibXnRGGOsXlleHRSNLRo1tX2J/rDlmwWxnVXSf0gtBcQ2qz0SRWbEshmVQWZFgNJVziKqWv0lkk066CLRZdlBvE4qPuGwfrD5tlKRRIAG6O4455WWSGhRz2pu7CCCCJlwggggAIIIIACCCCAAggggAIIIIACCCCAAggggAIIIIACCCCAAggggAIIIIACCCCAAggggAIIIIACCCCAAggggAIIIIACCCCAAggggA//9k="/>
          <p:cNvSpPr>
            <a:spLocks noChangeAspect="1" noChangeArrowheads="1"/>
          </p:cNvSpPr>
          <p:nvPr/>
        </p:nvSpPr>
        <p:spPr bwMode="auto">
          <a:xfrm>
            <a:off x="843979" y="81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Picture 22" descr="MCj02980270000[1]"/>
          <p:cNvPicPr>
            <a:picLocks noChangeAspect="1" noChangeArrowheads="1"/>
          </p:cNvPicPr>
          <p:nvPr/>
        </p:nvPicPr>
        <p:blipFill>
          <a:blip r:embed="rId3" cstate="print"/>
          <a:srcRect/>
          <a:stretch>
            <a:fillRect/>
          </a:stretch>
        </p:blipFill>
        <p:spPr bwMode="auto">
          <a:xfrm>
            <a:off x="6536824" y="6093296"/>
            <a:ext cx="627464" cy="514867"/>
          </a:xfrm>
          <a:prstGeom prst="rect">
            <a:avLst/>
          </a:prstGeom>
          <a:noFill/>
        </p:spPr>
      </p:pic>
      <p:pic>
        <p:nvPicPr>
          <p:cNvPr id="44" name="Picture 2" descr="C:\Users\rpalma\AppData\Local\Microsoft\Windows\Temporary Internet Files\Content.IE5\MF7V84OX\MCj03493230000[1].wmf"/>
          <p:cNvPicPr>
            <a:picLocks noChangeAspect="1" noChangeArrowheads="1"/>
          </p:cNvPicPr>
          <p:nvPr/>
        </p:nvPicPr>
        <p:blipFill>
          <a:blip r:embed="rId4" cstate="print"/>
          <a:srcRect/>
          <a:stretch>
            <a:fillRect/>
          </a:stretch>
        </p:blipFill>
        <p:spPr bwMode="auto">
          <a:xfrm>
            <a:off x="5292080" y="1358852"/>
            <a:ext cx="654420" cy="485972"/>
          </a:xfrm>
          <a:prstGeom prst="rect">
            <a:avLst/>
          </a:prstGeom>
          <a:noFill/>
        </p:spPr>
      </p:pic>
      <p:pic>
        <p:nvPicPr>
          <p:cNvPr id="45" name="Picture 3" descr="C:\Users\rpalma\AppData\Local\Microsoft\Windows\Temporary Internet Files\Content.IE5\15H5K0XC\MCj03108820000[1].wmf"/>
          <p:cNvPicPr>
            <a:picLocks noChangeAspect="1" noChangeArrowheads="1"/>
          </p:cNvPicPr>
          <p:nvPr/>
        </p:nvPicPr>
        <p:blipFill>
          <a:blip r:embed="rId5" cstate="print"/>
          <a:srcRect/>
          <a:stretch>
            <a:fillRect/>
          </a:stretch>
        </p:blipFill>
        <p:spPr bwMode="auto">
          <a:xfrm>
            <a:off x="3761477" y="1379219"/>
            <a:ext cx="738515" cy="537613"/>
          </a:xfrm>
          <a:prstGeom prst="rect">
            <a:avLst/>
          </a:prstGeom>
          <a:solidFill>
            <a:schemeClr val="bg2">
              <a:lumMod val="50000"/>
            </a:schemeClr>
          </a:solidFill>
        </p:spPr>
      </p:pic>
      <p:pic>
        <p:nvPicPr>
          <p:cNvPr id="46" name="Picture 4" descr="http://t3.gstatic.com/images?q=tbn:XRn7pM1uTOgmOM:http://www.arthursclipart.org/dams/dams/hydroelectric.gif">
            <a:hlinkClick r:id="rId6"/>
          </p:cNvPr>
          <p:cNvPicPr>
            <a:picLocks noChangeAspect="1" noChangeArrowheads="1"/>
          </p:cNvPicPr>
          <p:nvPr/>
        </p:nvPicPr>
        <p:blipFill>
          <a:blip r:embed="rId7" cstate="print"/>
          <a:srcRect/>
          <a:stretch>
            <a:fillRect/>
          </a:stretch>
        </p:blipFill>
        <p:spPr bwMode="auto">
          <a:xfrm>
            <a:off x="1881733" y="1327120"/>
            <a:ext cx="869342" cy="989711"/>
          </a:xfrm>
          <a:prstGeom prst="rect">
            <a:avLst/>
          </a:prstGeom>
          <a:noFill/>
        </p:spPr>
      </p:pic>
      <p:pic>
        <p:nvPicPr>
          <p:cNvPr id="48" name="Picture 20" descr="http://photos3.fotosearch.com/bthumb/OMU/OMU117/04P04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6967" y="134076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t1.gstatic.com/images?q=tbn:YWM5AGEL1w3vZM:http://www.geocities.com/newastronomy/Animated_Normal_Atom.gif">
            <a:hlinkClick r:id="rId9"/>
          </p:cNvPr>
          <p:cNvPicPr>
            <a:picLocks noChangeAspect="1" noChangeArrowheads="1"/>
          </p:cNvPicPr>
          <p:nvPr/>
        </p:nvPicPr>
        <p:blipFill>
          <a:blip r:embed="rId10" cstate="print"/>
          <a:srcRect/>
          <a:stretch>
            <a:fillRect/>
          </a:stretch>
        </p:blipFill>
        <p:spPr bwMode="auto">
          <a:xfrm>
            <a:off x="1475656" y="6093296"/>
            <a:ext cx="559918" cy="454672"/>
          </a:xfrm>
          <a:prstGeom prst="rect">
            <a:avLst/>
          </a:prstGeom>
          <a:noFill/>
        </p:spPr>
      </p:pic>
      <p:pic>
        <p:nvPicPr>
          <p:cNvPr id="50" name="Picture 3" descr="C:\Users\rpalma\AppData\Local\Microsoft\Windows\Temporary Internet Files\Content.IE5\15H5K0XC\MCj03108820000[1].wmf"/>
          <p:cNvPicPr>
            <a:picLocks noChangeAspect="1" noChangeArrowheads="1"/>
          </p:cNvPicPr>
          <p:nvPr/>
        </p:nvPicPr>
        <p:blipFill>
          <a:blip r:embed="rId5" cstate="print"/>
          <a:srcRect/>
          <a:stretch>
            <a:fillRect/>
          </a:stretch>
        </p:blipFill>
        <p:spPr bwMode="auto">
          <a:xfrm>
            <a:off x="4381277" y="2549943"/>
            <a:ext cx="910804" cy="663033"/>
          </a:xfrm>
          <a:prstGeom prst="rect">
            <a:avLst/>
          </a:prstGeom>
          <a:solidFill>
            <a:schemeClr val="tx2">
              <a:lumMod val="60000"/>
              <a:lumOff val="40000"/>
            </a:schemeClr>
          </a:solidFill>
        </p:spPr>
      </p:pic>
      <p:pic>
        <p:nvPicPr>
          <p:cNvPr id="62" name="Picture 10"/>
          <p:cNvPicPr>
            <a:picLocks noChangeAspect="1" noChangeArrowheads="1"/>
          </p:cNvPicPr>
          <p:nvPr/>
        </p:nvPicPr>
        <p:blipFill>
          <a:blip r:embed="rId11" cstate="print"/>
          <a:srcRect/>
          <a:stretch>
            <a:fillRect/>
          </a:stretch>
        </p:blipFill>
        <p:spPr bwMode="auto">
          <a:xfrm>
            <a:off x="3772053" y="6148860"/>
            <a:ext cx="524531" cy="517002"/>
          </a:xfrm>
          <a:prstGeom prst="rect">
            <a:avLst/>
          </a:prstGeom>
          <a:noFill/>
          <a:ln w="9525">
            <a:noFill/>
            <a:miter lim="800000"/>
            <a:headEnd/>
            <a:tailEnd/>
          </a:ln>
          <a:effectLst/>
        </p:spPr>
      </p:pic>
      <p:pic>
        <p:nvPicPr>
          <p:cNvPr id="442403" name="Picture 3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77489" y="6138801"/>
            <a:ext cx="813743" cy="49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40 CuadroTexto"/>
          <p:cNvSpPr txBox="1"/>
          <p:nvPr/>
        </p:nvSpPr>
        <p:spPr>
          <a:xfrm>
            <a:off x="7553908" y="548680"/>
            <a:ext cx="1347998" cy="307777"/>
          </a:xfrm>
          <a:prstGeom prst="rect">
            <a:avLst/>
          </a:prstGeom>
          <a:noFill/>
        </p:spPr>
        <p:txBody>
          <a:bodyPr wrap="none" rtlCol="0">
            <a:spAutoFit/>
          </a:bodyPr>
          <a:lstStyle/>
          <a:p>
            <a:r>
              <a:rPr lang="es-MX" sz="1400" i="1" dirty="0"/>
              <a:t>C</a:t>
            </a:r>
            <a:r>
              <a:rPr lang="es-MX" sz="1400" i="1" dirty="0" smtClean="0"/>
              <a:t>P </a:t>
            </a:r>
            <a:r>
              <a:rPr lang="es-MX" sz="1400" i="1" dirty="0" smtClean="0"/>
              <a:t>= </a:t>
            </a:r>
            <a:r>
              <a:rPr lang="es-MX" sz="1400" i="1" dirty="0" err="1" smtClean="0"/>
              <a:t>investment</a:t>
            </a:r>
            <a:endParaRPr lang="en-US" sz="1400" i="1" dirty="0"/>
          </a:p>
        </p:txBody>
      </p:sp>
      <p:sp>
        <p:nvSpPr>
          <p:cNvPr id="42" name="41 CuadroTexto"/>
          <p:cNvSpPr txBox="1"/>
          <p:nvPr/>
        </p:nvSpPr>
        <p:spPr>
          <a:xfrm>
            <a:off x="7780188" y="44624"/>
            <a:ext cx="1112292" cy="369332"/>
          </a:xfrm>
          <a:prstGeom prst="rect">
            <a:avLst/>
          </a:prstGeom>
          <a:noFill/>
        </p:spPr>
        <p:txBody>
          <a:bodyPr wrap="none" rtlCol="0">
            <a:spAutoFit/>
          </a:bodyPr>
          <a:lstStyle/>
          <a:p>
            <a:r>
              <a:rPr lang="es-MX" b="1" i="1" dirty="0" err="1" smtClean="0"/>
              <a:t>Comment</a:t>
            </a:r>
            <a:endParaRPr lang="en-US" b="1" i="1" dirty="0"/>
          </a:p>
        </p:txBody>
      </p:sp>
      <p:sp>
        <p:nvSpPr>
          <p:cNvPr id="51" name="50 CuadroTexto"/>
          <p:cNvSpPr txBox="1"/>
          <p:nvPr/>
        </p:nvSpPr>
        <p:spPr>
          <a:xfrm>
            <a:off x="-36512" y="611396"/>
            <a:ext cx="1167307" cy="646331"/>
          </a:xfrm>
          <a:prstGeom prst="rect">
            <a:avLst/>
          </a:prstGeom>
          <a:noFill/>
        </p:spPr>
        <p:txBody>
          <a:bodyPr wrap="none" rtlCol="0">
            <a:spAutoFit/>
          </a:bodyPr>
          <a:lstStyle/>
          <a:p>
            <a:r>
              <a:rPr lang="es-MX" i="1" dirty="0" err="1" smtClean="0"/>
              <a:t>Only</a:t>
            </a:r>
            <a:r>
              <a:rPr lang="es-MX" i="1" dirty="0" smtClean="0"/>
              <a:t>  </a:t>
            </a:r>
            <a:r>
              <a:rPr lang="es-MX" i="1" dirty="0" err="1" smtClean="0"/>
              <a:t>peak</a:t>
            </a:r>
            <a:r>
              <a:rPr lang="es-MX" i="1" dirty="0" smtClean="0"/>
              <a:t/>
            </a:r>
            <a:br>
              <a:rPr lang="es-MX" i="1" dirty="0" smtClean="0"/>
            </a:br>
            <a:r>
              <a:rPr lang="es-MX" i="1" dirty="0" smtClean="0"/>
              <a:t>load </a:t>
            </a:r>
            <a:r>
              <a:rPr lang="es-MX" i="1" dirty="0" err="1" smtClean="0"/>
              <a:t>units</a:t>
            </a:r>
            <a:endParaRPr lang="en-US" i="1" dirty="0"/>
          </a:p>
        </p:txBody>
      </p:sp>
      <p:pic>
        <p:nvPicPr>
          <p:cNvPr id="79"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7624"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8468" y="626782"/>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35632"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14519"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4559"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4599"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4639"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4679" y="620689"/>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952" y="62068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0796" y="626781"/>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7960" y="62068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847" y="62068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887" y="62068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6927" y="62068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6967" y="620688"/>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7007" y="620688"/>
            <a:ext cx="313265" cy="281939"/>
          </a:xfrm>
          <a:prstGeom prst="rect">
            <a:avLst/>
          </a:prstGeom>
          <a:noFill/>
          <a:extLst>
            <a:ext uri="{909E8E84-426E-40DD-AFC4-6F175D3DCCD1}">
              <a14:hiddenFill xmlns:a14="http://schemas.microsoft.com/office/drawing/2010/main">
                <a:solidFill>
                  <a:srgbClr val="FFFFFF"/>
                </a:solidFill>
              </a14:hiddenFill>
            </a:ext>
          </a:extLst>
        </p:spPr>
      </p:pic>
      <p:sp>
        <p:nvSpPr>
          <p:cNvPr id="95" name="94 CuadroTexto"/>
          <p:cNvSpPr txBox="1"/>
          <p:nvPr/>
        </p:nvSpPr>
        <p:spPr>
          <a:xfrm>
            <a:off x="2627784" y="35332"/>
            <a:ext cx="1681871" cy="369332"/>
          </a:xfrm>
          <a:prstGeom prst="rect">
            <a:avLst/>
          </a:prstGeom>
          <a:noFill/>
        </p:spPr>
        <p:txBody>
          <a:bodyPr wrap="none" rtlCol="0">
            <a:spAutoFit/>
          </a:bodyPr>
          <a:lstStyle/>
          <a:p>
            <a:r>
              <a:rPr lang="es-MX" b="1" i="1" dirty="0" err="1" smtClean="0"/>
              <a:t>Generation</a:t>
            </a:r>
            <a:r>
              <a:rPr lang="es-MX" b="1" i="1" dirty="0" smtClean="0"/>
              <a:t> </a:t>
            </a:r>
            <a:r>
              <a:rPr lang="es-MX" b="1" i="1" dirty="0" err="1" smtClean="0"/>
              <a:t>Mix</a:t>
            </a:r>
            <a:endParaRPr lang="en-US" b="1" i="1" dirty="0"/>
          </a:p>
        </p:txBody>
      </p:sp>
      <p:cxnSp>
        <p:nvCxnSpPr>
          <p:cNvPr id="96" name="95 Conector recto"/>
          <p:cNvCxnSpPr/>
          <p:nvPr/>
        </p:nvCxnSpPr>
        <p:spPr>
          <a:xfrm>
            <a:off x="0" y="476672"/>
            <a:ext cx="9144000" cy="0"/>
          </a:xfrm>
          <a:prstGeom prst="line">
            <a:avLst/>
          </a:prstGeom>
        </p:spPr>
        <p:style>
          <a:lnRef idx="2">
            <a:schemeClr val="dk1"/>
          </a:lnRef>
          <a:fillRef idx="0">
            <a:schemeClr val="dk1"/>
          </a:fillRef>
          <a:effectRef idx="1">
            <a:schemeClr val="dk1"/>
          </a:effectRef>
          <a:fontRef idx="minor">
            <a:schemeClr val="tx1"/>
          </a:fontRef>
        </p:style>
      </p:cxnSp>
      <p:sp>
        <p:nvSpPr>
          <p:cNvPr id="97" name="96 CuadroTexto"/>
          <p:cNvSpPr txBox="1"/>
          <p:nvPr/>
        </p:nvSpPr>
        <p:spPr>
          <a:xfrm>
            <a:off x="49553" y="1412776"/>
            <a:ext cx="1031051" cy="646331"/>
          </a:xfrm>
          <a:prstGeom prst="rect">
            <a:avLst/>
          </a:prstGeom>
          <a:noFill/>
        </p:spPr>
        <p:txBody>
          <a:bodyPr wrap="none" rtlCol="0">
            <a:spAutoFit/>
          </a:bodyPr>
          <a:lstStyle/>
          <a:p>
            <a:pPr algn="ctr"/>
            <a:r>
              <a:rPr lang="es-MX" i="1" dirty="0" smtClean="0"/>
              <a:t>E. </a:t>
            </a:r>
            <a:r>
              <a:rPr lang="es-MX" i="1" dirty="0" err="1" smtClean="0"/>
              <a:t>Matrix</a:t>
            </a:r>
            <a:r>
              <a:rPr lang="es-MX" i="1" dirty="0" smtClean="0"/>
              <a:t/>
            </a:r>
            <a:br>
              <a:rPr lang="es-MX" i="1" dirty="0" smtClean="0"/>
            </a:br>
            <a:r>
              <a:rPr lang="es-MX" i="1" dirty="0" smtClean="0"/>
              <a:t>1980</a:t>
            </a:r>
            <a:endParaRPr lang="en-US" i="1" dirty="0"/>
          </a:p>
        </p:txBody>
      </p:sp>
      <p:cxnSp>
        <p:nvCxnSpPr>
          <p:cNvPr id="98" name="97 Conector recto"/>
          <p:cNvCxnSpPr/>
          <p:nvPr/>
        </p:nvCxnSpPr>
        <p:spPr>
          <a:xfrm>
            <a:off x="7380312" y="-897"/>
            <a:ext cx="0" cy="6858897"/>
          </a:xfrm>
          <a:prstGeom prst="line">
            <a:avLst/>
          </a:prstGeom>
        </p:spPr>
        <p:style>
          <a:lnRef idx="2">
            <a:schemeClr val="dk1"/>
          </a:lnRef>
          <a:fillRef idx="0">
            <a:schemeClr val="dk1"/>
          </a:fillRef>
          <a:effectRef idx="1">
            <a:schemeClr val="dk1"/>
          </a:effectRef>
          <a:fontRef idx="minor">
            <a:schemeClr val="tx1"/>
          </a:fontRef>
        </p:style>
      </p:cxnSp>
      <p:sp>
        <p:nvSpPr>
          <p:cNvPr id="99" name="98 CuadroTexto"/>
          <p:cNvSpPr txBox="1"/>
          <p:nvPr/>
        </p:nvSpPr>
        <p:spPr>
          <a:xfrm>
            <a:off x="7553908" y="764704"/>
            <a:ext cx="731290" cy="307777"/>
          </a:xfrm>
          <a:prstGeom prst="rect">
            <a:avLst/>
          </a:prstGeom>
          <a:noFill/>
        </p:spPr>
        <p:txBody>
          <a:bodyPr wrap="none" rtlCol="0">
            <a:spAutoFit/>
          </a:bodyPr>
          <a:lstStyle/>
          <a:p>
            <a:r>
              <a:rPr lang="es-MX" sz="1400" i="1" dirty="0" smtClean="0"/>
              <a:t>EP </a:t>
            </a:r>
            <a:r>
              <a:rPr lang="es-MX" sz="1400" i="1" dirty="0" smtClean="0"/>
              <a:t>= </a:t>
            </a:r>
            <a:r>
              <a:rPr lang="es-MX" sz="1400" i="1" dirty="0" smtClean="0"/>
              <a:t>VC</a:t>
            </a:r>
            <a:endParaRPr lang="en-US" sz="1400" i="1" dirty="0"/>
          </a:p>
        </p:txBody>
      </p:sp>
      <p:pic>
        <p:nvPicPr>
          <p:cNvPr id="100"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5189" y="1340768"/>
            <a:ext cx="313265" cy="281939"/>
          </a:xfrm>
          <a:prstGeom prst="rect">
            <a:avLst/>
          </a:prstGeom>
          <a:noFill/>
          <a:extLst>
            <a:ext uri="{909E8E84-426E-40DD-AFC4-6F175D3DCCD1}">
              <a14:hiddenFill xmlns:a14="http://schemas.microsoft.com/office/drawing/2010/main">
                <a:solidFill>
                  <a:srgbClr val="FFFFFF"/>
                </a:solidFill>
              </a14:hiddenFill>
            </a:ext>
          </a:extLst>
        </p:spPr>
      </p:pic>
      <p:sp>
        <p:nvSpPr>
          <p:cNvPr id="101" name="100 Rectángulo"/>
          <p:cNvSpPr/>
          <p:nvPr/>
        </p:nvSpPr>
        <p:spPr>
          <a:xfrm>
            <a:off x="0" y="6237312"/>
            <a:ext cx="602363"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102 Conector recto"/>
          <p:cNvCxnSpPr/>
          <p:nvPr/>
        </p:nvCxnSpPr>
        <p:spPr>
          <a:xfrm>
            <a:off x="1115616" y="-898"/>
            <a:ext cx="0" cy="6858897"/>
          </a:xfrm>
          <a:prstGeom prst="line">
            <a:avLst/>
          </a:prstGeom>
        </p:spPr>
        <p:style>
          <a:lnRef idx="2">
            <a:schemeClr val="dk1"/>
          </a:lnRef>
          <a:fillRef idx="0">
            <a:schemeClr val="dk1"/>
          </a:fillRef>
          <a:effectRef idx="1">
            <a:schemeClr val="dk1"/>
          </a:effectRef>
          <a:fontRef idx="minor">
            <a:schemeClr val="tx1"/>
          </a:fontRef>
        </p:style>
      </p:cxnSp>
      <p:cxnSp>
        <p:nvCxnSpPr>
          <p:cNvPr id="4" name="3 Conector recto"/>
          <p:cNvCxnSpPr>
            <a:stCxn id="79" idx="2"/>
          </p:cNvCxnSpPr>
          <p:nvPr/>
        </p:nvCxnSpPr>
        <p:spPr>
          <a:xfrm>
            <a:off x="1344257" y="902628"/>
            <a:ext cx="537476" cy="450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a:stCxn id="84" idx="2"/>
          </p:cNvCxnSpPr>
          <p:nvPr/>
        </p:nvCxnSpPr>
        <p:spPr>
          <a:xfrm flipH="1">
            <a:off x="2751075" y="902628"/>
            <a:ext cx="440157" cy="450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104 Conector recto"/>
          <p:cNvCxnSpPr>
            <a:stCxn id="85" idx="2"/>
          </p:cNvCxnSpPr>
          <p:nvPr/>
        </p:nvCxnSpPr>
        <p:spPr>
          <a:xfrm>
            <a:off x="3551272" y="902628"/>
            <a:ext cx="210205" cy="524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a:stCxn id="88" idx="2"/>
          </p:cNvCxnSpPr>
          <p:nvPr/>
        </p:nvCxnSpPr>
        <p:spPr>
          <a:xfrm flipH="1">
            <a:off x="4499992" y="908720"/>
            <a:ext cx="177437" cy="518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a:stCxn id="89" idx="2"/>
          </p:cNvCxnSpPr>
          <p:nvPr/>
        </p:nvCxnSpPr>
        <p:spPr>
          <a:xfrm>
            <a:off x="5044593" y="902627"/>
            <a:ext cx="247487" cy="52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107 Conector recto"/>
          <p:cNvCxnSpPr>
            <a:stCxn id="92" idx="2"/>
          </p:cNvCxnSpPr>
          <p:nvPr/>
        </p:nvCxnSpPr>
        <p:spPr>
          <a:xfrm flipH="1">
            <a:off x="5921267" y="902627"/>
            <a:ext cx="222293" cy="52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a:stCxn id="94" idx="2"/>
            <a:endCxn id="100" idx="0"/>
          </p:cNvCxnSpPr>
          <p:nvPr/>
        </p:nvCxnSpPr>
        <p:spPr>
          <a:xfrm flipH="1">
            <a:off x="6861822" y="902627"/>
            <a:ext cx="1818" cy="438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a:stCxn id="93" idx="2"/>
            <a:endCxn id="48" idx="0"/>
          </p:cNvCxnSpPr>
          <p:nvPr/>
        </p:nvCxnSpPr>
        <p:spPr>
          <a:xfrm>
            <a:off x="6503600" y="902627"/>
            <a:ext cx="0" cy="438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123 CuadroTexto"/>
          <p:cNvSpPr txBox="1"/>
          <p:nvPr/>
        </p:nvSpPr>
        <p:spPr>
          <a:xfrm>
            <a:off x="23103" y="2420888"/>
            <a:ext cx="1083951" cy="646331"/>
          </a:xfrm>
          <a:prstGeom prst="rect">
            <a:avLst/>
          </a:prstGeom>
          <a:noFill/>
        </p:spPr>
        <p:txBody>
          <a:bodyPr wrap="none" rtlCol="0">
            <a:spAutoFit/>
          </a:bodyPr>
          <a:lstStyle/>
          <a:p>
            <a:pPr algn="ctr"/>
            <a:r>
              <a:rPr lang="es-MX" i="1" dirty="0"/>
              <a:t>E. </a:t>
            </a:r>
            <a:r>
              <a:rPr lang="es-MX" i="1" dirty="0" err="1"/>
              <a:t>Matrix</a:t>
            </a:r>
            <a:r>
              <a:rPr lang="es-MX" i="1" dirty="0"/>
              <a:t> </a:t>
            </a:r>
            <a:r>
              <a:rPr lang="es-MX" i="1" dirty="0" smtClean="0"/>
              <a:t/>
            </a:r>
            <a:br>
              <a:rPr lang="es-MX" i="1" dirty="0" smtClean="0"/>
            </a:br>
            <a:r>
              <a:rPr lang="es-MX" i="1" dirty="0" smtClean="0"/>
              <a:t>2000</a:t>
            </a:r>
            <a:endParaRPr lang="en-US" i="1" dirty="0"/>
          </a:p>
        </p:txBody>
      </p:sp>
      <p:pic>
        <p:nvPicPr>
          <p:cNvPr id="126" name="Picture 3" descr="C:\Users\rpalma\AppData\Local\Microsoft\Windows\Temporary Internet Files\Content.IE5\15H5K0XC\MCj03108820000[1].wmf"/>
          <p:cNvPicPr>
            <a:picLocks noChangeAspect="1" noChangeArrowheads="1"/>
          </p:cNvPicPr>
          <p:nvPr/>
        </p:nvPicPr>
        <p:blipFill>
          <a:blip r:embed="rId5" cstate="print"/>
          <a:srcRect/>
          <a:stretch>
            <a:fillRect/>
          </a:stretch>
        </p:blipFill>
        <p:spPr bwMode="auto">
          <a:xfrm>
            <a:off x="3257421" y="2549943"/>
            <a:ext cx="738515" cy="537613"/>
          </a:xfrm>
          <a:prstGeom prst="rect">
            <a:avLst/>
          </a:prstGeom>
          <a:solidFill>
            <a:schemeClr val="bg2">
              <a:lumMod val="50000"/>
            </a:schemeClr>
          </a:solidFill>
        </p:spPr>
      </p:pic>
      <p:pic>
        <p:nvPicPr>
          <p:cNvPr id="127" name="Picture 4" descr="http://t3.gstatic.com/images?q=tbn:XRn7pM1uTOgmOM:http://www.arthursclipart.org/dams/dams/hydroelectric.gif">
            <a:hlinkClick r:id="rId6"/>
          </p:cNvPr>
          <p:cNvPicPr>
            <a:picLocks noChangeAspect="1" noChangeArrowheads="1"/>
          </p:cNvPicPr>
          <p:nvPr/>
        </p:nvPicPr>
        <p:blipFill>
          <a:blip r:embed="rId7" cstate="print"/>
          <a:srcRect/>
          <a:stretch>
            <a:fillRect/>
          </a:stretch>
        </p:blipFill>
        <p:spPr bwMode="auto">
          <a:xfrm>
            <a:off x="1838834" y="2492896"/>
            <a:ext cx="716942" cy="816210"/>
          </a:xfrm>
          <a:prstGeom prst="rect">
            <a:avLst/>
          </a:prstGeom>
          <a:noFill/>
        </p:spPr>
      </p:pic>
      <p:pic>
        <p:nvPicPr>
          <p:cNvPr id="128" name="Picture 2" descr="C:\Users\rpalma\AppData\Local\Microsoft\Windows\Temporary Internet Files\Content.IE5\MF7V84OX\MCj03493230000[1].wmf"/>
          <p:cNvPicPr>
            <a:picLocks noChangeAspect="1" noChangeArrowheads="1"/>
          </p:cNvPicPr>
          <p:nvPr/>
        </p:nvPicPr>
        <p:blipFill>
          <a:blip r:embed="rId4" cstate="print"/>
          <a:srcRect/>
          <a:stretch>
            <a:fillRect/>
          </a:stretch>
        </p:blipFill>
        <p:spPr bwMode="auto">
          <a:xfrm>
            <a:off x="5580112" y="2549943"/>
            <a:ext cx="568344" cy="422052"/>
          </a:xfrm>
          <a:prstGeom prst="rect">
            <a:avLst/>
          </a:prstGeom>
          <a:noFill/>
        </p:spPr>
      </p:pic>
      <p:pic>
        <p:nvPicPr>
          <p:cNvPr id="129" name="Picture 20" descr="http://photos3.fotosearch.com/bthumb/OMU/OMU117/04P04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6967" y="2564904"/>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2564904"/>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 descr="C:\Users\rpalma\AppData\Local\Microsoft\Windows\Temporary Internet Files\Content.IE5\15H5K0XC\MCj03108820000[1].wmf"/>
          <p:cNvPicPr>
            <a:picLocks noChangeAspect="1" noChangeArrowheads="1"/>
          </p:cNvPicPr>
          <p:nvPr/>
        </p:nvPicPr>
        <p:blipFill>
          <a:blip r:embed="rId5" cstate="print"/>
          <a:srcRect/>
          <a:stretch>
            <a:fillRect/>
          </a:stretch>
        </p:blipFill>
        <p:spPr bwMode="auto">
          <a:xfrm>
            <a:off x="4139952" y="3558056"/>
            <a:ext cx="740817" cy="539288"/>
          </a:xfrm>
          <a:prstGeom prst="rect">
            <a:avLst/>
          </a:prstGeom>
          <a:solidFill>
            <a:schemeClr val="tx2">
              <a:lumMod val="60000"/>
              <a:lumOff val="40000"/>
            </a:schemeClr>
          </a:solidFill>
        </p:spPr>
      </p:pic>
      <p:sp>
        <p:nvSpPr>
          <p:cNvPr id="133" name="132 CuadroTexto"/>
          <p:cNvSpPr txBox="1"/>
          <p:nvPr/>
        </p:nvSpPr>
        <p:spPr>
          <a:xfrm>
            <a:off x="44058" y="3429000"/>
            <a:ext cx="1083951" cy="646331"/>
          </a:xfrm>
          <a:prstGeom prst="rect">
            <a:avLst/>
          </a:prstGeom>
          <a:noFill/>
        </p:spPr>
        <p:txBody>
          <a:bodyPr wrap="none" rtlCol="0">
            <a:spAutoFit/>
          </a:bodyPr>
          <a:lstStyle/>
          <a:p>
            <a:pPr algn="ctr"/>
            <a:r>
              <a:rPr lang="es-MX" i="1" dirty="0"/>
              <a:t>E. </a:t>
            </a:r>
            <a:r>
              <a:rPr lang="es-MX" i="1" dirty="0" err="1"/>
              <a:t>Matrix</a:t>
            </a:r>
            <a:r>
              <a:rPr lang="es-MX" i="1" dirty="0"/>
              <a:t> </a:t>
            </a:r>
            <a:r>
              <a:rPr lang="es-MX" i="1" dirty="0" smtClean="0"/>
              <a:t/>
            </a:r>
            <a:br>
              <a:rPr lang="es-MX" i="1" dirty="0" smtClean="0"/>
            </a:br>
            <a:r>
              <a:rPr lang="es-MX" i="1" dirty="0" smtClean="0"/>
              <a:t>2010</a:t>
            </a:r>
            <a:endParaRPr lang="en-US" i="1" dirty="0"/>
          </a:p>
        </p:txBody>
      </p:sp>
      <p:pic>
        <p:nvPicPr>
          <p:cNvPr id="134" name="Picture 3" descr="C:\Users\rpalma\AppData\Local\Microsoft\Windows\Temporary Internet Files\Content.IE5\15H5K0XC\MCj03108820000[1].wmf"/>
          <p:cNvPicPr>
            <a:picLocks noChangeAspect="1" noChangeArrowheads="1"/>
          </p:cNvPicPr>
          <p:nvPr/>
        </p:nvPicPr>
        <p:blipFill>
          <a:blip r:embed="rId5" cstate="print"/>
          <a:srcRect/>
          <a:stretch>
            <a:fillRect/>
          </a:stretch>
        </p:blipFill>
        <p:spPr bwMode="auto">
          <a:xfrm>
            <a:off x="2797100" y="3558055"/>
            <a:ext cx="910804" cy="663033"/>
          </a:xfrm>
          <a:prstGeom prst="rect">
            <a:avLst/>
          </a:prstGeom>
          <a:solidFill>
            <a:schemeClr val="bg2">
              <a:lumMod val="50000"/>
            </a:schemeClr>
          </a:solidFill>
        </p:spPr>
      </p:pic>
      <p:pic>
        <p:nvPicPr>
          <p:cNvPr id="135" name="Picture 4" descr="http://t3.gstatic.com/images?q=tbn:XRn7pM1uTOgmOM:http://www.arthursclipart.org/dams/dams/hydroelectric.gif">
            <a:hlinkClick r:id="rId6"/>
          </p:cNvPr>
          <p:cNvPicPr>
            <a:picLocks noChangeAspect="1" noChangeArrowheads="1"/>
          </p:cNvPicPr>
          <p:nvPr/>
        </p:nvPicPr>
        <p:blipFill>
          <a:blip r:embed="rId7" cstate="print"/>
          <a:srcRect/>
          <a:stretch>
            <a:fillRect/>
          </a:stretch>
        </p:blipFill>
        <p:spPr bwMode="auto">
          <a:xfrm>
            <a:off x="1635241" y="3501008"/>
            <a:ext cx="632503" cy="720080"/>
          </a:xfrm>
          <a:prstGeom prst="rect">
            <a:avLst/>
          </a:prstGeom>
          <a:noFill/>
        </p:spPr>
      </p:pic>
      <p:pic>
        <p:nvPicPr>
          <p:cNvPr id="136" name="Picture 2" descr="C:\Users\rpalma\AppData\Local\Microsoft\Windows\Temporary Internet Files\Content.IE5\MF7V84OX\MCj03493230000[1].wmf"/>
          <p:cNvPicPr>
            <a:picLocks noChangeAspect="1" noChangeArrowheads="1"/>
          </p:cNvPicPr>
          <p:nvPr/>
        </p:nvPicPr>
        <p:blipFill>
          <a:blip r:embed="rId4" cstate="print"/>
          <a:srcRect/>
          <a:stretch>
            <a:fillRect/>
          </a:stretch>
        </p:blipFill>
        <p:spPr bwMode="auto">
          <a:xfrm>
            <a:off x="5148064" y="3558055"/>
            <a:ext cx="399812" cy="296900"/>
          </a:xfrm>
          <a:prstGeom prst="rect">
            <a:avLst/>
          </a:prstGeom>
          <a:noFill/>
        </p:spPr>
      </p:pic>
      <p:pic>
        <p:nvPicPr>
          <p:cNvPr id="137" name="Picture 20" descr="http://photos3.fotosearch.com/bthumb/OMU/OMU117/04P0417.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722302" y="3573016"/>
            <a:ext cx="217850" cy="196065"/>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6234" y="3573016"/>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3195" y="3573016"/>
            <a:ext cx="313265" cy="28193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0" descr="http://photos3.fotosearch.com/bthumb/OMU/OMU117/04P0417.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5808" y="3573016"/>
            <a:ext cx="313265" cy="281939"/>
          </a:xfrm>
          <a:prstGeom prst="rect">
            <a:avLst/>
          </a:prstGeom>
          <a:noFill/>
          <a:extLst>
            <a:ext uri="{909E8E84-426E-40DD-AFC4-6F175D3DCCD1}">
              <a14:hiddenFill xmlns:a14="http://schemas.microsoft.com/office/drawing/2010/main">
                <a:solidFill>
                  <a:srgbClr val="FFFFFF"/>
                </a:solidFill>
              </a14:hiddenFill>
            </a:ext>
          </a:extLst>
        </p:spPr>
      </p:pic>
      <p:sp>
        <p:nvSpPr>
          <p:cNvPr id="144" name="143 CuadroTexto"/>
          <p:cNvSpPr txBox="1"/>
          <p:nvPr/>
        </p:nvSpPr>
        <p:spPr>
          <a:xfrm>
            <a:off x="60387" y="4869160"/>
            <a:ext cx="1083951" cy="646331"/>
          </a:xfrm>
          <a:prstGeom prst="rect">
            <a:avLst/>
          </a:prstGeom>
          <a:noFill/>
        </p:spPr>
        <p:txBody>
          <a:bodyPr wrap="none" rtlCol="0">
            <a:spAutoFit/>
          </a:bodyPr>
          <a:lstStyle/>
          <a:p>
            <a:pPr algn="ctr"/>
            <a:r>
              <a:rPr lang="es-MX" i="1" dirty="0"/>
              <a:t>E. </a:t>
            </a:r>
            <a:r>
              <a:rPr lang="es-MX" i="1" dirty="0" err="1"/>
              <a:t>Matrix</a:t>
            </a:r>
            <a:r>
              <a:rPr lang="es-MX" i="1" dirty="0"/>
              <a:t> </a:t>
            </a:r>
            <a:r>
              <a:rPr lang="es-MX" i="1" dirty="0" smtClean="0"/>
              <a:t/>
            </a:r>
            <a:br>
              <a:rPr lang="es-MX" i="1" dirty="0" smtClean="0"/>
            </a:br>
            <a:r>
              <a:rPr lang="es-MX" i="1" dirty="0" smtClean="0"/>
              <a:t>2020</a:t>
            </a:r>
            <a:endParaRPr lang="en-US" i="1" dirty="0"/>
          </a:p>
        </p:txBody>
      </p:sp>
      <p:sp>
        <p:nvSpPr>
          <p:cNvPr id="146" name="145 CuadroTexto"/>
          <p:cNvSpPr txBox="1"/>
          <p:nvPr/>
        </p:nvSpPr>
        <p:spPr>
          <a:xfrm>
            <a:off x="7362290" y="1393031"/>
            <a:ext cx="1636538" cy="523220"/>
          </a:xfrm>
          <a:prstGeom prst="rect">
            <a:avLst/>
          </a:prstGeom>
          <a:noFill/>
        </p:spPr>
        <p:txBody>
          <a:bodyPr wrap="none" rtlCol="0">
            <a:spAutoFit/>
          </a:bodyPr>
          <a:lstStyle/>
          <a:p>
            <a:r>
              <a:rPr lang="es-MX" sz="1400" i="1" dirty="0" smtClean="0"/>
              <a:t>CP + EP = </a:t>
            </a:r>
            <a:br>
              <a:rPr lang="es-MX" sz="1400" i="1" dirty="0" smtClean="0"/>
            </a:br>
            <a:r>
              <a:rPr lang="es-MX" sz="1400" i="1" dirty="0" smtClean="0"/>
              <a:t>       </a:t>
            </a:r>
            <a:r>
              <a:rPr lang="es-MX" sz="1400" i="1" dirty="0" err="1" smtClean="0"/>
              <a:t>investment</a:t>
            </a:r>
            <a:r>
              <a:rPr lang="es-MX" sz="1400" i="1" dirty="0" smtClean="0"/>
              <a:t> + VC</a:t>
            </a:r>
            <a:endParaRPr lang="en-US" sz="1400" i="1" dirty="0"/>
          </a:p>
        </p:txBody>
      </p:sp>
      <p:sp>
        <p:nvSpPr>
          <p:cNvPr id="147" name="146 CuadroTexto"/>
          <p:cNvSpPr txBox="1"/>
          <p:nvPr/>
        </p:nvSpPr>
        <p:spPr>
          <a:xfrm>
            <a:off x="7703611" y="2473732"/>
            <a:ext cx="1039067" cy="307777"/>
          </a:xfrm>
          <a:prstGeom prst="rect">
            <a:avLst/>
          </a:prstGeom>
          <a:noFill/>
        </p:spPr>
        <p:txBody>
          <a:bodyPr wrap="none" rtlCol="0">
            <a:spAutoFit/>
          </a:bodyPr>
          <a:lstStyle/>
          <a:p>
            <a:pPr algn="ctr"/>
            <a:r>
              <a:rPr lang="es-MX" sz="1400" i="1" dirty="0" smtClean="0"/>
              <a:t>Natural gas</a:t>
            </a:r>
            <a:endParaRPr lang="en-US" sz="1400" i="1" dirty="0"/>
          </a:p>
        </p:txBody>
      </p:sp>
      <p:sp>
        <p:nvSpPr>
          <p:cNvPr id="148" name="147 CuadroTexto"/>
          <p:cNvSpPr txBox="1"/>
          <p:nvPr/>
        </p:nvSpPr>
        <p:spPr>
          <a:xfrm>
            <a:off x="7720318" y="3429000"/>
            <a:ext cx="1109599" cy="307777"/>
          </a:xfrm>
          <a:prstGeom prst="rect">
            <a:avLst/>
          </a:prstGeom>
          <a:noFill/>
        </p:spPr>
        <p:txBody>
          <a:bodyPr wrap="none" rtlCol="0">
            <a:spAutoFit/>
          </a:bodyPr>
          <a:lstStyle/>
          <a:p>
            <a:pPr algn="ctr"/>
            <a:r>
              <a:rPr lang="es-MX" sz="1400" i="1" dirty="0" err="1" smtClean="0"/>
              <a:t>Diesel</a:t>
            </a:r>
            <a:r>
              <a:rPr lang="es-MX" sz="1400" i="1" dirty="0" smtClean="0"/>
              <a:t> + Coal</a:t>
            </a:r>
            <a:endParaRPr lang="en-US" sz="1400" i="1" dirty="0"/>
          </a:p>
        </p:txBody>
      </p:sp>
      <p:pic>
        <p:nvPicPr>
          <p:cNvPr id="112" name="Picture 20" descr="http://photos3.fotosearch.com/bthumb/OMU/OMU117/04P041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22302" y="3573016"/>
            <a:ext cx="217850" cy="19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60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6858000"/>
          </a:xfrm>
          <a:prstGeom prst="rect">
            <a:avLst/>
          </a:prstGeom>
        </p:spPr>
      </p:pic>
      <p:sp>
        <p:nvSpPr>
          <p:cNvPr id="6" name="5 CuadroTexto"/>
          <p:cNvSpPr txBox="1"/>
          <p:nvPr/>
        </p:nvSpPr>
        <p:spPr>
          <a:xfrm>
            <a:off x="467544" y="1609630"/>
            <a:ext cx="8352928" cy="4339650"/>
          </a:xfrm>
          <a:prstGeom prst="rect">
            <a:avLst/>
          </a:prstGeom>
          <a:solidFill>
            <a:schemeClr val="bg1"/>
          </a:solidFill>
          <a:ln w="38100">
            <a:solidFill>
              <a:srgbClr val="C00000"/>
            </a:solidFill>
          </a:ln>
        </p:spPr>
        <p:txBody>
          <a:bodyPr wrap="square" rtlCol="0">
            <a:spAutoFit/>
          </a:bodyPr>
          <a:lstStyle/>
          <a:p>
            <a:pPr algn="ctr"/>
            <a:r>
              <a:rPr lang="en-US" sz="2300" dirty="0" smtClean="0"/>
              <a:t>The </a:t>
            </a:r>
            <a:r>
              <a:rPr lang="en-US" sz="2300" dirty="0">
                <a:solidFill>
                  <a:srgbClr val="C00000"/>
                </a:solidFill>
              </a:rPr>
              <a:t>Chilean</a:t>
            </a:r>
            <a:r>
              <a:rPr lang="en-US" sz="2300" dirty="0"/>
              <a:t> power system is known for its early adoption of a </a:t>
            </a:r>
            <a:r>
              <a:rPr lang="en-US" sz="2300" dirty="0" smtClean="0">
                <a:solidFill>
                  <a:srgbClr val="C00000"/>
                </a:solidFill>
              </a:rPr>
              <a:t>liberalized </a:t>
            </a:r>
            <a:r>
              <a:rPr lang="en-US" sz="2300" dirty="0">
                <a:solidFill>
                  <a:srgbClr val="C00000"/>
                </a:solidFill>
              </a:rPr>
              <a:t>market</a:t>
            </a:r>
            <a:r>
              <a:rPr lang="en-US" sz="2300" dirty="0"/>
              <a:t> structure. The original set-up revolved around a </a:t>
            </a:r>
            <a:r>
              <a:rPr lang="en-US" sz="2300" dirty="0" smtClean="0"/>
              <a:t>centralized </a:t>
            </a:r>
            <a:r>
              <a:rPr lang="en-US" sz="2300" dirty="0"/>
              <a:t>organization that led to a </a:t>
            </a:r>
            <a:r>
              <a:rPr lang="en-US" sz="2300" dirty="0">
                <a:solidFill>
                  <a:srgbClr val="C00000"/>
                </a:solidFill>
              </a:rPr>
              <a:t>mandatory pool with cost </a:t>
            </a:r>
            <a:r>
              <a:rPr lang="en-US" sz="2300" dirty="0" smtClean="0">
                <a:solidFill>
                  <a:srgbClr val="C00000"/>
                </a:solidFill>
              </a:rPr>
              <a:t>information</a:t>
            </a:r>
            <a:r>
              <a:rPr lang="en-US" sz="2300" dirty="0" smtClean="0"/>
              <a:t> </a:t>
            </a:r>
            <a:r>
              <a:rPr lang="en-US" sz="2300" dirty="0"/>
              <a:t>and load estimation, using a </a:t>
            </a:r>
            <a:r>
              <a:rPr lang="en-US" sz="2300" dirty="0">
                <a:solidFill>
                  <a:srgbClr val="C00000"/>
                </a:solidFill>
              </a:rPr>
              <a:t>peak load pricing</a:t>
            </a:r>
            <a:r>
              <a:rPr lang="en-US" sz="2300" dirty="0"/>
              <a:t> scheme. </a:t>
            </a:r>
          </a:p>
          <a:p>
            <a:pPr algn="ctr"/>
            <a:r>
              <a:rPr lang="en-US" sz="2300" dirty="0" smtClean="0"/>
              <a:t>Although </a:t>
            </a:r>
            <a:r>
              <a:rPr lang="en-US" sz="2300" dirty="0"/>
              <a:t>it has evolved during its 34 years of operation, it still </a:t>
            </a:r>
            <a:r>
              <a:rPr lang="en-US" sz="2300" dirty="0" smtClean="0"/>
              <a:t>preserves </a:t>
            </a:r>
            <a:r>
              <a:rPr lang="en-US" sz="2300" dirty="0"/>
              <a:t>many of the characteristics of the original framework. The </a:t>
            </a:r>
          </a:p>
          <a:p>
            <a:pPr algn="ctr"/>
            <a:r>
              <a:rPr lang="en-US" sz="2300" dirty="0" smtClean="0"/>
              <a:t>structure </a:t>
            </a:r>
            <a:r>
              <a:rPr lang="en-US" sz="2300" dirty="0"/>
              <a:t>has a separation between </a:t>
            </a:r>
            <a:r>
              <a:rPr lang="en-US" sz="2300" dirty="0">
                <a:solidFill>
                  <a:srgbClr val="C00000"/>
                </a:solidFill>
              </a:rPr>
              <a:t>free and regulated customers</a:t>
            </a:r>
            <a:r>
              <a:rPr lang="en-US" sz="2300" dirty="0"/>
              <a:t> and </a:t>
            </a:r>
            <a:r>
              <a:rPr lang="en-US" sz="2300" dirty="0" smtClean="0"/>
              <a:t>the </a:t>
            </a:r>
            <a:r>
              <a:rPr lang="en-US" sz="2300" dirty="0"/>
              <a:t>mechanisms for final price hedging. It is believed that the </a:t>
            </a:r>
          </a:p>
          <a:p>
            <a:pPr algn="ctr"/>
            <a:r>
              <a:rPr lang="en-US" sz="2300" dirty="0" smtClean="0">
                <a:solidFill>
                  <a:srgbClr val="C00000"/>
                </a:solidFill>
              </a:rPr>
              <a:t>contrast</a:t>
            </a:r>
            <a:r>
              <a:rPr lang="en-US" sz="2300" dirty="0" smtClean="0"/>
              <a:t> </a:t>
            </a:r>
            <a:r>
              <a:rPr lang="en-US" sz="2300" dirty="0"/>
              <a:t>between the Chilean model and the figure of the </a:t>
            </a:r>
            <a:r>
              <a:rPr lang="en-US" sz="2300" dirty="0">
                <a:solidFill>
                  <a:srgbClr val="C00000"/>
                </a:solidFill>
              </a:rPr>
              <a:t>Single Buyer </a:t>
            </a:r>
            <a:r>
              <a:rPr lang="en-US" sz="2300" dirty="0" smtClean="0">
                <a:solidFill>
                  <a:srgbClr val="C00000"/>
                </a:solidFill>
              </a:rPr>
              <a:t>can </a:t>
            </a:r>
            <a:r>
              <a:rPr lang="en-US" sz="2300" dirty="0">
                <a:solidFill>
                  <a:srgbClr val="C00000"/>
                </a:solidFill>
              </a:rPr>
              <a:t>be useful</a:t>
            </a:r>
            <a:r>
              <a:rPr lang="en-US" sz="2300" dirty="0"/>
              <a:t>, leading to a thorough analysis of differences and </a:t>
            </a:r>
            <a:r>
              <a:rPr lang="en-US" sz="2300" dirty="0" smtClean="0"/>
              <a:t>similarities</a:t>
            </a:r>
            <a:r>
              <a:rPr lang="en-US" sz="2300" dirty="0"/>
              <a:t>, hence contributing to the </a:t>
            </a:r>
            <a:r>
              <a:rPr lang="en-US" sz="2300" dirty="0">
                <a:solidFill>
                  <a:srgbClr val="C00000"/>
                </a:solidFill>
              </a:rPr>
              <a:t>current discussion in New Zealand</a:t>
            </a:r>
            <a:r>
              <a:rPr lang="en-US" sz="2300" dirty="0"/>
              <a:t> about the introduction of a Single Buyer in its </a:t>
            </a:r>
            <a:r>
              <a:rPr lang="en-US" sz="2300" dirty="0" smtClean="0"/>
              <a:t>market.</a:t>
            </a:r>
            <a:endParaRPr lang="en-US" sz="2300" dirty="0"/>
          </a:p>
        </p:txBody>
      </p:sp>
      <p:pic>
        <p:nvPicPr>
          <p:cNvPr id="7" name="9 Imagen" descr="IngMecanica.jpg"/>
          <p:cNvPicPr>
            <a:picLocks noChangeAspect="1"/>
          </p:cNvPicPr>
          <p:nvPr/>
        </p:nvPicPr>
        <p:blipFill>
          <a:blip r:embed="rId3" cstate="print"/>
          <a:srcRect/>
          <a:stretch>
            <a:fillRect/>
          </a:stretch>
        </p:blipFill>
        <p:spPr bwMode="auto">
          <a:xfrm>
            <a:off x="251520" y="-219617"/>
            <a:ext cx="1968646" cy="984322"/>
          </a:xfrm>
          <a:prstGeom prst="rect">
            <a:avLst/>
          </a:prstGeom>
          <a:noFill/>
          <a:ln w="9525">
            <a:noFill/>
            <a:miter lim="800000"/>
            <a:headEnd/>
            <a:tailEnd/>
          </a:ln>
        </p:spPr>
      </p:pic>
      <p:pic>
        <p:nvPicPr>
          <p:cNvPr id="8" name="Picture 1" descr="E:\Logotipo CE\Logotipo CE.jpg"/>
          <p:cNvPicPr>
            <a:picLocks noChangeAspect="1" noChangeArrowheads="1"/>
          </p:cNvPicPr>
          <p:nvPr/>
        </p:nvPicPr>
        <p:blipFill>
          <a:blip r:embed="rId4" cstate="print"/>
          <a:srcRect/>
          <a:stretch>
            <a:fillRect/>
          </a:stretch>
        </p:blipFill>
        <p:spPr bwMode="auto">
          <a:xfrm>
            <a:off x="6934486" y="-123820"/>
            <a:ext cx="1104548" cy="1104548"/>
          </a:xfrm>
          <a:prstGeom prst="rect">
            <a:avLst/>
          </a:prstGeom>
          <a:noFill/>
          <a:ln w="9525">
            <a:noFill/>
            <a:miter lim="800000"/>
            <a:headEnd/>
            <a:tailEnd/>
          </a:ln>
        </p:spPr>
      </p:pic>
    </p:spTree>
    <p:extLst>
      <p:ext uri="{BB962C8B-B14F-4D97-AF65-F5344CB8AC3E}">
        <p14:creationId xmlns:p14="http://schemas.microsoft.com/office/powerpoint/2010/main" val="3887467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3543" y="3886200"/>
            <a:ext cx="3628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1743" y="2514600"/>
            <a:ext cx="3628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543" y="2514600"/>
            <a:ext cx="3628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t3.gstatic.com/images?q=tbn:ANd9GcSmCqn8AHiN5uEpuRX4QyfoNI95vYzJohjKVyap3MfZusgeBKEl0g"/>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389743" y="3509394"/>
            <a:ext cx="562707" cy="533400"/>
          </a:xfrm>
          <a:prstGeom prst="rect">
            <a:avLst/>
          </a:prstGeom>
          <a:noFill/>
          <a:extLst>
            <a:ext uri="{909E8E84-426E-40DD-AFC4-6F175D3DCCD1}">
              <a14:hiddenFill xmlns:a14="http://schemas.microsoft.com/office/drawing/2010/main">
                <a:solidFill>
                  <a:srgbClr val="FFFFFF"/>
                </a:solidFill>
              </a14:hiddenFill>
            </a:ext>
          </a:extLst>
        </p:spPr>
      </p:pic>
      <p:sp>
        <p:nvSpPr>
          <p:cNvPr id="17" name="16 Cubo"/>
          <p:cNvSpPr/>
          <p:nvPr/>
        </p:nvSpPr>
        <p:spPr>
          <a:xfrm>
            <a:off x="1561479" y="2989642"/>
            <a:ext cx="5965208" cy="1635456"/>
          </a:xfrm>
          <a:prstGeom prst="cube">
            <a:avLst>
              <a:gd name="adj" fmla="val 56149"/>
            </a:avLst>
          </a:prstGeom>
          <a:solidFill>
            <a:schemeClr val="accent5">
              <a:lumMod val="40000"/>
              <a:lumOff val="60000"/>
              <a:alpha val="74118"/>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s-CL">
              <a:solidFill>
                <a:prstClr val="black"/>
              </a:solidFill>
            </a:endParaRPr>
          </a:p>
        </p:txBody>
      </p:sp>
      <p:sp>
        <p:nvSpPr>
          <p:cNvPr id="2" name="1 Cubo"/>
          <p:cNvSpPr/>
          <p:nvPr/>
        </p:nvSpPr>
        <p:spPr>
          <a:xfrm>
            <a:off x="1542143" y="1909194"/>
            <a:ext cx="6019800" cy="2743200"/>
          </a:xfrm>
          <a:prstGeom prst="cube">
            <a:avLst>
              <a:gd name="adj" fmla="val 36443"/>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s-CL">
              <a:solidFill>
                <a:prstClr val="black"/>
              </a:solidFill>
            </a:endParaRPr>
          </a:p>
        </p:txBody>
      </p:sp>
      <p:cxnSp>
        <p:nvCxnSpPr>
          <p:cNvPr id="4" name="3 Conector recto"/>
          <p:cNvCxnSpPr/>
          <p:nvPr/>
        </p:nvCxnSpPr>
        <p:spPr>
          <a:xfrm>
            <a:off x="2532743" y="1909194"/>
            <a:ext cx="0" cy="17526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flipV="1">
            <a:off x="1542143" y="3661794"/>
            <a:ext cx="990600" cy="9906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a:off x="2532743" y="3661794"/>
            <a:ext cx="5029200" cy="0"/>
          </a:xfrm>
          <a:prstGeom prst="line">
            <a:avLst/>
          </a:prstGeom>
          <a:ln>
            <a:prstDash val="sysDash"/>
          </a:ln>
        </p:spPr>
        <p:style>
          <a:lnRef idx="2">
            <a:schemeClr val="dk1"/>
          </a:lnRef>
          <a:fillRef idx="0">
            <a:schemeClr val="dk1"/>
          </a:fillRef>
          <a:effectRef idx="1">
            <a:schemeClr val="dk1"/>
          </a:effectRef>
          <a:fontRef idx="minor">
            <a:schemeClr val="tx1"/>
          </a:fontRef>
        </p:style>
      </p:cxnSp>
      <p:pic>
        <p:nvPicPr>
          <p:cNvPr id="4098" name="Picture 2" descr="http://t0.gstatic.com/images?q=tbn:ANd9GcSX8oFda4p6EVyoFsSu86wCW9ybro_BTM0msK1AcTzcLynDe4OPow"/>
          <p:cNvPicPr>
            <a:picLocks noChangeAspect="1" noChangeArrowheads="1"/>
          </p:cNvPicPr>
          <p:nvPr/>
        </p:nvPicPr>
        <p:blipFill>
          <a:blip r:embed="rId4">
            <a:clrChange>
              <a:clrFrom>
                <a:srgbClr val="FBFBFB"/>
              </a:clrFrom>
              <a:clrTo>
                <a:srgbClr val="FBFBFB">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4543" y="1981200"/>
            <a:ext cx="6858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t0.gstatic.com/images?q=tbn:ANd9GcSX8oFda4p6EVyoFsSu86wCW9ybro_BTM0msK1AcTzcLynDe4OPow"/>
          <p:cNvPicPr>
            <a:picLocks noChangeAspect="1" noChangeArrowheads="1"/>
          </p:cNvPicPr>
          <p:nvPr/>
        </p:nvPicPr>
        <p:blipFill>
          <a:blip r:embed="rId4">
            <a:clrChange>
              <a:clrFrom>
                <a:srgbClr val="FBFBFB"/>
              </a:clrFrom>
              <a:clrTo>
                <a:srgbClr val="FBFBFB">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698343" y="1985394"/>
            <a:ext cx="7112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t0.gstatic.com/images?q=tbn:ANd9GcSX8oFda4p6EVyoFsSu86wCW9ybro_BTM0msK1AcTzcLynDe4OPow"/>
          <p:cNvPicPr>
            <a:picLocks noChangeAspect="1" noChangeArrowheads="1"/>
          </p:cNvPicPr>
          <p:nvPr/>
        </p:nvPicPr>
        <p:blipFill>
          <a:blip r:embed="rId4">
            <a:clrChange>
              <a:clrFrom>
                <a:srgbClr val="FBFBFB"/>
              </a:clrFrom>
              <a:clrTo>
                <a:srgbClr val="FBFBFB">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710734" flipH="1">
            <a:off x="4535887" y="1507406"/>
            <a:ext cx="659442" cy="4945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3.gstatic.com/images?q=tbn:ANd9GcSmCqn8AHiN5uEpuRX4QyfoNI95vYzJohjKVyap3MfZusgeBKEl0g"/>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4893" y="3733800"/>
            <a:ext cx="562707"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3.gstatic.com/images?q=tbn:ANd9GcSmCqn8AHiN5uEpuRX4QyfoNI95vYzJohjKVyap3MfZusgeBKEl0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72167">
            <a:off x="2104400" y="4388140"/>
            <a:ext cx="572801" cy="5429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t3.gstatic.com/images?q=tbn:ANd9GcSmCqn8AHiN5uEpuRX4QyfoNI95vYzJohjKVyap3MfZusgeBKEl0g"/>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45241">
            <a:off x="5015154" y="4361281"/>
            <a:ext cx="643094"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6343" y="2133600"/>
            <a:ext cx="3628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7143" y="4114800"/>
            <a:ext cx="3628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0268" y="4929250"/>
            <a:ext cx="3628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t1.gstatic.com/images?q=tbn:ANd9GcSjO_Xuw19M1ryvgXuqgh4j2LQQmXjvuoOqRtUUy32Kj--UobDwXw"/>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0343" y="4876800"/>
            <a:ext cx="362857" cy="457200"/>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2" descr="data:image/jpeg;base64,/9j/4AAQSkZJRgABAQAAAQABAAD/2wCEAAkGBhAPEBANEBAQDw4MDQ8QDg4OEA4PDw0RExAhFRUQEhUYHDIeGBkvGRISHzsgJTMrLSwsFR49NTw2QSYrOCoBCQoKDgwOGQ8PGSsiHyI1NTUxKjU1NiktKS0wNjUpMDAtNSkpKTUpNTYsLCksLiktLDUxNCkpKSwqNSkqLik2Kf/AABEIAGQAiAMBIgACEQEDEQH/xAAcAAEAAgIDAQAAAAAAAAAAAAAABQYBBwIDBAj/xAA6EAACAgACBQkGAwkBAAAAAAAAAQIDBBEFBhIhkhQVMUFTYXGR0QcTFiJRgSND8ERSYmNzgpOhojL/xAAaAQEAAwEBAQAAAAAAAAAAAAAAAQMEBQIG/8QAMBEBAAECBAIIBAcAAAAAAAAAAAECAwQRFFIFoRUWIVNhkdHhIkFCUQYTMTJDgfD/2gAMAwEAAhEDEQA/AN4gAAAAAAAAAAAAAAAAAAAAAAAAAAAAABhgYciDs180ZFuMtIYNOLaaeIqzTTya6TT3tf0pip6QvphdbGiuuqDpjdNRk3Dak9hPLftZZdxVdE0YL3F9mIuxFWJhXJYemvDqUbG4/LtTbySzWXQt31K5r7coaabGcZy34vatojb93y6rP95xuVfG47J769etGTlGEcfg5Sm0oxWIqzbfQlv6T5eplXlnlNSSyfzpJ/xZ7OcV3b/Ek9MaNwca6XhsTfibrK48ohPDuuFU9neoyfTvz6n4kRcWThoj5vqpSOSNFexrSWKjj40W3W2U2YexRqnfZONbitpSUG2uhNdxvRFkTnDLXRNE5SyACXgAAAAAAQ/xB/Kn5xHxB/Kn5xOV0xgu9jn6L9Pc+yYBCvWNL8mfFE65a0pfkWcUSY4vgp/kj/f0nTXdqeMMrstcEv2ezigdU9eIr9ns4qz3HFMJP6XIRp7u1MaS0Nh8TGULqq7FJZNyjFyXVnF5Zp95rbW/2aUU1QWExMa8TbbCMIY65ONsW8nGCik883F579yJPTWuWJjNYmlSjGX4Sptadak4v8RpdPVu3FLxWiZ4ux34ix22z6ZWZPwSXQl3LcUXOK2Ms47VtFi7Hzyc6/ZfpPZntU0q3NKucbqnVJZb5SbltLfksl1N/QsOqfsvqsqlyy9WYiFslKODt2a4RTyUJKSbzzUt6y3NERgdX2ut7K6tqWXlmWXAaKdEVbTNwnFbnHd0dTXQ/BmG5x2zRVHw9jR+TcmP3L3gdFUUJRqqrrUVl8kIxf3fSz2IoOh9cLpWTutTlCH4Tqg0obSivnSfRvzeXeT1et0X+TNf3ROlTxXC/VVkyThrv2zWEEJHWaL/ACp+cTmtYo9nLziOl8F3kc/RGmu7UwCH+IY9nLzQ+IY9nLzQ6YwXeRz9DTXdqYBD/ES7OXmgR0zgu8jn6Gmu7VR548DPPXgX3kFXZV8EfQzyGrsq+CPocbq1G/l7tWujaoPPPgYel/AvzwFXZV8EfQcgq7Kvgj6Dq1G/l7muja189K+B0XaS8DZHIKuyr4I+hh6Pq7Kvgj6HqPw5l9fL3Nd4NT6Txm1XD+un/wAs76YppeBedIan0X2+8n/42Nn3MYqK2smlNNb095WtJao34dt1p3VLoaX4kV9JR6/FGfEcKu2qPh7Yj7LKMTRXLqwliisvqd+IxWzB5PLcyKhOWeWUs/pk8/ImsBqxdiMnZnTU+lyXzyXdHq8Wcm1gbl+vKiM2mq7TRGcyreiMZswte7fiJPfl+6iTjpjw/wBFv0dqfRRa7IL5HDZ91KKks8knNt7292f3JhaPq7Kvgh6Hf6Bm5MzXVEc2LWxHZENd89vuOS06+42HyCrsq+CPoOQVdlXwR9COrkb48jXeDXnPz7hz6+79fc2HzfV2VfBD0Mc3U9lXwQ9B1bp3R5I1vg17z6+79fcGwubaexq/xw9AOrkbo8jW+D0gA+sc4AAAAADBkAcNjfnks/rkszkZ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s-CL">
              <a:solidFill>
                <a:prstClr val="black"/>
              </a:solidFill>
              <a:latin typeface="Calibri"/>
            </a:endParaRPr>
          </a:p>
        </p:txBody>
      </p:sp>
      <p:sp>
        <p:nvSpPr>
          <p:cNvPr id="34" name="AutoShape 14" descr="data:image/jpeg;base64,/9j/4AAQSkZJRgABAQAAAQABAAD/2wCEAAkGBhAPEBANEBAQDw4MDQ8QDg4OEA4PDw0RExAhFRUQEhUYHDIeGBkvGRISHzsgJTMrLSwsFR49NTw2QSYrOCoBCQoKDgwOGQ8PGSsiHyI1NTUxKjU1NiktKS0wNjUpMDAtNSkpKTUpNTYsLCksLiktLDUxNCkpKSwqNSkqLik2Kf/AABEIAGQAiAMBIgACEQEDEQH/xAAcAAEAAgIDAQAAAAAAAAAAAAAABQYBBwIDBAj/xAA6EAACAgACBQkGAwkBAAAAAAAAAQIDBBEFBhIhkhQVMUFTYXGR0QcTFiJRgSND8ERSYmNzgpOhojL/xAAaAQEAAwEBAQAAAAAAAAAAAAAAAQMEBQIG/8QAMBEBAAECBAIIBAcAAAAAAAAAAAECAwQRFFIFoRUWIVNhkdHhIkFCUQYTMTJDgfD/2gAMAwEAAhEDEQA/AN4gAAAAAAAAAAAAAAAAAAAAAAAAAAAAABhgYciDs180ZFuMtIYNOLaaeIqzTTya6TT3tf0pip6QvphdbGiuuqDpjdNRk3Dak9hPLftZZdxVdE0YL3F9mIuxFWJhXJYemvDqUbG4/LtTbySzWXQt31K5r7coaabGcZy34vatojb93y6rP95xuVfG47J769etGTlGEcfg5Sm0oxWIqzbfQlv6T5eplXlnlNSSyfzpJ/xZ7OcV3b/Ek9MaNwca6XhsTfibrK48ohPDuuFU9neoyfTvz6n4kRcWThoj5vqpSOSNFexrSWKjj40W3W2U2YexRqnfZONbitpSUG2uhNdxvRFkTnDLXRNE5SyACXgAAAAAAQ/xB/Kn5xHxB/Kn5xOV0xgu9jn6L9Pc+yYBCvWNL8mfFE65a0pfkWcUSY4vgp/kj/f0nTXdqeMMrstcEv2ezigdU9eIr9ns4qz3HFMJP6XIRp7u1MaS0Nh8TGULqq7FJZNyjFyXVnF5Zp95rbW/2aUU1QWExMa8TbbCMIY65ONsW8nGCik883F579yJPTWuWJjNYmlSjGX4Sptadak4v8RpdPVu3FLxWiZ4ux34ix22z6ZWZPwSXQl3LcUXOK2Ms47VtFi7Hzyc6/ZfpPZntU0q3NKucbqnVJZb5SbltLfksl1N/QsOqfsvqsqlyy9WYiFslKODt2a4RTyUJKSbzzUt6y3NERgdX2ut7K6tqWXlmWXAaKdEVbTNwnFbnHd0dTXQ/BmG5x2zRVHw9jR+TcmP3L3gdFUUJRqqrrUVl8kIxf3fSz2IoOh9cLpWTutTlCH4Tqg0obSivnSfRvzeXeT1et0X+TNf3ROlTxXC/VVkyThrv2zWEEJHWaL/ACp+cTmtYo9nLziOl8F3kc/RGmu7UwCH+IY9nLzQ+IY9nLzQ6YwXeRz9DTXdqYBD/ES7OXmgR0zgu8jn6Gmu7VR548DPPXgX3kFXZV8EfQzyGrsq+CPocbq1G/l7tWujaoPPPgYel/AvzwFXZV8EfQcgq7Kvgj6Dq1G/l7muja189K+B0XaS8DZHIKuyr4I+hh6Pq7Kvgj6HqPw5l9fL3Nd4NT6Txm1XD+un/wAs76YppeBedIan0X2+8n/42Nn3MYqK2smlNNb095WtJao34dt1p3VLoaX4kV9JR6/FGfEcKu2qPh7Yj7LKMTRXLqwliisvqd+IxWzB5PLcyKhOWeWUs/pk8/ImsBqxdiMnZnTU+lyXzyXdHq8Wcm1gbl+vKiM2mq7TRGcyreiMZswte7fiJPfl+6iTjpjw/wBFv0dqfRRa7IL5HDZ91KKks8knNt7292f3JhaPq7Kvgh6Hf6Bm5MzXVEc2LWxHZENd89vuOS06+42HyCrsq+CPoOQVdlXwR9COrkb48jXeDXnPz7hz6+79fc2HzfV2VfBD0Mc3U9lXwQ9B1bp3R5I1vg17z6+79fcGwubaexq/xw9AOrkbo8jW+D0gA+sc4AAAAADBkAcNjfnks/rkszkZ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s-CL">
              <a:solidFill>
                <a:prstClr val="black"/>
              </a:solidFill>
              <a:latin typeface="Calibri"/>
            </a:endParaRPr>
          </a:p>
        </p:txBody>
      </p:sp>
      <p:sp>
        <p:nvSpPr>
          <p:cNvPr id="37" name="AutoShape 16" descr="data:image/jpeg;base64,/9j/4AAQSkZJRgABAQAAAQABAAD/2wCEAAkGBhAPEBANEBAQDw4MDQ8QDg4OEA4PDw0RExAhFRUQEhUYHDIeGBkvGRISHzsgJTMrLSwsFR49NTw2QSYrOCoBCQoKDgwOGQ8PGSsiHyI1NTUxKjU1NiktKS0wNjUpMDAtNSkpKTUpNTYsLCksLiktLDUxNCkpKSwqNSkqLik2Kf/AABEIAGQAiAMBIgACEQEDEQH/xAAcAAEAAgIDAQAAAAAAAAAAAAAABQYBBwIDBAj/xAA6EAACAgACBQkGAwkBAAAAAAAAAQIDBBEFBhIhkhQVMUFTYXGR0QcTFiJRgSND8ERSYmNzgpOhojL/xAAaAQEAAwEBAQAAAAAAAAAAAAAAAQMEBQIG/8QAMBEBAAECBAIIBAcAAAAAAAAAAAECAwQRFFIFoRUWIVNhkdHhIkFCUQYTMTJDgfD/2gAMAwEAAhEDEQA/AN4gAAAAAAAAAAAAAAAAAAAAAAAAAAAAABhgYciDs180ZFuMtIYNOLaaeIqzTTya6TT3tf0pip6QvphdbGiuuqDpjdNRk3Dak9hPLftZZdxVdE0YL3F9mIuxFWJhXJYemvDqUbG4/LtTbySzWXQt31K5r7coaabGcZy34vatojb93y6rP95xuVfG47J769etGTlGEcfg5Sm0oxWIqzbfQlv6T5eplXlnlNSSyfzpJ/xZ7OcV3b/Ek9MaNwca6XhsTfibrK48ohPDuuFU9neoyfTvz6n4kRcWThoj5vqpSOSNFexrSWKjj40W3W2U2YexRqnfZONbitpSUG2uhNdxvRFkTnDLXRNE5SyACXgAAAAAAQ/xB/Kn5xHxB/Kn5xOV0xgu9jn6L9Pc+yYBCvWNL8mfFE65a0pfkWcUSY4vgp/kj/f0nTXdqeMMrstcEv2ezigdU9eIr9ns4qz3HFMJP6XIRp7u1MaS0Nh8TGULqq7FJZNyjFyXVnF5Zp95rbW/2aUU1QWExMa8TbbCMIY65ONsW8nGCik883F579yJPTWuWJjNYmlSjGX4Sptadak4v8RpdPVu3FLxWiZ4ux34ix22z6ZWZPwSXQl3LcUXOK2Ms47VtFi7Hzyc6/ZfpPZntU0q3NKucbqnVJZb5SbltLfksl1N/QsOqfsvqsqlyy9WYiFslKODt2a4RTyUJKSbzzUt6y3NERgdX2ut7K6tqWXlmWXAaKdEVbTNwnFbnHd0dTXQ/BmG5x2zRVHw9jR+TcmP3L3gdFUUJRqqrrUVl8kIxf3fSz2IoOh9cLpWTutTlCH4Tqg0obSivnSfRvzeXeT1et0X+TNf3ROlTxXC/VVkyThrv2zWEEJHWaL/ACp+cTmtYo9nLziOl8F3kc/RGmu7UwCH+IY9nLzQ+IY9nLzQ6YwXeRz9DTXdqYBD/ES7OXmgR0zgu8jn6Gmu7VR548DPPXgX3kFXZV8EfQzyGrsq+CPocbq1G/l7tWujaoPPPgYel/AvzwFXZV8EfQcgq7Kvgj6Dq1G/l7muja189K+B0XaS8DZHIKuyr4I+hh6Pq7Kvgj6HqPw5l9fL3Nd4NT6Txm1XD+un/wAs76YppeBedIan0X2+8n/42Nn3MYqK2smlNNb095WtJao34dt1p3VLoaX4kV9JR6/FGfEcKu2qPh7Yj7LKMTRXLqwliisvqd+IxWzB5PLcyKhOWeWUs/pk8/ImsBqxdiMnZnTU+lyXzyXdHq8Wcm1gbl+vKiM2mq7TRGcyreiMZswte7fiJPfl+6iTjpjw/wBFv0dqfRRa7IL5HDZ91KKks8knNt7292f3JhaPq7Kvgh6Hf6Bm5MzXVEc2LWxHZENd89vuOS06+42HyCrsq+CPoOQVdlXwR9COrkb48jXeDXnPz7hz6+79fc2HzfV2VfBD0Mc3U9lXwQ9B1bp3R5I1vg17z6+79fcGwubaexq/xw9AOrkbo8jW+D0gA+sc4AAAAADBkAcNjfnks/rkszkZ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s-CL">
              <a:solidFill>
                <a:prstClr val="black"/>
              </a:solidFill>
              <a:latin typeface="Calibri"/>
            </a:endParaRPr>
          </a:p>
        </p:txBody>
      </p:sp>
      <p:sp>
        <p:nvSpPr>
          <p:cNvPr id="38" name="AutoShape 18" descr="data:image/jpeg;base64,/9j/4AAQSkZJRgABAQAAAQABAAD/2wCEAAkGBhAPEBANEBAQDw4MDQ8QDg4OEA4PDw0RExAhFRUQEhUYHDIeGBkvGRISHzsgJTMrLSwsFR49NTw2QSYrOCoBCQoKDgwOGQ8PGSsiHyI1NTUxKjU1NiktKS0wNjUpMDAtNSkpKTUpNTYsLCksLiktLDUxNCkpKSwqNSkqLik2Kf/AABEIAGQAiAMBIgACEQEDEQH/xAAcAAEAAgIDAQAAAAAAAAAAAAAABQYBBwIDBAj/xAA6EAACAgACBQkGAwkBAAAAAAAAAQIDBBEFBhIhkhQVMUFTYXGR0QcTFiJRgSND8ERSYmNzgpOhojL/xAAaAQEAAwEBAQAAAAAAAAAAAAAAAQMEBQIG/8QAMBEBAAECBAIIBAcAAAAAAAAAAAECAwQRFFIFoRUWIVNhkdHhIkFCUQYTMTJDgfD/2gAMAwEAAhEDEQA/AN4gAAAAAAAAAAAAAAAAAAAAAAAAAAAAABhgYciDs180ZFuMtIYNOLaaeIqzTTya6TT3tf0pip6QvphdbGiuuqDpjdNRk3Dak9hPLftZZdxVdE0YL3F9mIuxFWJhXJYemvDqUbG4/LtTbySzWXQt31K5r7coaabGcZy34vatojb93y6rP95xuVfG47J769etGTlGEcfg5Sm0oxWIqzbfQlv6T5eplXlnlNSSyfzpJ/xZ7OcV3b/Ek9MaNwca6XhsTfibrK48ohPDuuFU9neoyfTvz6n4kRcWThoj5vqpSOSNFexrSWKjj40W3W2U2YexRqnfZONbitpSUG2uhNdxvRFkTnDLXRNE5SyACXgAAAAAAQ/xB/Kn5xHxB/Kn5xOV0xgu9jn6L9Pc+yYBCvWNL8mfFE65a0pfkWcUSY4vgp/kj/f0nTXdqeMMrstcEv2ezigdU9eIr9ns4qz3HFMJP6XIRp7u1MaS0Nh8TGULqq7FJZNyjFyXVnF5Zp95rbW/2aUU1QWExMa8TbbCMIY65ONsW8nGCik883F579yJPTWuWJjNYmlSjGX4Sptadak4v8RpdPVu3FLxWiZ4ux34ix22z6ZWZPwSXQl3LcUXOK2Ms47VtFi7Hzyc6/ZfpPZntU0q3NKucbqnVJZb5SbltLfksl1N/QsOqfsvqsqlyy9WYiFslKODt2a4RTyUJKSbzzUt6y3NERgdX2ut7K6tqWXlmWXAaKdEVbTNwnFbnHd0dTXQ/BmG5x2zRVHw9jR+TcmP3L3gdFUUJRqqrrUVl8kIxf3fSz2IoOh9cLpWTutTlCH4Tqg0obSivnSfRvzeXeT1et0X+TNf3ROlTxXC/VVkyThrv2zWEEJHWaL/ACp+cTmtYo9nLziOl8F3kc/RGmu7UwCH+IY9nLzQ+IY9nLzQ6YwXeRz9DTXdqYBD/ES7OXmgR0zgu8jn6Gmu7VR548DPPXgX3kFXZV8EfQzyGrsq+CPocbq1G/l7tWujaoPPPgYel/AvzwFXZV8EfQcgq7Kvgj6Dq1G/l7muja189K+B0XaS8DZHIKuyr4I+hh6Pq7Kvgj6HqPw5l9fL3Nd4NT6Txm1XD+un/wAs76YppeBedIan0X2+8n/42Nn3MYqK2smlNNb095WtJao34dt1p3VLoaX4kV9JR6/FGfEcKu2qPh7Yj7LKMTRXLqwliisvqd+IxWzB5PLcyKhOWeWUs/pk8/ImsBqxdiMnZnTU+lyXzyXdHq8Wcm1gbl+vKiM2mq7TRGcyreiMZswte7fiJPfl+6iTjpjw/wBFv0dqfRRa7IL5HDZ91KKks8knNt7292f3JhaPq7Kvgh6Hf6Bm5MzXVEc2LWxHZENd89vuOS06+42HyCrsq+CPoOQVdlXwR9COrkb48jXeDXnPz7hz6+79fc2HzfV2VfBD0Mc3U9lXwQ9B1bp3R5I1vg17z6+79fcGwubaexq/xw9AOrkbo8jW+D0gA+sc4AAAAADBkAcNjfnks/rkszkZAAAAAAAAAAAAAAAAAAAAAAAAAAAAAAAAAAAAAAAAAAAAAAAAAAAAAAAAAAAA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s-CL">
              <a:solidFill>
                <a:prstClr val="black"/>
              </a:solidFill>
              <a:latin typeface="Calibri"/>
            </a:endParaRPr>
          </a:p>
        </p:txBody>
      </p:sp>
      <p:pic>
        <p:nvPicPr>
          <p:cNvPr id="4115" name="Picture 1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01463">
            <a:off x="5503429" y="5254551"/>
            <a:ext cx="146226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CuadroTexto"/>
          <p:cNvSpPr txBox="1"/>
          <p:nvPr/>
        </p:nvSpPr>
        <p:spPr>
          <a:xfrm>
            <a:off x="7630110" y="1905000"/>
            <a:ext cx="941925" cy="738664"/>
          </a:xfrm>
          <a:prstGeom prst="rect">
            <a:avLst/>
          </a:prstGeom>
          <a:noFill/>
        </p:spPr>
        <p:txBody>
          <a:bodyPr wrap="none" rtlCol="0">
            <a:spAutoFit/>
          </a:bodyPr>
          <a:lstStyle/>
          <a:p>
            <a:pPr algn="ctr" fontAlgn="auto">
              <a:spcBef>
                <a:spcPts val="0"/>
              </a:spcBef>
              <a:spcAft>
                <a:spcPts val="0"/>
              </a:spcAft>
            </a:pPr>
            <a:r>
              <a:rPr lang="en-AU" sz="1400" b="1" dirty="0">
                <a:solidFill>
                  <a:prstClr val="black"/>
                </a:solidFill>
                <a:latin typeface="Calibri"/>
              </a:rPr>
              <a:t>Injection</a:t>
            </a:r>
            <a:r>
              <a:rPr lang="es-CL" sz="1400" b="1" dirty="0">
                <a:solidFill>
                  <a:prstClr val="black"/>
                </a:solidFill>
                <a:latin typeface="Calibri"/>
              </a:rPr>
              <a:t/>
            </a:r>
            <a:br>
              <a:rPr lang="es-CL" sz="1400" b="1" dirty="0">
                <a:solidFill>
                  <a:prstClr val="black"/>
                </a:solidFill>
                <a:latin typeface="Calibri"/>
              </a:rPr>
            </a:br>
            <a:r>
              <a:rPr lang="es-CL" sz="1400" b="1" dirty="0" err="1" smtClean="0">
                <a:solidFill>
                  <a:prstClr val="black"/>
                </a:solidFill>
                <a:latin typeface="Calibri"/>
              </a:rPr>
              <a:t>Generator</a:t>
            </a:r>
            <a:endParaRPr lang="es-CL" sz="1400" b="1" dirty="0" smtClean="0">
              <a:solidFill>
                <a:prstClr val="black"/>
              </a:solidFill>
              <a:latin typeface="Calibri"/>
            </a:endParaRPr>
          </a:p>
          <a:p>
            <a:pPr algn="ctr" fontAlgn="auto">
              <a:spcBef>
                <a:spcPts val="0"/>
              </a:spcBef>
              <a:spcAft>
                <a:spcPts val="0"/>
              </a:spcAft>
            </a:pPr>
            <a:r>
              <a:rPr lang="es-CL" sz="1400" b="1" dirty="0" smtClean="0">
                <a:solidFill>
                  <a:prstClr val="black"/>
                </a:solidFill>
                <a:latin typeface="Calibri"/>
              </a:rPr>
              <a:t>Red</a:t>
            </a:r>
            <a:endParaRPr lang="es-CL" sz="1400" b="1" dirty="0">
              <a:solidFill>
                <a:prstClr val="black"/>
              </a:solidFill>
              <a:latin typeface="Calibri"/>
            </a:endParaRPr>
          </a:p>
        </p:txBody>
      </p:sp>
      <p:sp>
        <p:nvSpPr>
          <p:cNvPr id="46" name="45 CuadroTexto"/>
          <p:cNvSpPr txBox="1"/>
          <p:nvPr/>
        </p:nvSpPr>
        <p:spPr>
          <a:xfrm>
            <a:off x="4343574" y="4671536"/>
            <a:ext cx="941925" cy="738664"/>
          </a:xfrm>
          <a:prstGeom prst="rect">
            <a:avLst/>
          </a:prstGeom>
          <a:noFill/>
        </p:spPr>
        <p:txBody>
          <a:bodyPr wrap="none" rtlCol="0">
            <a:spAutoFit/>
          </a:bodyPr>
          <a:lstStyle/>
          <a:p>
            <a:pPr algn="ctr" fontAlgn="auto">
              <a:spcBef>
                <a:spcPts val="0"/>
              </a:spcBef>
              <a:spcAft>
                <a:spcPts val="0"/>
              </a:spcAft>
            </a:pPr>
            <a:r>
              <a:rPr lang="es-CL" sz="1400" b="1" dirty="0" err="1" smtClean="0">
                <a:solidFill>
                  <a:prstClr val="black"/>
                </a:solidFill>
                <a:latin typeface="Calibri"/>
              </a:rPr>
              <a:t>Purchase</a:t>
            </a:r>
            <a:endParaRPr lang="es-CL" sz="1400" b="1" dirty="0" smtClean="0">
              <a:solidFill>
                <a:prstClr val="black"/>
              </a:solidFill>
              <a:latin typeface="Calibri"/>
            </a:endParaRPr>
          </a:p>
          <a:p>
            <a:pPr algn="ctr" fontAlgn="auto">
              <a:spcBef>
                <a:spcPts val="0"/>
              </a:spcBef>
              <a:spcAft>
                <a:spcPts val="0"/>
              </a:spcAft>
            </a:pPr>
            <a:r>
              <a:rPr lang="es-CL" sz="1400" b="1" dirty="0" err="1" smtClean="0">
                <a:solidFill>
                  <a:prstClr val="black"/>
                </a:solidFill>
                <a:latin typeface="Calibri"/>
              </a:rPr>
              <a:t>Generator</a:t>
            </a:r>
            <a:endParaRPr lang="es-CL" sz="1400" b="1" dirty="0" smtClean="0">
              <a:solidFill>
                <a:prstClr val="black"/>
              </a:solidFill>
              <a:latin typeface="Calibri"/>
            </a:endParaRPr>
          </a:p>
          <a:p>
            <a:pPr algn="ctr" fontAlgn="auto">
              <a:spcBef>
                <a:spcPts val="0"/>
              </a:spcBef>
              <a:spcAft>
                <a:spcPts val="0"/>
              </a:spcAft>
            </a:pPr>
            <a:r>
              <a:rPr lang="es-CL" sz="1400" b="1" dirty="0" smtClean="0">
                <a:solidFill>
                  <a:prstClr val="black"/>
                </a:solidFill>
                <a:latin typeface="Calibri"/>
              </a:rPr>
              <a:t>Red</a:t>
            </a:r>
            <a:endParaRPr lang="es-CL" sz="1400" b="1" dirty="0">
              <a:solidFill>
                <a:prstClr val="black"/>
              </a:solidFill>
              <a:latin typeface="Calibri"/>
            </a:endParaRPr>
          </a:p>
        </p:txBody>
      </p:sp>
      <p:pic>
        <p:nvPicPr>
          <p:cNvPr id="4106" name="Picture 10" descr="http://t2.gstatic.com/images?q=tbn:ANd9GcS5ihXH2iXkCz7M2cE619aUngLQgyLPe94oJyybXQiAIIYYcoK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867400"/>
            <a:ext cx="1140569" cy="800101"/>
          </a:xfrm>
          <a:prstGeom prst="rect">
            <a:avLst/>
          </a:prstGeom>
          <a:noFill/>
          <a:extLst>
            <a:ext uri="{909E8E84-426E-40DD-AFC4-6F175D3DCCD1}">
              <a14:hiddenFill xmlns:a14="http://schemas.microsoft.com/office/drawing/2010/main">
                <a:solidFill>
                  <a:srgbClr val="FFFFFF"/>
                </a:solidFill>
              </a14:hiddenFill>
            </a:ext>
          </a:extLst>
        </p:spPr>
      </p:pic>
      <p:sp>
        <p:nvSpPr>
          <p:cNvPr id="47" name="46 CuadroTexto"/>
          <p:cNvSpPr txBox="1"/>
          <p:nvPr/>
        </p:nvSpPr>
        <p:spPr>
          <a:xfrm>
            <a:off x="7939469" y="5445224"/>
            <a:ext cx="1266308" cy="1169551"/>
          </a:xfrm>
          <a:prstGeom prst="rect">
            <a:avLst/>
          </a:prstGeom>
          <a:noFill/>
        </p:spPr>
        <p:txBody>
          <a:bodyPr wrap="none" rtlCol="0">
            <a:spAutoFit/>
          </a:bodyPr>
          <a:lstStyle/>
          <a:p>
            <a:pPr algn="ctr" fontAlgn="auto">
              <a:spcBef>
                <a:spcPts val="0"/>
              </a:spcBef>
              <a:spcAft>
                <a:spcPts val="0"/>
              </a:spcAft>
            </a:pPr>
            <a:r>
              <a:rPr lang="es-CL" sz="1400" b="1" dirty="0" smtClean="0">
                <a:solidFill>
                  <a:prstClr val="black"/>
                </a:solidFill>
                <a:latin typeface="Calibri"/>
              </a:rPr>
              <a:t>PPA</a:t>
            </a:r>
          </a:p>
          <a:p>
            <a:pPr algn="ctr" fontAlgn="auto">
              <a:spcBef>
                <a:spcPts val="0"/>
              </a:spcBef>
              <a:spcAft>
                <a:spcPts val="0"/>
              </a:spcAft>
            </a:pPr>
            <a:r>
              <a:rPr lang="es-CL" sz="1400" b="1" dirty="0" err="1" smtClean="0">
                <a:solidFill>
                  <a:prstClr val="black"/>
                </a:solidFill>
                <a:latin typeface="Calibri"/>
              </a:rPr>
              <a:t>Between</a:t>
            </a:r>
            <a:r>
              <a:rPr lang="es-CL" sz="1400" b="1" dirty="0" smtClean="0">
                <a:solidFill>
                  <a:prstClr val="black"/>
                </a:solidFill>
                <a:latin typeface="Calibri"/>
              </a:rPr>
              <a:t> </a:t>
            </a:r>
            <a:br>
              <a:rPr lang="es-CL" sz="1400" b="1" dirty="0" smtClean="0">
                <a:solidFill>
                  <a:prstClr val="black"/>
                </a:solidFill>
                <a:latin typeface="Calibri"/>
              </a:rPr>
            </a:br>
            <a:r>
              <a:rPr lang="es-CL" sz="1400" b="1" dirty="0" err="1" smtClean="0">
                <a:solidFill>
                  <a:prstClr val="black"/>
                </a:solidFill>
                <a:latin typeface="Calibri"/>
              </a:rPr>
              <a:t>customer</a:t>
            </a:r>
            <a:r>
              <a:rPr lang="es-CL" sz="1400" b="1" dirty="0" smtClean="0">
                <a:solidFill>
                  <a:prstClr val="black"/>
                </a:solidFill>
                <a:latin typeface="Calibri"/>
              </a:rPr>
              <a:t> </a:t>
            </a:r>
            <a:br>
              <a:rPr lang="es-CL" sz="1400" b="1" dirty="0" smtClean="0">
                <a:solidFill>
                  <a:prstClr val="black"/>
                </a:solidFill>
                <a:latin typeface="Calibri"/>
              </a:rPr>
            </a:br>
            <a:r>
              <a:rPr lang="es-CL" sz="1400" b="1" dirty="0" smtClean="0">
                <a:solidFill>
                  <a:prstClr val="black"/>
                </a:solidFill>
                <a:latin typeface="Calibri"/>
              </a:rPr>
              <a:t>and </a:t>
            </a:r>
            <a:br>
              <a:rPr lang="es-CL" sz="1400" b="1" dirty="0" smtClean="0">
                <a:solidFill>
                  <a:prstClr val="black"/>
                </a:solidFill>
                <a:latin typeface="Calibri"/>
              </a:rPr>
            </a:br>
            <a:r>
              <a:rPr lang="es-CL" sz="1400" b="1" dirty="0" err="1" smtClean="0">
                <a:solidFill>
                  <a:prstClr val="black"/>
                </a:solidFill>
                <a:latin typeface="Calibri"/>
              </a:rPr>
              <a:t>Generator</a:t>
            </a:r>
            <a:r>
              <a:rPr lang="es-CL" sz="1400" b="1" dirty="0" smtClean="0">
                <a:solidFill>
                  <a:prstClr val="black"/>
                </a:solidFill>
                <a:latin typeface="Calibri"/>
              </a:rPr>
              <a:t> Red</a:t>
            </a:r>
            <a:endParaRPr lang="es-CL" sz="1400" b="1" dirty="0">
              <a:solidFill>
                <a:prstClr val="black"/>
              </a:solidFill>
              <a:latin typeface="Calibri"/>
            </a:endParaRPr>
          </a:p>
        </p:txBody>
      </p:sp>
      <p:sp>
        <p:nvSpPr>
          <p:cNvPr id="35" name="34 CuadroTexto"/>
          <p:cNvSpPr txBox="1"/>
          <p:nvPr/>
        </p:nvSpPr>
        <p:spPr>
          <a:xfrm>
            <a:off x="4191000" y="3200400"/>
            <a:ext cx="1285929" cy="307777"/>
          </a:xfrm>
          <a:prstGeom prst="rect">
            <a:avLst/>
          </a:prstGeom>
          <a:solidFill>
            <a:srgbClr val="FFFF00"/>
          </a:solidFill>
        </p:spPr>
        <p:txBody>
          <a:bodyPr wrap="none" rtlCol="0">
            <a:spAutoFit/>
          </a:bodyPr>
          <a:lstStyle/>
          <a:p>
            <a:pPr fontAlgn="auto">
              <a:spcBef>
                <a:spcPts val="0"/>
              </a:spcBef>
              <a:spcAft>
                <a:spcPts val="0"/>
              </a:spcAft>
            </a:pPr>
            <a:r>
              <a:rPr lang="es-CL" sz="1400" b="1" dirty="0" smtClean="0">
                <a:solidFill>
                  <a:prstClr val="black"/>
                </a:solidFill>
                <a:latin typeface="Calibri"/>
              </a:rPr>
              <a:t>150 US$/</a:t>
            </a:r>
            <a:r>
              <a:rPr lang="es-CL" sz="1400" b="1" dirty="0" err="1" smtClean="0">
                <a:solidFill>
                  <a:prstClr val="black"/>
                </a:solidFill>
                <a:latin typeface="Calibri"/>
              </a:rPr>
              <a:t>MWh</a:t>
            </a:r>
            <a:endParaRPr lang="es-CL" sz="1400" b="1" dirty="0">
              <a:solidFill>
                <a:prstClr val="black"/>
              </a:solidFill>
              <a:latin typeface="Calibri"/>
            </a:endParaRPr>
          </a:p>
        </p:txBody>
      </p:sp>
      <p:sp>
        <p:nvSpPr>
          <p:cNvPr id="36" name="35 CuadroTexto"/>
          <p:cNvSpPr txBox="1"/>
          <p:nvPr/>
        </p:nvSpPr>
        <p:spPr>
          <a:xfrm>
            <a:off x="6553200" y="1524000"/>
            <a:ext cx="915635" cy="307777"/>
          </a:xfrm>
          <a:prstGeom prst="rect">
            <a:avLst/>
          </a:prstGeom>
          <a:solidFill>
            <a:srgbClr val="FFFF00"/>
          </a:solidFill>
        </p:spPr>
        <p:txBody>
          <a:bodyPr wrap="none" rtlCol="0">
            <a:spAutoFit/>
          </a:bodyPr>
          <a:lstStyle/>
          <a:p>
            <a:pPr fontAlgn="auto">
              <a:spcBef>
                <a:spcPts val="0"/>
              </a:spcBef>
              <a:spcAft>
                <a:spcPts val="0"/>
              </a:spcAft>
            </a:pPr>
            <a:r>
              <a:rPr lang="es-CL" sz="1400" b="1" dirty="0" smtClean="0">
                <a:solidFill>
                  <a:prstClr val="black"/>
                </a:solidFill>
                <a:latin typeface="Calibri"/>
              </a:rPr>
              <a:t>100 </a:t>
            </a:r>
            <a:r>
              <a:rPr lang="es-CL" sz="1400" b="1" dirty="0" err="1" smtClean="0">
                <a:solidFill>
                  <a:prstClr val="black"/>
                </a:solidFill>
                <a:latin typeface="Calibri"/>
              </a:rPr>
              <a:t>MWh</a:t>
            </a:r>
            <a:endParaRPr lang="es-CL" sz="1400" b="1" dirty="0">
              <a:solidFill>
                <a:prstClr val="black"/>
              </a:solidFill>
              <a:latin typeface="Calibri"/>
            </a:endParaRPr>
          </a:p>
        </p:txBody>
      </p:sp>
      <p:sp>
        <p:nvSpPr>
          <p:cNvPr id="40" name="39 CuadroTexto"/>
          <p:cNvSpPr txBox="1"/>
          <p:nvPr/>
        </p:nvSpPr>
        <p:spPr>
          <a:xfrm>
            <a:off x="4419600" y="5410200"/>
            <a:ext cx="824265" cy="307777"/>
          </a:xfrm>
          <a:prstGeom prst="rect">
            <a:avLst/>
          </a:prstGeom>
          <a:solidFill>
            <a:srgbClr val="FFFF00"/>
          </a:solidFill>
        </p:spPr>
        <p:txBody>
          <a:bodyPr wrap="none" rtlCol="0">
            <a:spAutoFit/>
          </a:bodyPr>
          <a:lstStyle/>
          <a:p>
            <a:pPr fontAlgn="auto">
              <a:spcBef>
                <a:spcPts val="0"/>
              </a:spcBef>
              <a:spcAft>
                <a:spcPts val="0"/>
              </a:spcAft>
            </a:pPr>
            <a:r>
              <a:rPr lang="es-CL" sz="1400" b="1" dirty="0" smtClean="0">
                <a:solidFill>
                  <a:prstClr val="black"/>
                </a:solidFill>
                <a:latin typeface="Calibri"/>
              </a:rPr>
              <a:t>70 </a:t>
            </a:r>
            <a:r>
              <a:rPr lang="es-CL" sz="1400" b="1" dirty="0" err="1" smtClean="0">
                <a:solidFill>
                  <a:prstClr val="black"/>
                </a:solidFill>
                <a:latin typeface="Calibri"/>
              </a:rPr>
              <a:t>MWh</a:t>
            </a:r>
            <a:endParaRPr lang="es-CL" sz="1400" b="1" dirty="0">
              <a:solidFill>
                <a:prstClr val="black"/>
              </a:solidFill>
              <a:latin typeface="Calibri"/>
            </a:endParaRPr>
          </a:p>
        </p:txBody>
      </p:sp>
      <p:sp>
        <p:nvSpPr>
          <p:cNvPr id="41" name="40 CuadroTexto"/>
          <p:cNvSpPr txBox="1"/>
          <p:nvPr/>
        </p:nvSpPr>
        <p:spPr>
          <a:xfrm>
            <a:off x="114466" y="6019800"/>
            <a:ext cx="1600759" cy="738664"/>
          </a:xfrm>
          <a:prstGeom prst="rect">
            <a:avLst/>
          </a:prstGeom>
          <a:solidFill>
            <a:srgbClr val="FFFF00"/>
          </a:solidFill>
        </p:spPr>
        <p:txBody>
          <a:bodyPr wrap="none" rtlCol="0">
            <a:spAutoFit/>
          </a:bodyPr>
          <a:lstStyle/>
          <a:p>
            <a:pPr algn="ctr" fontAlgn="auto">
              <a:spcBef>
                <a:spcPts val="0"/>
              </a:spcBef>
              <a:spcAft>
                <a:spcPts val="0"/>
              </a:spcAft>
            </a:pPr>
            <a:r>
              <a:rPr lang="es-CL" sz="1400" b="1" dirty="0" err="1" smtClean="0">
                <a:solidFill>
                  <a:prstClr val="black"/>
                </a:solidFill>
                <a:latin typeface="Calibri"/>
              </a:rPr>
              <a:t>Generator</a:t>
            </a:r>
            <a:r>
              <a:rPr lang="es-CL" sz="1400" b="1" dirty="0" smtClean="0">
                <a:solidFill>
                  <a:prstClr val="black"/>
                </a:solidFill>
                <a:latin typeface="Calibri"/>
              </a:rPr>
              <a:t> balance </a:t>
            </a:r>
            <a:br>
              <a:rPr lang="es-CL" sz="1400" b="1" dirty="0" smtClean="0">
                <a:solidFill>
                  <a:prstClr val="black"/>
                </a:solidFill>
                <a:latin typeface="Calibri"/>
              </a:rPr>
            </a:br>
            <a:r>
              <a:rPr lang="es-CL" sz="1400" b="1" dirty="0" err="1" smtClean="0">
                <a:solidFill>
                  <a:prstClr val="black"/>
                </a:solidFill>
                <a:latin typeface="Calibri"/>
              </a:rPr>
              <a:t>for</a:t>
            </a:r>
            <a:r>
              <a:rPr lang="es-CL" sz="1400" b="1" dirty="0" smtClean="0">
                <a:solidFill>
                  <a:prstClr val="black"/>
                </a:solidFill>
                <a:latin typeface="Calibri"/>
              </a:rPr>
              <a:t> </a:t>
            </a:r>
            <a:r>
              <a:rPr lang="es-CL" sz="1400" b="1" dirty="0" err="1" smtClean="0">
                <a:solidFill>
                  <a:prstClr val="black"/>
                </a:solidFill>
                <a:latin typeface="Calibri"/>
              </a:rPr>
              <a:t>hour</a:t>
            </a:r>
            <a:r>
              <a:rPr lang="es-CL" sz="1400" b="1" dirty="0" smtClean="0">
                <a:solidFill>
                  <a:prstClr val="black"/>
                </a:solidFill>
                <a:latin typeface="Calibri"/>
              </a:rPr>
              <a:t> (h</a:t>
            </a:r>
            <a:r>
              <a:rPr lang="es-CL" sz="1400" b="1" dirty="0" smtClean="0">
                <a:solidFill>
                  <a:prstClr val="black"/>
                </a:solidFill>
                <a:latin typeface="Calibri"/>
              </a:rPr>
              <a:t>) </a:t>
            </a:r>
            <a:r>
              <a:rPr lang="es-CL" sz="1400" b="1" dirty="0" smtClean="0">
                <a:solidFill>
                  <a:prstClr val="black"/>
                </a:solidFill>
                <a:latin typeface="Calibri"/>
              </a:rPr>
              <a:t>in </a:t>
            </a:r>
            <a:r>
              <a:rPr lang="es-CL" sz="1400" b="1" dirty="0" err="1" smtClean="0">
                <a:solidFill>
                  <a:prstClr val="black"/>
                </a:solidFill>
                <a:latin typeface="Calibri"/>
              </a:rPr>
              <a:t>the</a:t>
            </a:r>
            <a:r>
              <a:rPr lang="es-CL" sz="1400" b="1" dirty="0" smtClean="0">
                <a:solidFill>
                  <a:prstClr val="black"/>
                </a:solidFill>
                <a:latin typeface="Calibri"/>
              </a:rPr>
              <a:t> </a:t>
            </a:r>
            <a:br>
              <a:rPr lang="es-CL" sz="1400" b="1" dirty="0" smtClean="0">
                <a:solidFill>
                  <a:prstClr val="black"/>
                </a:solidFill>
                <a:latin typeface="Calibri"/>
              </a:rPr>
            </a:br>
            <a:r>
              <a:rPr lang="es-CL" sz="1400" b="1" dirty="0" smtClean="0">
                <a:solidFill>
                  <a:prstClr val="black"/>
                </a:solidFill>
                <a:latin typeface="Calibri"/>
              </a:rPr>
              <a:t>spot </a:t>
            </a:r>
            <a:r>
              <a:rPr lang="es-CL" sz="1400" b="1" dirty="0" err="1" smtClean="0">
                <a:solidFill>
                  <a:prstClr val="black"/>
                </a:solidFill>
                <a:latin typeface="Calibri"/>
              </a:rPr>
              <a:t>market</a:t>
            </a:r>
            <a:endParaRPr lang="es-CL" sz="1400" b="1" dirty="0">
              <a:solidFill>
                <a:prstClr val="black"/>
              </a:solidFill>
              <a:latin typeface="Calibri"/>
            </a:endParaRPr>
          </a:p>
        </p:txBody>
      </p:sp>
      <p:sp>
        <p:nvSpPr>
          <p:cNvPr id="42" name="41 CuadroTexto"/>
          <p:cNvSpPr txBox="1"/>
          <p:nvPr/>
        </p:nvSpPr>
        <p:spPr>
          <a:xfrm>
            <a:off x="2286000" y="6321623"/>
            <a:ext cx="3376245" cy="307777"/>
          </a:xfrm>
          <a:prstGeom prst="rect">
            <a:avLst/>
          </a:prstGeom>
          <a:solidFill>
            <a:srgbClr val="FFFF00"/>
          </a:solidFill>
        </p:spPr>
        <p:txBody>
          <a:bodyPr wrap="none" rtlCol="0">
            <a:spAutoFit/>
          </a:bodyPr>
          <a:lstStyle/>
          <a:p>
            <a:pPr algn="ctr" fontAlgn="auto">
              <a:spcBef>
                <a:spcPts val="0"/>
              </a:spcBef>
              <a:spcAft>
                <a:spcPts val="0"/>
              </a:spcAft>
            </a:pPr>
            <a:r>
              <a:rPr lang="es-CL" sz="1400" b="1" dirty="0" smtClean="0">
                <a:solidFill>
                  <a:prstClr val="black"/>
                </a:solidFill>
                <a:latin typeface="Calibri"/>
              </a:rPr>
              <a:t>100 X 150 – 70 X 150 = 30 x 150 = 4500 US$</a:t>
            </a:r>
            <a:endParaRPr lang="es-CL" sz="1400" b="1" dirty="0">
              <a:solidFill>
                <a:prstClr val="black"/>
              </a:solidFill>
              <a:latin typeface="Calibri"/>
            </a:endParaRPr>
          </a:p>
        </p:txBody>
      </p:sp>
      <p:sp>
        <p:nvSpPr>
          <p:cNvPr id="5" name="4 Rectángulo"/>
          <p:cNvSpPr/>
          <p:nvPr/>
        </p:nvSpPr>
        <p:spPr>
          <a:xfrm>
            <a:off x="1729155" y="5934670"/>
            <a:ext cx="567784" cy="923330"/>
          </a:xfrm>
          <a:prstGeom prst="rect">
            <a:avLst/>
          </a:prstGeom>
          <a:noFill/>
        </p:spPr>
        <p:txBody>
          <a:bodyPr wrap="none" lIns="91440" tIns="45720" rIns="91440" bIns="45720">
            <a:spAutoFit/>
          </a:bodyPr>
          <a:lstStyle/>
          <a:p>
            <a:pPr algn="ctr" fontAlgn="auto">
              <a:spcBef>
                <a:spcPts val="0"/>
              </a:spcBef>
              <a:spcAft>
                <a:spcPts val="0"/>
              </a:spcAft>
            </a:pPr>
            <a:r>
              <a:rPr lang="es-ES" sz="5400" b="1" spc="30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Calibri"/>
              </a:rPr>
              <a:t>=</a:t>
            </a:r>
            <a:endParaRPr lang="es-E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Calibri"/>
            </a:endParaRPr>
          </a:p>
        </p:txBody>
      </p:sp>
      <p:sp>
        <p:nvSpPr>
          <p:cNvPr id="45" name="44 CuadroTexto"/>
          <p:cNvSpPr txBox="1"/>
          <p:nvPr/>
        </p:nvSpPr>
        <p:spPr>
          <a:xfrm>
            <a:off x="3635896" y="1124744"/>
            <a:ext cx="941925" cy="738664"/>
          </a:xfrm>
          <a:prstGeom prst="rect">
            <a:avLst/>
          </a:prstGeom>
          <a:noFill/>
        </p:spPr>
        <p:txBody>
          <a:bodyPr wrap="none" rtlCol="0">
            <a:spAutoFit/>
          </a:bodyPr>
          <a:lstStyle/>
          <a:p>
            <a:pPr algn="ctr" fontAlgn="auto">
              <a:spcBef>
                <a:spcPts val="0"/>
              </a:spcBef>
              <a:spcAft>
                <a:spcPts val="0"/>
              </a:spcAft>
            </a:pPr>
            <a:r>
              <a:rPr lang="en-AU" sz="1400" b="1" dirty="0">
                <a:solidFill>
                  <a:prstClr val="black"/>
                </a:solidFill>
                <a:latin typeface="Calibri"/>
              </a:rPr>
              <a:t>Injection</a:t>
            </a:r>
            <a:r>
              <a:rPr lang="es-CL" sz="1400" b="1" dirty="0">
                <a:solidFill>
                  <a:prstClr val="black"/>
                </a:solidFill>
                <a:latin typeface="Calibri"/>
              </a:rPr>
              <a:t/>
            </a:r>
            <a:br>
              <a:rPr lang="es-CL" sz="1400" b="1" dirty="0">
                <a:solidFill>
                  <a:prstClr val="black"/>
                </a:solidFill>
                <a:latin typeface="Calibri"/>
              </a:rPr>
            </a:br>
            <a:r>
              <a:rPr lang="es-CL" sz="1400" b="1" dirty="0" err="1" smtClean="0">
                <a:solidFill>
                  <a:prstClr val="black"/>
                </a:solidFill>
                <a:latin typeface="Calibri"/>
              </a:rPr>
              <a:t>Generator</a:t>
            </a:r>
            <a:endParaRPr lang="es-CL" sz="1400" b="1" dirty="0" smtClean="0">
              <a:solidFill>
                <a:prstClr val="black"/>
              </a:solidFill>
              <a:latin typeface="Calibri"/>
            </a:endParaRPr>
          </a:p>
          <a:p>
            <a:pPr algn="ctr" fontAlgn="auto">
              <a:spcBef>
                <a:spcPts val="0"/>
              </a:spcBef>
              <a:spcAft>
                <a:spcPts val="0"/>
              </a:spcAft>
            </a:pPr>
            <a:r>
              <a:rPr lang="es-CL" sz="1400" b="1" dirty="0" smtClean="0">
                <a:solidFill>
                  <a:prstClr val="black"/>
                </a:solidFill>
                <a:latin typeface="Calibri"/>
              </a:rPr>
              <a:t>Blue</a:t>
            </a:r>
            <a:endParaRPr lang="es-CL" sz="1400" b="1" dirty="0">
              <a:solidFill>
                <a:prstClr val="black"/>
              </a:solidFill>
              <a:latin typeface="Calibri"/>
            </a:endParaRPr>
          </a:p>
        </p:txBody>
      </p:sp>
      <p:sp>
        <p:nvSpPr>
          <p:cNvPr id="48" name="47 CuadroTexto"/>
          <p:cNvSpPr txBox="1"/>
          <p:nvPr/>
        </p:nvSpPr>
        <p:spPr>
          <a:xfrm>
            <a:off x="677747" y="1826240"/>
            <a:ext cx="941925" cy="738664"/>
          </a:xfrm>
          <a:prstGeom prst="rect">
            <a:avLst/>
          </a:prstGeom>
          <a:noFill/>
        </p:spPr>
        <p:txBody>
          <a:bodyPr wrap="none" rtlCol="0">
            <a:spAutoFit/>
          </a:bodyPr>
          <a:lstStyle/>
          <a:p>
            <a:pPr algn="ctr" fontAlgn="auto">
              <a:spcBef>
                <a:spcPts val="0"/>
              </a:spcBef>
              <a:spcAft>
                <a:spcPts val="0"/>
              </a:spcAft>
            </a:pPr>
            <a:r>
              <a:rPr lang="en-AU" sz="1400" b="1" dirty="0">
                <a:solidFill>
                  <a:prstClr val="black"/>
                </a:solidFill>
                <a:latin typeface="Calibri"/>
              </a:rPr>
              <a:t>Injection</a:t>
            </a:r>
            <a:r>
              <a:rPr lang="es-CL" sz="1400" b="1" dirty="0">
                <a:solidFill>
                  <a:prstClr val="black"/>
                </a:solidFill>
                <a:latin typeface="Calibri"/>
              </a:rPr>
              <a:t/>
            </a:r>
            <a:br>
              <a:rPr lang="es-CL" sz="1400" b="1" dirty="0">
                <a:solidFill>
                  <a:prstClr val="black"/>
                </a:solidFill>
                <a:latin typeface="Calibri"/>
              </a:rPr>
            </a:br>
            <a:r>
              <a:rPr lang="es-CL" sz="1400" b="1" dirty="0" err="1" smtClean="0">
                <a:solidFill>
                  <a:prstClr val="black"/>
                </a:solidFill>
                <a:latin typeface="Calibri"/>
              </a:rPr>
              <a:t>Generator</a:t>
            </a:r>
            <a:endParaRPr lang="es-CL" sz="1400" b="1" dirty="0" smtClean="0">
              <a:solidFill>
                <a:prstClr val="black"/>
              </a:solidFill>
              <a:latin typeface="Calibri"/>
            </a:endParaRPr>
          </a:p>
          <a:p>
            <a:pPr algn="ctr" fontAlgn="auto">
              <a:spcBef>
                <a:spcPts val="0"/>
              </a:spcBef>
              <a:spcAft>
                <a:spcPts val="0"/>
              </a:spcAft>
            </a:pPr>
            <a:r>
              <a:rPr lang="es-CL" sz="1400" b="1" dirty="0" err="1" smtClean="0">
                <a:solidFill>
                  <a:prstClr val="black"/>
                </a:solidFill>
                <a:latin typeface="Calibri"/>
              </a:rPr>
              <a:t>green</a:t>
            </a:r>
            <a:endParaRPr lang="es-CL" sz="1400" b="1" dirty="0">
              <a:solidFill>
                <a:prstClr val="black"/>
              </a:solidFill>
              <a:latin typeface="Calibri"/>
            </a:endParaRPr>
          </a:p>
        </p:txBody>
      </p:sp>
      <p:sp>
        <p:nvSpPr>
          <p:cNvPr id="49"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smtClean="0">
                <a:solidFill>
                  <a:srgbClr val="FFFF00"/>
                </a:solidFill>
                <a:latin typeface="Trebuchet MS" pitchFamily="34" charset="0"/>
              </a:rPr>
              <a:t>Pool </a:t>
            </a:r>
            <a:r>
              <a:rPr lang="es-CL" sz="2400" b="1" i="1" dirty="0" err="1" smtClean="0">
                <a:solidFill>
                  <a:srgbClr val="FFFF00"/>
                </a:solidFill>
                <a:latin typeface="Trebuchet MS" pitchFamily="34" charset="0"/>
              </a:rPr>
              <a:t>basic</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operation</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2480373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Market</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Design</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Comparison</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Market</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Design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Alternatives</a:t>
            </a:r>
            <a:endParaRPr lang="es-ES" sz="2800" b="1" i="1" dirty="0">
              <a:solidFill>
                <a:srgbClr val="FFFF00"/>
              </a:solidFill>
              <a:latin typeface="Trebuchet MS" pitchFamily="34" charset="0"/>
            </a:endParaRPr>
          </a:p>
        </p:txBody>
      </p:sp>
      <p:sp>
        <p:nvSpPr>
          <p:cNvPr id="11" name="1 Título"/>
          <p:cNvSpPr txBox="1">
            <a:spLocks/>
          </p:cNvSpPr>
          <p:nvPr/>
        </p:nvSpPr>
        <p:spPr>
          <a:xfrm>
            <a:off x="2123728" y="701824"/>
            <a:ext cx="4968552" cy="56693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algn="ctr" fontAlgn="base">
              <a:spcBef>
                <a:spcPct val="0"/>
              </a:spcBef>
              <a:spcAft>
                <a:spcPct val="0"/>
              </a:spcAft>
              <a:defRPr/>
            </a:pPr>
            <a:r>
              <a:rPr lang="en-US" sz="2600" b="1" dirty="0" smtClean="0">
                <a:ea typeface="+mj-ea"/>
                <a:cs typeface="+mj-cs"/>
              </a:rPr>
              <a:t>New Zealand Market Structure</a:t>
            </a:r>
            <a:endParaRPr lang="en-US" sz="2600" b="1" dirty="0">
              <a:ea typeface="+mj-ea"/>
              <a:cs typeface="+mj-cs"/>
            </a:endParaRPr>
          </a:p>
        </p:txBody>
      </p:sp>
      <p:sp>
        <p:nvSpPr>
          <p:cNvPr id="12" name="Text Box 4"/>
          <p:cNvSpPr txBox="1">
            <a:spLocks noChangeArrowheads="1"/>
          </p:cNvSpPr>
          <p:nvPr/>
        </p:nvSpPr>
        <p:spPr bwMode="auto">
          <a:xfrm>
            <a:off x="1331640" y="2348880"/>
            <a:ext cx="1944216"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Decentralized</a:t>
            </a:r>
            <a:endParaRPr lang="en-US" sz="2000" b="1" dirty="0" smtClean="0">
              <a:solidFill>
                <a:prstClr val="black"/>
              </a:solidFill>
              <a:latin typeface="Arial" pitchFamily="34" charset="0"/>
            </a:endParaRPr>
          </a:p>
        </p:txBody>
      </p:sp>
      <p:sp>
        <p:nvSpPr>
          <p:cNvPr id="5" name="Text Box 4"/>
          <p:cNvSpPr txBox="1">
            <a:spLocks noChangeArrowheads="1"/>
          </p:cNvSpPr>
          <p:nvPr/>
        </p:nvSpPr>
        <p:spPr bwMode="auto">
          <a:xfrm>
            <a:off x="5796136" y="2348880"/>
            <a:ext cx="1944216"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ctr" fontAlgn="base">
              <a:spcBef>
                <a:spcPts val="600"/>
              </a:spcBef>
              <a:spcAft>
                <a:spcPct val="0"/>
              </a:spcAft>
              <a:buClr>
                <a:srgbClr val="0000FF"/>
              </a:buClr>
              <a:defRPr sz="2000" b="1">
                <a:solidFill>
                  <a:prstClr val="black"/>
                </a:solidFill>
                <a:latin typeface="Arial" pitchFamily="34" charset="0"/>
              </a:defRPr>
            </a:lvl1pPr>
          </a:lstStyle>
          <a:p>
            <a:r>
              <a:rPr lang="en-US" dirty="0"/>
              <a:t>Centralized</a:t>
            </a:r>
          </a:p>
        </p:txBody>
      </p:sp>
      <p:sp>
        <p:nvSpPr>
          <p:cNvPr id="8" name="Text Box 4"/>
          <p:cNvSpPr txBox="1">
            <a:spLocks noChangeArrowheads="1"/>
          </p:cNvSpPr>
          <p:nvPr/>
        </p:nvSpPr>
        <p:spPr bwMode="auto">
          <a:xfrm>
            <a:off x="7615386" y="3702546"/>
            <a:ext cx="1512168" cy="7848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Monopoly</a:t>
            </a:r>
          </a:p>
          <a:p>
            <a:pPr algn="ctr" fontAlgn="base">
              <a:spcBef>
                <a:spcPts val="600"/>
              </a:spcBef>
              <a:spcAft>
                <a:spcPct val="0"/>
              </a:spcAft>
              <a:buClr>
                <a:srgbClr val="0000FF"/>
              </a:buClr>
            </a:pPr>
            <a:r>
              <a:rPr lang="en-US" sz="2000" dirty="0" smtClean="0">
                <a:solidFill>
                  <a:prstClr val="black"/>
                </a:solidFill>
                <a:latin typeface="Arial" pitchFamily="34" charset="0"/>
              </a:rPr>
              <a:t>Utility</a:t>
            </a:r>
            <a:endParaRPr lang="en-US" sz="2000" dirty="0" smtClean="0">
              <a:solidFill>
                <a:prstClr val="black"/>
              </a:solidFill>
              <a:latin typeface="Arial" pitchFamily="34" charset="0"/>
            </a:endParaRPr>
          </a:p>
        </p:txBody>
      </p:sp>
      <p:cxnSp>
        <p:nvCxnSpPr>
          <p:cNvPr id="6" name="5 Conector recto"/>
          <p:cNvCxnSpPr>
            <a:stCxn id="11" idx="2"/>
            <a:endCxn id="12" idx="0"/>
          </p:cNvCxnSpPr>
          <p:nvPr/>
        </p:nvCxnSpPr>
        <p:spPr>
          <a:xfrm flipH="1">
            <a:off x="2303748" y="1268760"/>
            <a:ext cx="2304256" cy="108012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a:stCxn id="11" idx="2"/>
            <a:endCxn id="5" idx="0"/>
          </p:cNvCxnSpPr>
          <p:nvPr/>
        </p:nvCxnSpPr>
        <p:spPr>
          <a:xfrm>
            <a:off x="4608004" y="1268760"/>
            <a:ext cx="2160240" cy="1080120"/>
          </a:xfrm>
          <a:prstGeom prst="line">
            <a:avLst/>
          </a:prstGeom>
        </p:spPr>
        <p:style>
          <a:lnRef idx="2">
            <a:schemeClr val="dk1"/>
          </a:lnRef>
          <a:fillRef idx="0">
            <a:schemeClr val="dk1"/>
          </a:fillRef>
          <a:effectRef idx="1">
            <a:schemeClr val="dk1"/>
          </a:effectRef>
          <a:fontRef idx="minor">
            <a:schemeClr val="tx1"/>
          </a:fontRef>
        </p:style>
      </p:cxnSp>
      <p:sp>
        <p:nvSpPr>
          <p:cNvPr id="18" name="Text Box 4"/>
          <p:cNvSpPr txBox="1">
            <a:spLocks noChangeArrowheads="1"/>
          </p:cNvSpPr>
          <p:nvPr/>
        </p:nvSpPr>
        <p:spPr bwMode="auto">
          <a:xfrm>
            <a:off x="6069310" y="3702546"/>
            <a:ext cx="1512168"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Single</a:t>
            </a:r>
            <a:br>
              <a:rPr lang="en-US" sz="2000" dirty="0" smtClean="0">
                <a:solidFill>
                  <a:prstClr val="black"/>
                </a:solidFill>
                <a:latin typeface="Arial" pitchFamily="34" charset="0"/>
              </a:rPr>
            </a:br>
            <a:r>
              <a:rPr lang="en-US" sz="2000" dirty="0" smtClean="0">
                <a:solidFill>
                  <a:prstClr val="black"/>
                </a:solidFill>
                <a:latin typeface="Arial" pitchFamily="34" charset="0"/>
              </a:rPr>
              <a:t>Buyer</a:t>
            </a:r>
            <a:endParaRPr lang="en-US" sz="2000" dirty="0" smtClean="0">
              <a:solidFill>
                <a:prstClr val="black"/>
              </a:solidFill>
              <a:latin typeface="Arial" pitchFamily="34" charset="0"/>
            </a:endParaRPr>
          </a:p>
        </p:txBody>
      </p:sp>
      <p:sp>
        <p:nvSpPr>
          <p:cNvPr id="19" name="Text Box 4"/>
          <p:cNvSpPr txBox="1">
            <a:spLocks noChangeArrowheads="1"/>
          </p:cNvSpPr>
          <p:nvPr/>
        </p:nvSpPr>
        <p:spPr bwMode="auto">
          <a:xfrm>
            <a:off x="4485878" y="3702546"/>
            <a:ext cx="1549524"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fontAlgn="base">
              <a:spcBef>
                <a:spcPts val="600"/>
              </a:spcBef>
              <a:spcAft>
                <a:spcPct val="0"/>
              </a:spcAft>
              <a:buClr>
                <a:srgbClr val="0000FF"/>
              </a:buClr>
              <a:defRPr sz="2000">
                <a:solidFill>
                  <a:prstClr val="black"/>
                </a:solidFill>
                <a:latin typeface="Arial" pitchFamily="34" charset="0"/>
              </a:defRPr>
            </a:lvl1pPr>
          </a:lstStyle>
          <a:p>
            <a:r>
              <a:rPr lang="en-US" dirty="0"/>
              <a:t>Mandatory</a:t>
            </a:r>
            <a:br>
              <a:rPr lang="en-US" dirty="0"/>
            </a:br>
            <a:r>
              <a:rPr lang="en-US" dirty="0"/>
              <a:t>Pool (cost based)</a:t>
            </a:r>
          </a:p>
        </p:txBody>
      </p:sp>
      <p:sp>
        <p:nvSpPr>
          <p:cNvPr id="20" name="Text Box 4"/>
          <p:cNvSpPr txBox="1">
            <a:spLocks noChangeArrowheads="1"/>
          </p:cNvSpPr>
          <p:nvPr/>
        </p:nvSpPr>
        <p:spPr bwMode="auto">
          <a:xfrm>
            <a:off x="2892202" y="3709159"/>
            <a:ext cx="1549524"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Non- Mandatory</a:t>
            </a:r>
            <a:br>
              <a:rPr lang="en-US" sz="2000" dirty="0" smtClean="0">
                <a:solidFill>
                  <a:prstClr val="black"/>
                </a:solidFill>
                <a:latin typeface="Arial" pitchFamily="34" charset="0"/>
              </a:rPr>
            </a:br>
            <a:r>
              <a:rPr lang="en-US" sz="2000" dirty="0" smtClean="0">
                <a:solidFill>
                  <a:prstClr val="black"/>
                </a:solidFill>
                <a:latin typeface="Arial" pitchFamily="34" charset="0"/>
              </a:rPr>
              <a:t>Pool (bid based)</a:t>
            </a:r>
            <a:endParaRPr lang="en-US" sz="2000" dirty="0" smtClean="0">
              <a:solidFill>
                <a:prstClr val="black"/>
              </a:solidFill>
              <a:latin typeface="Arial" pitchFamily="34" charset="0"/>
            </a:endParaRPr>
          </a:p>
        </p:txBody>
      </p:sp>
      <p:sp>
        <p:nvSpPr>
          <p:cNvPr id="21" name="Text Box 4"/>
          <p:cNvSpPr txBox="1">
            <a:spLocks noChangeArrowheads="1"/>
          </p:cNvSpPr>
          <p:nvPr/>
        </p:nvSpPr>
        <p:spPr bwMode="auto">
          <a:xfrm>
            <a:off x="1306116" y="3702546"/>
            <a:ext cx="1549524"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
            </a:defPPr>
            <a:lvl1pPr algn="ctr" fontAlgn="base">
              <a:spcBef>
                <a:spcPts val="600"/>
              </a:spcBef>
              <a:spcAft>
                <a:spcPct val="0"/>
              </a:spcAft>
              <a:buClr>
                <a:srgbClr val="0000FF"/>
              </a:buClr>
              <a:defRPr sz="2000">
                <a:solidFill>
                  <a:prstClr val="black"/>
                </a:solidFill>
                <a:latin typeface="Arial" pitchFamily="34" charset="0"/>
              </a:defRPr>
            </a:lvl1pPr>
          </a:lstStyle>
          <a:p>
            <a:r>
              <a:rPr lang="en-US" dirty="0"/>
              <a:t>Power</a:t>
            </a:r>
            <a:br>
              <a:rPr lang="en-US" dirty="0"/>
            </a:br>
            <a:r>
              <a:rPr lang="en-US" dirty="0"/>
              <a:t>Exchange</a:t>
            </a:r>
          </a:p>
        </p:txBody>
      </p:sp>
      <p:sp>
        <p:nvSpPr>
          <p:cNvPr id="22" name="Text Box 4"/>
          <p:cNvSpPr txBox="1">
            <a:spLocks noChangeArrowheads="1"/>
          </p:cNvSpPr>
          <p:nvPr/>
        </p:nvSpPr>
        <p:spPr bwMode="auto">
          <a:xfrm>
            <a:off x="-17462" y="3702546"/>
            <a:ext cx="1285478"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Physical</a:t>
            </a:r>
            <a:br>
              <a:rPr lang="en-US" sz="2000" dirty="0" smtClean="0">
                <a:solidFill>
                  <a:prstClr val="black"/>
                </a:solidFill>
                <a:latin typeface="Arial" pitchFamily="34" charset="0"/>
              </a:rPr>
            </a:br>
            <a:r>
              <a:rPr lang="en-US" sz="2000" dirty="0" smtClean="0">
                <a:solidFill>
                  <a:prstClr val="black"/>
                </a:solidFill>
                <a:latin typeface="Arial" pitchFamily="34" charset="0"/>
              </a:rPr>
              <a:t>Bilateral</a:t>
            </a:r>
            <a:br>
              <a:rPr lang="en-US" sz="2000" dirty="0" smtClean="0">
                <a:solidFill>
                  <a:prstClr val="black"/>
                </a:solidFill>
                <a:latin typeface="Arial" pitchFamily="34" charset="0"/>
              </a:rPr>
            </a:br>
            <a:r>
              <a:rPr lang="en-US" sz="2000" dirty="0" smtClean="0">
                <a:solidFill>
                  <a:prstClr val="black"/>
                </a:solidFill>
                <a:latin typeface="Arial" pitchFamily="34" charset="0"/>
              </a:rPr>
              <a:t>Contracts</a:t>
            </a:r>
            <a:endParaRPr lang="en-US" sz="2000" dirty="0" smtClean="0">
              <a:solidFill>
                <a:prstClr val="black"/>
              </a:solidFill>
              <a:latin typeface="Arial" pitchFamily="34" charset="0"/>
            </a:endParaRPr>
          </a:p>
        </p:txBody>
      </p:sp>
      <p:cxnSp>
        <p:nvCxnSpPr>
          <p:cNvPr id="23" name="22 Conector recto"/>
          <p:cNvCxnSpPr>
            <a:stCxn id="8" idx="0"/>
            <a:endCxn id="5" idx="2"/>
          </p:cNvCxnSpPr>
          <p:nvPr/>
        </p:nvCxnSpPr>
        <p:spPr>
          <a:xfrm flipH="1" flipV="1">
            <a:off x="6768244" y="2748990"/>
            <a:ext cx="1603226" cy="953556"/>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a:stCxn id="18" idx="0"/>
            <a:endCxn id="5" idx="2"/>
          </p:cNvCxnSpPr>
          <p:nvPr/>
        </p:nvCxnSpPr>
        <p:spPr>
          <a:xfrm flipH="1" flipV="1">
            <a:off x="6768244" y="2748990"/>
            <a:ext cx="57150" cy="953556"/>
          </a:xfrm>
          <a:prstGeom prst="line">
            <a:avLst/>
          </a:prstGeom>
        </p:spPr>
        <p:style>
          <a:lnRef idx="2">
            <a:schemeClr val="dk1"/>
          </a:lnRef>
          <a:fillRef idx="0">
            <a:schemeClr val="dk1"/>
          </a:fillRef>
          <a:effectRef idx="1">
            <a:schemeClr val="dk1"/>
          </a:effectRef>
          <a:fontRef idx="minor">
            <a:schemeClr val="tx1"/>
          </a:fontRef>
        </p:style>
      </p:cxnSp>
      <p:cxnSp>
        <p:nvCxnSpPr>
          <p:cNvPr id="29" name="28 Conector recto"/>
          <p:cNvCxnSpPr>
            <a:stCxn id="19" idx="0"/>
            <a:endCxn id="5" idx="2"/>
          </p:cNvCxnSpPr>
          <p:nvPr/>
        </p:nvCxnSpPr>
        <p:spPr>
          <a:xfrm flipV="1">
            <a:off x="5260640" y="2748990"/>
            <a:ext cx="1507604" cy="953556"/>
          </a:xfrm>
          <a:prstGeom prst="line">
            <a:avLst/>
          </a:prstGeom>
        </p:spPr>
        <p:style>
          <a:lnRef idx="2">
            <a:schemeClr val="dk1"/>
          </a:lnRef>
          <a:fillRef idx="0">
            <a:schemeClr val="dk1"/>
          </a:fillRef>
          <a:effectRef idx="1">
            <a:schemeClr val="dk1"/>
          </a:effectRef>
          <a:fontRef idx="minor">
            <a:schemeClr val="tx1"/>
          </a:fontRef>
        </p:style>
      </p:cxnSp>
      <p:cxnSp>
        <p:nvCxnSpPr>
          <p:cNvPr id="32" name="31 Conector recto"/>
          <p:cNvCxnSpPr>
            <a:stCxn id="20" idx="0"/>
            <a:endCxn id="5" idx="2"/>
          </p:cNvCxnSpPr>
          <p:nvPr/>
        </p:nvCxnSpPr>
        <p:spPr>
          <a:xfrm flipV="1">
            <a:off x="3666964" y="2748990"/>
            <a:ext cx="3101280"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5" name="34 Conector recto"/>
          <p:cNvCxnSpPr>
            <a:stCxn id="20" idx="0"/>
            <a:endCxn id="12" idx="2"/>
          </p:cNvCxnSpPr>
          <p:nvPr/>
        </p:nvCxnSpPr>
        <p:spPr>
          <a:xfrm flipH="1" flipV="1">
            <a:off x="2303748" y="2748990"/>
            <a:ext cx="1363216"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8" name="37 Conector recto"/>
          <p:cNvCxnSpPr>
            <a:stCxn id="21" idx="0"/>
            <a:endCxn id="12" idx="2"/>
          </p:cNvCxnSpPr>
          <p:nvPr/>
        </p:nvCxnSpPr>
        <p:spPr>
          <a:xfrm flipV="1">
            <a:off x="2080878" y="2748990"/>
            <a:ext cx="222870" cy="95355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40 Conector recto"/>
          <p:cNvCxnSpPr>
            <a:stCxn id="22" idx="0"/>
            <a:endCxn id="12" idx="2"/>
          </p:cNvCxnSpPr>
          <p:nvPr/>
        </p:nvCxnSpPr>
        <p:spPr>
          <a:xfrm flipV="1">
            <a:off x="625277" y="2748990"/>
            <a:ext cx="1678471" cy="953556"/>
          </a:xfrm>
          <a:prstGeom prst="line">
            <a:avLst/>
          </a:prstGeom>
        </p:spPr>
        <p:style>
          <a:lnRef idx="2">
            <a:schemeClr val="dk1"/>
          </a:lnRef>
          <a:fillRef idx="0">
            <a:schemeClr val="dk1"/>
          </a:fillRef>
          <a:effectRef idx="1">
            <a:schemeClr val="dk1"/>
          </a:effectRef>
          <a:fontRef idx="minor">
            <a:schemeClr val="tx1"/>
          </a:fontRef>
        </p:style>
      </p:cxnSp>
      <p:sp>
        <p:nvSpPr>
          <p:cNvPr id="44" name="Text Box 4"/>
          <p:cNvSpPr txBox="1">
            <a:spLocks noChangeArrowheads="1"/>
          </p:cNvSpPr>
          <p:nvPr/>
        </p:nvSpPr>
        <p:spPr bwMode="auto">
          <a:xfrm>
            <a:off x="-17461" y="5621178"/>
            <a:ext cx="7632847"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Financial Bilateral contracts</a:t>
            </a:r>
            <a:endParaRPr lang="en-US" sz="2000" b="1" dirty="0" smtClean="0">
              <a:solidFill>
                <a:prstClr val="black"/>
              </a:solidFill>
              <a:latin typeface="Arial" pitchFamily="34" charset="0"/>
            </a:endParaRPr>
          </a:p>
        </p:txBody>
      </p:sp>
    </p:spTree>
    <p:extLst>
      <p:ext uri="{BB962C8B-B14F-4D97-AF65-F5344CB8AC3E}">
        <p14:creationId xmlns:p14="http://schemas.microsoft.com/office/powerpoint/2010/main" val="400928535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96552" y="836712"/>
            <a:ext cx="9361040" cy="5558097"/>
          </a:xfrm>
        </p:spPr>
        <p:txBody>
          <a:bodyPr>
            <a:noAutofit/>
          </a:bodyPr>
          <a:lstStyle/>
          <a:p>
            <a:pPr lvl="1" algn="just">
              <a:spcAft>
                <a:spcPts val="600"/>
              </a:spcAft>
            </a:pPr>
            <a:r>
              <a:rPr lang="en-US" sz="1800" b="1" dirty="0" smtClean="0">
                <a:solidFill>
                  <a:srgbClr val="C00000"/>
                </a:solidFill>
                <a:latin typeface="Arial" panose="020B0604020202020204" pitchFamily="34" charset="0"/>
                <a:cs typeface="Arial" panose="020B0604020202020204" pitchFamily="34" charset="0"/>
              </a:rPr>
              <a:t>Prices </a:t>
            </a:r>
            <a:r>
              <a:rPr lang="en-US" sz="1800" b="1" dirty="0">
                <a:solidFill>
                  <a:srgbClr val="C00000"/>
                </a:solidFill>
                <a:latin typeface="Arial" panose="020B0604020202020204" pitchFamily="34" charset="0"/>
                <a:cs typeface="Arial" panose="020B0604020202020204" pitchFamily="34" charset="0"/>
              </a:rPr>
              <a:t>are rising faster </a:t>
            </a:r>
            <a:r>
              <a:rPr lang="en-US" sz="1800" dirty="0">
                <a:latin typeface="Arial" panose="020B0604020202020204" pitchFamily="34" charset="0"/>
                <a:cs typeface="Arial" panose="020B0604020202020204" pitchFamily="34" charset="0"/>
              </a:rPr>
              <a:t>than in many of our major competitor </a:t>
            </a:r>
            <a:r>
              <a:rPr lang="en-US" sz="1800" dirty="0" smtClean="0">
                <a:latin typeface="Arial" panose="020B0604020202020204" pitchFamily="34" charset="0"/>
                <a:cs typeface="Arial" panose="020B0604020202020204" pitchFamily="34" charset="0"/>
              </a:rPr>
              <a:t>countries. </a:t>
            </a:r>
            <a:endParaRPr lang="en-US" sz="1800" dirty="0" smtClean="0">
              <a:latin typeface="Arial" panose="020B0604020202020204" pitchFamily="34" charset="0"/>
              <a:cs typeface="Arial" panose="020B0604020202020204" pitchFamily="34" charset="0"/>
            </a:endParaRPr>
          </a:p>
          <a:p>
            <a:pPr lvl="1" algn="just">
              <a:spcAft>
                <a:spcPts val="600"/>
              </a:spcAft>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way our </a:t>
            </a:r>
            <a:r>
              <a:rPr lang="en-US" sz="1800" dirty="0" smtClean="0">
                <a:latin typeface="Arial" panose="020B0604020202020204" pitchFamily="34" charset="0"/>
                <a:cs typeface="Arial" panose="020B0604020202020204" pitchFamily="34" charset="0"/>
              </a:rPr>
              <a:t>market </a:t>
            </a:r>
            <a:r>
              <a:rPr lang="en-US" sz="1800" dirty="0">
                <a:latin typeface="Arial" panose="020B0604020202020204" pitchFamily="34" charset="0"/>
                <a:cs typeface="Arial" panose="020B0604020202020204" pitchFamily="34" charset="0"/>
              </a:rPr>
              <a:t>works means </a:t>
            </a:r>
            <a:r>
              <a:rPr lang="en-US" sz="1800" b="1" dirty="0">
                <a:solidFill>
                  <a:srgbClr val="C00000"/>
                </a:solidFill>
                <a:latin typeface="Arial" panose="020B0604020202020204" pitchFamily="34" charset="0"/>
                <a:cs typeface="Arial" panose="020B0604020202020204" pitchFamily="34" charset="0"/>
              </a:rPr>
              <a:t>prices </a:t>
            </a:r>
            <a:r>
              <a:rPr lang="en-US" sz="1800" b="1" dirty="0" smtClean="0">
                <a:solidFill>
                  <a:srgbClr val="C00000"/>
                </a:solidFill>
                <a:latin typeface="Arial" panose="020B0604020202020204" pitchFamily="34" charset="0"/>
                <a:cs typeface="Arial" panose="020B0604020202020204" pitchFamily="34" charset="0"/>
              </a:rPr>
              <a:t>paid </a:t>
            </a:r>
            <a:r>
              <a:rPr lang="en-US" sz="1800" b="1" dirty="0">
                <a:solidFill>
                  <a:srgbClr val="C00000"/>
                </a:solidFill>
                <a:latin typeface="Arial" panose="020B0604020202020204" pitchFamily="34" charset="0"/>
                <a:cs typeface="Arial" panose="020B0604020202020204" pitchFamily="34" charset="0"/>
              </a:rPr>
              <a:t>are not related to production costs</a:t>
            </a:r>
            <a:r>
              <a:rPr lang="en-US" sz="1800" dirty="0">
                <a:latin typeface="Arial" panose="020B0604020202020204" pitchFamily="34" charset="0"/>
                <a:cs typeface="Arial" panose="020B0604020202020204" pitchFamily="34" charset="0"/>
              </a:rPr>
              <a:t>. Instead, all generators are paid </a:t>
            </a:r>
            <a:r>
              <a:rPr lang="en-US" sz="1800" dirty="0" smtClean="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same </a:t>
            </a:r>
            <a:r>
              <a:rPr lang="en-US" sz="1800" dirty="0">
                <a:latin typeface="Arial" panose="020B0604020202020204" pitchFamily="34" charset="0"/>
                <a:cs typeface="Arial" panose="020B0604020202020204" pitchFamily="34" charset="0"/>
              </a:rPr>
              <a:t>price, whether they are using the public water resource or expensive </a:t>
            </a:r>
            <a:r>
              <a:rPr lang="en-US" sz="1800" dirty="0" smtClean="0">
                <a:latin typeface="Arial" panose="020B0604020202020204" pitchFamily="34" charset="0"/>
                <a:cs typeface="Arial" panose="020B0604020202020204" pitchFamily="34" charset="0"/>
              </a:rPr>
              <a:t>gas.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Electricity </a:t>
            </a:r>
            <a:r>
              <a:rPr lang="en-US" sz="1800" dirty="0">
                <a:latin typeface="Arial" panose="020B0604020202020204" pitchFamily="34" charset="0"/>
                <a:cs typeface="Arial" panose="020B0604020202020204" pitchFamily="34" charset="0"/>
              </a:rPr>
              <a:t>in New Zealand is </a:t>
            </a:r>
            <a:r>
              <a:rPr lang="en-US" sz="1800" dirty="0" smtClean="0">
                <a:latin typeface="Arial" panose="020B0604020202020204" pitchFamily="34" charset="0"/>
                <a:cs typeface="Arial" panose="020B0604020202020204" pitchFamily="34" charset="0"/>
              </a:rPr>
              <a:t>traded </a:t>
            </a:r>
            <a:r>
              <a:rPr lang="en-US" sz="1800" dirty="0">
                <a:latin typeface="Arial" panose="020B0604020202020204" pitchFamily="34" charset="0"/>
                <a:cs typeface="Arial" panose="020B0604020202020204" pitchFamily="34" charset="0"/>
              </a:rPr>
              <a:t>at a wholesale level in a spot market </a:t>
            </a:r>
            <a:r>
              <a:rPr lang="en-US" sz="1800" dirty="0" smtClean="0">
                <a:latin typeface="Arial" panose="020B0604020202020204" pitchFamily="34" charset="0"/>
                <a:cs typeface="Arial" panose="020B0604020202020204" pitchFamily="34" charset="0"/>
              </a:rPr>
              <a:t>where </a:t>
            </a:r>
            <a:r>
              <a:rPr lang="en-US" sz="1800" dirty="0">
                <a:latin typeface="Arial" panose="020B0604020202020204" pitchFamily="34" charset="0"/>
                <a:cs typeface="Arial" panose="020B0604020202020204" pitchFamily="34" charset="0"/>
              </a:rPr>
              <a:t>every half an hour the price is set by the generator who supplies the most </a:t>
            </a:r>
            <a:r>
              <a:rPr lang="en-US" sz="1800" dirty="0" smtClean="0">
                <a:latin typeface="Arial" panose="020B0604020202020204" pitchFamily="34" charset="0"/>
                <a:cs typeface="Arial" panose="020B0604020202020204" pitchFamily="34" charset="0"/>
              </a:rPr>
              <a:t> expensive </a:t>
            </a:r>
            <a:r>
              <a:rPr lang="en-US" sz="1800" dirty="0">
                <a:latin typeface="Arial" panose="020B0604020202020204" pitchFamily="34" charset="0"/>
                <a:cs typeface="Arial" panose="020B0604020202020204" pitchFamily="34" charset="0"/>
              </a:rPr>
              <a:t>electricity. That price is then paid to every </a:t>
            </a:r>
            <a:r>
              <a:rPr lang="en-US" sz="1800" dirty="0" smtClean="0">
                <a:latin typeface="Arial" panose="020B0604020202020204" pitchFamily="34" charset="0"/>
                <a:cs typeface="Arial" panose="020B0604020202020204" pitchFamily="34" charset="0"/>
              </a:rPr>
              <a:t>generator, </a:t>
            </a:r>
            <a:r>
              <a:rPr lang="en-US" sz="1800" dirty="0">
                <a:latin typeface="Arial" panose="020B0604020202020204" pitchFamily="34" charset="0"/>
                <a:cs typeface="Arial" panose="020B0604020202020204" pitchFamily="34" charset="0"/>
              </a:rPr>
              <a:t>no matter how low their actual costs of production </a:t>
            </a:r>
            <a:r>
              <a:rPr lang="en-US" sz="1800" dirty="0" smtClean="0">
                <a:latin typeface="Arial" panose="020B0604020202020204" pitchFamily="34" charset="0"/>
                <a:cs typeface="Arial" panose="020B0604020202020204" pitchFamily="34" charset="0"/>
              </a:rPr>
              <a:t>are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lvl="1" algn="just">
              <a:spcAft>
                <a:spcPts val="600"/>
              </a:spcAft>
            </a:pPr>
            <a:r>
              <a:rPr lang="en-US" sz="1800" dirty="0">
                <a:latin typeface="Arial" panose="020B0604020202020204" pitchFamily="34" charset="0"/>
                <a:cs typeface="Arial" panose="020B0604020202020204" pitchFamily="34" charset="0"/>
              </a:rPr>
              <a:t>There is a </a:t>
            </a:r>
            <a:r>
              <a:rPr lang="en-US" sz="1800" b="1" dirty="0">
                <a:solidFill>
                  <a:srgbClr val="C00000"/>
                </a:solidFill>
                <a:latin typeface="Arial" panose="020B0604020202020204" pitchFamily="34" charset="0"/>
                <a:cs typeface="Arial" panose="020B0604020202020204" pitchFamily="34" charset="0"/>
              </a:rPr>
              <a:t>lack of competition </a:t>
            </a:r>
            <a:r>
              <a:rPr lang="en-US" sz="1800" dirty="0">
                <a:latin typeface="Arial" panose="020B0604020202020204" pitchFamily="34" charset="0"/>
                <a:cs typeface="Arial" panose="020B0604020202020204" pitchFamily="34" charset="0"/>
              </a:rPr>
              <a:t>in the electricity </a:t>
            </a:r>
            <a:r>
              <a:rPr lang="en-US" sz="1800" dirty="0" smtClean="0">
                <a:latin typeface="Arial" panose="020B0604020202020204" pitchFamily="34" charset="0"/>
                <a:cs typeface="Arial" panose="020B0604020202020204" pitchFamily="34" charset="0"/>
              </a:rPr>
              <a:t>market.</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here </a:t>
            </a:r>
            <a:r>
              <a:rPr lang="en-US" sz="1800" dirty="0">
                <a:latin typeface="Arial" panose="020B0604020202020204" pitchFamily="34" charset="0"/>
                <a:cs typeface="Arial" panose="020B0604020202020204" pitchFamily="34" charset="0"/>
              </a:rPr>
              <a:t>is considerable evidence that the electricity market is not </a:t>
            </a:r>
            <a:r>
              <a:rPr lang="en-US" sz="1800" dirty="0" smtClean="0">
                <a:latin typeface="Arial" panose="020B0604020202020204" pitchFamily="34" charset="0"/>
                <a:cs typeface="Arial" panose="020B0604020202020204" pitchFamily="34" charset="0"/>
              </a:rPr>
              <a:t>competitive</a:t>
            </a:r>
            <a:r>
              <a:rPr lang="en-US" sz="1800" dirty="0">
                <a:latin typeface="Arial" panose="020B0604020202020204" pitchFamily="34" charset="0"/>
                <a:cs typeface="Arial" panose="020B0604020202020204" pitchFamily="34" charset="0"/>
              </a:rPr>
              <a:t>, especially in the market for residential customers. </a:t>
            </a:r>
            <a:endParaRPr lang="en-US" sz="1800" dirty="0" smtClean="0">
              <a:latin typeface="Arial" panose="020B0604020202020204" pitchFamily="34" charset="0"/>
              <a:cs typeface="Arial" panose="020B0604020202020204" pitchFamily="34" charset="0"/>
            </a:endParaRPr>
          </a:p>
          <a:p>
            <a:pPr lvl="1" algn="just">
              <a:spcAft>
                <a:spcPts val="600"/>
              </a:spcAft>
            </a:pPr>
            <a:r>
              <a:rPr lang="en-US" sz="1800" dirty="0" smtClean="0">
                <a:latin typeface="Arial" panose="020B0604020202020204" pitchFamily="34" charset="0"/>
                <a:cs typeface="Arial" panose="020B0604020202020204" pitchFamily="34" charset="0"/>
              </a:rPr>
              <a:t>The </a:t>
            </a:r>
            <a:r>
              <a:rPr lang="en-US" sz="1800" b="1" dirty="0">
                <a:solidFill>
                  <a:srgbClr val="C00000"/>
                </a:solidFill>
                <a:latin typeface="Arial" panose="020B0604020202020204" pitchFamily="34" charset="0"/>
                <a:cs typeface="Arial" panose="020B0604020202020204" pitchFamily="34" charset="0"/>
              </a:rPr>
              <a:t>concentration of retailers</a:t>
            </a:r>
            <a:r>
              <a:rPr lang="en-US" sz="1800" dirty="0">
                <a:latin typeface="Arial" panose="020B0604020202020204" pitchFamily="34" charset="0"/>
                <a:cs typeface="Arial" panose="020B0604020202020204" pitchFamily="34" charset="0"/>
              </a:rPr>
              <a:t> in companies owned by </a:t>
            </a:r>
            <a:r>
              <a:rPr lang="en-US" sz="1800" b="1" dirty="0">
                <a:solidFill>
                  <a:srgbClr val="C00000"/>
                </a:solidFill>
                <a:latin typeface="Arial" panose="020B0604020202020204" pitchFamily="34" charset="0"/>
                <a:cs typeface="Arial" panose="020B0604020202020204" pitchFamily="34" charset="0"/>
              </a:rPr>
              <a:t>major generators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Promoters </a:t>
            </a:r>
            <a:r>
              <a:rPr lang="en-US" sz="1800" dirty="0">
                <a:latin typeface="Arial" panose="020B0604020202020204" pitchFamily="34" charset="0"/>
                <a:cs typeface="Arial" panose="020B0604020202020204" pitchFamily="34" charset="0"/>
              </a:rPr>
              <a:t>of the current approach to the electricity sector have always </a:t>
            </a:r>
            <a:r>
              <a:rPr lang="en-US" sz="1800" dirty="0" smtClean="0">
                <a:latin typeface="Arial" panose="020B0604020202020204" pitchFamily="34" charset="0"/>
                <a:cs typeface="Arial" panose="020B0604020202020204" pitchFamily="34" charset="0"/>
              </a:rPr>
              <a:t>hoped </a:t>
            </a:r>
            <a:r>
              <a:rPr lang="en-US" sz="1800" dirty="0">
                <a:latin typeface="Arial" panose="020B0604020202020204" pitchFamily="34" charset="0"/>
                <a:cs typeface="Arial" panose="020B0604020202020204" pitchFamily="34" charset="0"/>
              </a:rPr>
              <a:t>that a vibrant, </a:t>
            </a:r>
            <a:r>
              <a:rPr lang="en-US" sz="1800" b="1" dirty="0">
                <a:solidFill>
                  <a:srgbClr val="C00000"/>
                </a:solidFill>
                <a:latin typeface="Arial" panose="020B0604020202020204" pitchFamily="34" charset="0"/>
                <a:cs typeface="Arial" panose="020B0604020202020204" pitchFamily="34" charset="0"/>
              </a:rPr>
              <a:t>dynamic market </a:t>
            </a:r>
            <a:r>
              <a:rPr lang="en-US" sz="1800" dirty="0">
                <a:latin typeface="Arial" panose="020B0604020202020204" pitchFamily="34" charset="0"/>
                <a:cs typeface="Arial" panose="020B0604020202020204" pitchFamily="34" charset="0"/>
              </a:rPr>
              <a:t>would develop with many buyers and </a:t>
            </a:r>
            <a:r>
              <a:rPr lang="en-US" sz="1800" dirty="0" smtClean="0">
                <a:latin typeface="Arial" panose="020B0604020202020204" pitchFamily="34" charset="0"/>
                <a:cs typeface="Arial" panose="020B0604020202020204" pitchFamily="34" charset="0"/>
              </a:rPr>
              <a:t>many </a:t>
            </a:r>
            <a:r>
              <a:rPr lang="en-US" sz="1800" dirty="0">
                <a:latin typeface="Arial" panose="020B0604020202020204" pitchFamily="34" charset="0"/>
                <a:cs typeface="Arial" panose="020B0604020202020204" pitchFamily="34" charset="0"/>
              </a:rPr>
              <a:t>sellers. This has </a:t>
            </a:r>
            <a:r>
              <a:rPr lang="en-US" sz="1800" b="1" dirty="0">
                <a:solidFill>
                  <a:srgbClr val="C00000"/>
                </a:solidFill>
                <a:latin typeface="Arial" panose="020B0604020202020204" pitchFamily="34" charset="0"/>
                <a:cs typeface="Arial" panose="020B0604020202020204" pitchFamily="34" charset="0"/>
              </a:rPr>
              <a:t>not </a:t>
            </a:r>
            <a:r>
              <a:rPr lang="en-US" sz="1800" b="1" dirty="0">
                <a:solidFill>
                  <a:srgbClr val="C00000"/>
                </a:solidFill>
                <a:latin typeface="Arial" panose="020B0604020202020204" pitchFamily="34" charset="0"/>
                <a:cs typeface="Arial" panose="020B0604020202020204" pitchFamily="34" charset="0"/>
              </a:rPr>
              <a:t>occurred</a:t>
            </a:r>
            <a:r>
              <a:rPr lang="en-US" sz="1800" dirty="0" smtClean="0">
                <a:latin typeface="Arial" panose="020B0604020202020204" pitchFamily="34" charset="0"/>
                <a:cs typeface="Arial" panose="020B0604020202020204" pitchFamily="34" charset="0"/>
              </a:rPr>
              <a:t>.</a:t>
            </a:r>
          </a:p>
          <a:p>
            <a:pPr lvl="1" algn="just">
              <a:spcAft>
                <a:spcPts val="600"/>
              </a:spcAft>
            </a:pPr>
            <a:r>
              <a:rPr lang="en-US" sz="1800" b="1" dirty="0">
                <a:solidFill>
                  <a:srgbClr val="C00000"/>
                </a:solidFill>
                <a:latin typeface="Arial" panose="020B0604020202020204" pitchFamily="34" charset="0"/>
                <a:cs typeface="Arial" panose="020B0604020202020204" pitchFamily="34" charset="0"/>
              </a:rPr>
              <a:t>No one plans </a:t>
            </a:r>
            <a:r>
              <a:rPr lang="en-US" sz="1800" dirty="0">
                <a:latin typeface="Arial" panose="020B0604020202020204" pitchFamily="34" charset="0"/>
                <a:cs typeface="Arial" panose="020B0604020202020204" pitchFamily="34" charset="0"/>
              </a:rPr>
              <a:t>the New Zealand energy sector and </a:t>
            </a:r>
            <a:r>
              <a:rPr lang="en-US" sz="1800" b="1" dirty="0">
                <a:solidFill>
                  <a:srgbClr val="C00000"/>
                </a:solidFill>
                <a:latin typeface="Arial" panose="020B0604020202020204" pitchFamily="34" charset="0"/>
                <a:cs typeface="Arial" panose="020B0604020202020204" pitchFamily="34" charset="0"/>
              </a:rPr>
              <a:t>ensures</a:t>
            </a:r>
            <a:r>
              <a:rPr lang="en-US" sz="1800" dirty="0">
                <a:latin typeface="Arial" panose="020B0604020202020204" pitchFamily="34" charset="0"/>
                <a:cs typeface="Arial" panose="020B0604020202020204" pitchFamily="34" charset="0"/>
              </a:rPr>
              <a:t> it operates for the  </a:t>
            </a:r>
            <a:r>
              <a:rPr lang="en-US" sz="1800" b="1" dirty="0">
                <a:solidFill>
                  <a:srgbClr val="C00000"/>
                </a:solidFill>
                <a:latin typeface="Arial" panose="020B0604020202020204" pitchFamily="34" charset="0"/>
                <a:cs typeface="Arial" panose="020B0604020202020204" pitchFamily="34" charset="0"/>
              </a:rPr>
              <a:t>benefit of all New Zealanders</a:t>
            </a:r>
            <a:r>
              <a:rPr lang="en-US" sz="1800" dirty="0">
                <a:latin typeface="Arial" panose="020B0604020202020204" pitchFamily="34" charset="0"/>
                <a:cs typeface="Arial" panose="020B0604020202020204" pitchFamily="34" charset="0"/>
              </a:rPr>
              <a:t>. Some investment decisions (</a:t>
            </a:r>
            <a:r>
              <a:rPr lang="en-US" sz="1800" dirty="0" err="1">
                <a:latin typeface="Arial" panose="020B0604020202020204" pitchFamily="34" charset="0"/>
                <a:cs typeface="Arial" panose="020B0604020202020204" pitchFamily="34" charset="0"/>
              </a:rPr>
              <a:t>Transpower</a:t>
            </a:r>
            <a:r>
              <a:rPr lang="en-US" sz="1800" dirty="0">
                <a:latin typeface="Arial" panose="020B0604020202020204" pitchFamily="34" charset="0"/>
                <a:cs typeface="Arial" panose="020B0604020202020204" pitchFamily="34" charset="0"/>
              </a:rPr>
              <a:t>) are closely monitored, while  others (generators) are left completely to the market</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lvl="1" algn="just">
              <a:spcAft>
                <a:spcPts val="600"/>
              </a:spcAft>
            </a:pPr>
            <a:endParaRPr lang="es-CL" sz="1800" dirty="0" smtClean="0">
              <a:latin typeface="Arial" panose="020B0604020202020204" pitchFamily="34" charset="0"/>
              <a:cs typeface="Arial" panose="020B0604020202020204" pitchFamily="34" charset="0"/>
            </a:endParaRPr>
          </a:p>
        </p:txBody>
      </p:sp>
      <p:sp>
        <p:nvSpPr>
          <p:cNvPr id="2" name="Rectángulo 1"/>
          <p:cNvSpPr/>
          <p:nvPr/>
        </p:nvSpPr>
        <p:spPr>
          <a:xfrm>
            <a:off x="2091015" y="6577607"/>
            <a:ext cx="7161505" cy="307777"/>
          </a:xfrm>
          <a:prstGeom prst="rect">
            <a:avLst/>
          </a:prstGeom>
        </p:spPr>
        <p:txBody>
          <a:bodyPr wrap="square">
            <a:spAutoFit/>
          </a:bodyPr>
          <a:lstStyle/>
          <a:p>
            <a:r>
              <a:rPr lang="es-CL" sz="1400" dirty="0" smtClean="0"/>
              <a:t>https</a:t>
            </a:r>
            <a:r>
              <a:rPr lang="es-CL" sz="1400" dirty="0"/>
              <a:t>://</a:t>
            </a:r>
            <a:r>
              <a:rPr lang="es-CL" sz="1400" dirty="0" smtClean="0"/>
              <a:t>www.labour.org.nz/sites/default/files/issues/20130418_NZPower_Policy_Document.pdf</a:t>
            </a:r>
            <a:endParaRPr lang="en-US" sz="1400" dirty="0"/>
          </a:p>
        </p:txBody>
      </p:sp>
      <p:sp>
        <p:nvSpPr>
          <p:cNvPr id="6"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smtClean="0">
                <a:solidFill>
                  <a:srgbClr val="FFFF00"/>
                </a:solidFill>
                <a:latin typeface="Trebuchet MS" pitchFamily="34" charset="0"/>
              </a:rPr>
              <a:t>NZ: </a:t>
            </a:r>
            <a:r>
              <a:rPr lang="es-CL" sz="2400" b="1" i="1" dirty="0" err="1" smtClean="0">
                <a:solidFill>
                  <a:srgbClr val="FFFF00"/>
                </a:solidFill>
                <a:latin typeface="Trebuchet MS" pitchFamily="34" charset="0"/>
              </a:rPr>
              <a:t>Observed</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Problems</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1251680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smtClean="0">
                <a:solidFill>
                  <a:prstClr val="white"/>
                </a:solidFill>
                <a:latin typeface="Trebuchet MS" pitchFamily="34" charset="0"/>
              </a:rPr>
              <a:t>1. </a:t>
            </a:r>
            <a:r>
              <a:rPr lang="es-CL" sz="2400" b="1" dirty="0" err="1" smtClean="0">
                <a:solidFill>
                  <a:prstClr val="white"/>
                </a:solidFill>
                <a:latin typeface="Trebuchet MS" pitchFamily="34" charset="0"/>
              </a:rPr>
              <a:t>Market</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Design</a:t>
            </a:r>
            <a:r>
              <a:rPr lang="es-CL" sz="2400" b="1" dirty="0" smtClean="0">
                <a:solidFill>
                  <a:prstClr val="white"/>
                </a:solidFill>
                <a:latin typeface="Trebuchet MS" pitchFamily="34" charset="0"/>
              </a:rPr>
              <a:t> </a:t>
            </a:r>
            <a:r>
              <a:rPr lang="es-CL" sz="2400" b="1" dirty="0" err="1" smtClean="0">
                <a:solidFill>
                  <a:prstClr val="white"/>
                </a:solidFill>
                <a:latin typeface="Trebuchet MS" pitchFamily="34" charset="0"/>
              </a:rPr>
              <a:t>Comparison</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Market</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Design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Alternatives</a:t>
            </a:r>
            <a:endParaRPr lang="es-ES" sz="2800" b="1" i="1" dirty="0">
              <a:solidFill>
                <a:srgbClr val="FFFF00"/>
              </a:solidFill>
              <a:latin typeface="Trebuchet MS" pitchFamily="34" charset="0"/>
            </a:endParaRPr>
          </a:p>
        </p:txBody>
      </p:sp>
      <p:sp>
        <p:nvSpPr>
          <p:cNvPr id="11" name="1 Título"/>
          <p:cNvSpPr txBox="1">
            <a:spLocks/>
          </p:cNvSpPr>
          <p:nvPr/>
        </p:nvSpPr>
        <p:spPr>
          <a:xfrm>
            <a:off x="2123728" y="701824"/>
            <a:ext cx="4968552" cy="56693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algn="ctr" fontAlgn="base">
              <a:spcBef>
                <a:spcPct val="0"/>
              </a:spcBef>
              <a:spcAft>
                <a:spcPct val="0"/>
              </a:spcAft>
              <a:defRPr/>
            </a:pPr>
            <a:r>
              <a:rPr lang="en-US" sz="2600" b="1" dirty="0" smtClean="0">
                <a:ea typeface="+mj-ea"/>
                <a:cs typeface="+mj-cs"/>
              </a:rPr>
              <a:t>NZ proposed Single Buyer</a:t>
            </a:r>
            <a:endParaRPr lang="en-US" sz="2600" b="1" dirty="0">
              <a:ea typeface="+mj-ea"/>
              <a:cs typeface="+mj-cs"/>
            </a:endParaRPr>
          </a:p>
        </p:txBody>
      </p:sp>
      <p:sp>
        <p:nvSpPr>
          <p:cNvPr id="12" name="Text Box 4"/>
          <p:cNvSpPr txBox="1">
            <a:spLocks noChangeArrowheads="1"/>
          </p:cNvSpPr>
          <p:nvPr/>
        </p:nvSpPr>
        <p:spPr bwMode="auto">
          <a:xfrm>
            <a:off x="1331640" y="2348880"/>
            <a:ext cx="1944216"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Decentralized</a:t>
            </a:r>
            <a:endParaRPr lang="en-US" sz="2000" b="1" dirty="0" smtClean="0">
              <a:solidFill>
                <a:prstClr val="black"/>
              </a:solidFill>
              <a:latin typeface="Arial" pitchFamily="34" charset="0"/>
            </a:endParaRPr>
          </a:p>
        </p:txBody>
      </p:sp>
      <p:sp>
        <p:nvSpPr>
          <p:cNvPr id="5" name="Text Box 4"/>
          <p:cNvSpPr txBox="1">
            <a:spLocks noChangeArrowheads="1"/>
          </p:cNvSpPr>
          <p:nvPr/>
        </p:nvSpPr>
        <p:spPr bwMode="auto">
          <a:xfrm>
            <a:off x="5796136" y="2348880"/>
            <a:ext cx="1944216"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Centralized</a:t>
            </a:r>
            <a:endParaRPr lang="en-US" sz="2000" b="1" dirty="0" smtClean="0">
              <a:solidFill>
                <a:prstClr val="black"/>
              </a:solidFill>
              <a:latin typeface="Arial" pitchFamily="34" charset="0"/>
            </a:endParaRPr>
          </a:p>
        </p:txBody>
      </p:sp>
      <p:sp>
        <p:nvSpPr>
          <p:cNvPr id="8" name="Text Box 4"/>
          <p:cNvSpPr txBox="1">
            <a:spLocks noChangeArrowheads="1"/>
          </p:cNvSpPr>
          <p:nvPr/>
        </p:nvSpPr>
        <p:spPr bwMode="auto">
          <a:xfrm>
            <a:off x="7615386" y="3702546"/>
            <a:ext cx="1512168" cy="7848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Monopoly</a:t>
            </a:r>
          </a:p>
          <a:p>
            <a:pPr algn="ctr" fontAlgn="base">
              <a:spcBef>
                <a:spcPts val="600"/>
              </a:spcBef>
              <a:spcAft>
                <a:spcPct val="0"/>
              </a:spcAft>
              <a:buClr>
                <a:srgbClr val="0000FF"/>
              </a:buClr>
            </a:pPr>
            <a:r>
              <a:rPr lang="en-US" sz="2000" dirty="0" smtClean="0">
                <a:solidFill>
                  <a:prstClr val="black"/>
                </a:solidFill>
                <a:latin typeface="Arial" pitchFamily="34" charset="0"/>
              </a:rPr>
              <a:t>Utility</a:t>
            </a:r>
            <a:endParaRPr lang="en-US" sz="2000" dirty="0" smtClean="0">
              <a:solidFill>
                <a:prstClr val="black"/>
              </a:solidFill>
              <a:latin typeface="Arial" pitchFamily="34" charset="0"/>
            </a:endParaRPr>
          </a:p>
        </p:txBody>
      </p:sp>
      <p:cxnSp>
        <p:nvCxnSpPr>
          <p:cNvPr id="6" name="5 Conector recto"/>
          <p:cNvCxnSpPr>
            <a:stCxn id="11" idx="2"/>
            <a:endCxn id="12" idx="0"/>
          </p:cNvCxnSpPr>
          <p:nvPr/>
        </p:nvCxnSpPr>
        <p:spPr>
          <a:xfrm flipH="1">
            <a:off x="2303748" y="1268760"/>
            <a:ext cx="2304256" cy="108012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a:stCxn id="11" idx="2"/>
            <a:endCxn id="5" idx="0"/>
          </p:cNvCxnSpPr>
          <p:nvPr/>
        </p:nvCxnSpPr>
        <p:spPr>
          <a:xfrm>
            <a:off x="4608004" y="1268760"/>
            <a:ext cx="2160240" cy="1080120"/>
          </a:xfrm>
          <a:prstGeom prst="line">
            <a:avLst/>
          </a:prstGeom>
        </p:spPr>
        <p:style>
          <a:lnRef idx="2">
            <a:schemeClr val="dk1"/>
          </a:lnRef>
          <a:fillRef idx="0">
            <a:schemeClr val="dk1"/>
          </a:fillRef>
          <a:effectRef idx="1">
            <a:schemeClr val="dk1"/>
          </a:effectRef>
          <a:fontRef idx="minor">
            <a:schemeClr val="tx1"/>
          </a:fontRef>
        </p:style>
      </p:cxnSp>
      <p:sp>
        <p:nvSpPr>
          <p:cNvPr id="18" name="Text Box 4"/>
          <p:cNvSpPr txBox="1">
            <a:spLocks noChangeArrowheads="1"/>
          </p:cNvSpPr>
          <p:nvPr/>
        </p:nvSpPr>
        <p:spPr bwMode="auto">
          <a:xfrm>
            <a:off x="6069310" y="3702546"/>
            <a:ext cx="1512168"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Single</a:t>
            </a:r>
            <a:br>
              <a:rPr lang="en-US" sz="2000" dirty="0" smtClean="0">
                <a:solidFill>
                  <a:prstClr val="black"/>
                </a:solidFill>
                <a:latin typeface="Arial" pitchFamily="34" charset="0"/>
              </a:rPr>
            </a:br>
            <a:r>
              <a:rPr lang="en-US" sz="2000" dirty="0" smtClean="0">
                <a:solidFill>
                  <a:prstClr val="black"/>
                </a:solidFill>
                <a:latin typeface="Arial" pitchFamily="34" charset="0"/>
              </a:rPr>
              <a:t>Buyer</a:t>
            </a:r>
            <a:endParaRPr lang="en-US" sz="2000" dirty="0" smtClean="0">
              <a:solidFill>
                <a:prstClr val="black"/>
              </a:solidFill>
              <a:latin typeface="Arial" pitchFamily="34" charset="0"/>
            </a:endParaRPr>
          </a:p>
        </p:txBody>
      </p:sp>
      <p:sp>
        <p:nvSpPr>
          <p:cNvPr id="19" name="Text Box 4"/>
          <p:cNvSpPr txBox="1">
            <a:spLocks noChangeArrowheads="1"/>
          </p:cNvSpPr>
          <p:nvPr/>
        </p:nvSpPr>
        <p:spPr bwMode="auto">
          <a:xfrm>
            <a:off x="4485878" y="3702546"/>
            <a:ext cx="1549524"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Mandatory</a:t>
            </a:r>
            <a:br>
              <a:rPr lang="en-US" sz="2000" dirty="0" smtClean="0">
                <a:solidFill>
                  <a:prstClr val="black"/>
                </a:solidFill>
                <a:latin typeface="Arial" pitchFamily="34" charset="0"/>
              </a:rPr>
            </a:br>
            <a:r>
              <a:rPr lang="en-US" sz="2000" dirty="0" smtClean="0">
                <a:solidFill>
                  <a:prstClr val="black"/>
                </a:solidFill>
                <a:latin typeface="Arial" pitchFamily="34" charset="0"/>
              </a:rPr>
              <a:t>Pool (cost based)</a:t>
            </a:r>
            <a:endParaRPr lang="en-US" sz="2000" dirty="0" smtClean="0">
              <a:solidFill>
                <a:prstClr val="black"/>
              </a:solidFill>
              <a:latin typeface="Arial" pitchFamily="34" charset="0"/>
            </a:endParaRPr>
          </a:p>
        </p:txBody>
      </p:sp>
      <p:sp>
        <p:nvSpPr>
          <p:cNvPr id="20" name="Text Box 4"/>
          <p:cNvSpPr txBox="1">
            <a:spLocks noChangeArrowheads="1"/>
          </p:cNvSpPr>
          <p:nvPr/>
        </p:nvSpPr>
        <p:spPr bwMode="auto">
          <a:xfrm>
            <a:off x="2892202" y="3709159"/>
            <a:ext cx="1549524"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Non- Mandatory</a:t>
            </a:r>
            <a:br>
              <a:rPr lang="en-US" sz="2000" dirty="0" smtClean="0">
                <a:solidFill>
                  <a:prstClr val="black"/>
                </a:solidFill>
                <a:latin typeface="Arial" pitchFamily="34" charset="0"/>
              </a:rPr>
            </a:br>
            <a:r>
              <a:rPr lang="en-US" sz="2000" dirty="0" smtClean="0">
                <a:solidFill>
                  <a:prstClr val="black"/>
                </a:solidFill>
                <a:latin typeface="Arial" pitchFamily="34" charset="0"/>
              </a:rPr>
              <a:t>Pool (bid based)</a:t>
            </a:r>
            <a:endParaRPr lang="en-US" sz="2000" dirty="0" smtClean="0">
              <a:solidFill>
                <a:prstClr val="black"/>
              </a:solidFill>
              <a:latin typeface="Arial" pitchFamily="34" charset="0"/>
            </a:endParaRPr>
          </a:p>
        </p:txBody>
      </p:sp>
      <p:sp>
        <p:nvSpPr>
          <p:cNvPr id="21" name="Text Box 4"/>
          <p:cNvSpPr txBox="1">
            <a:spLocks noChangeArrowheads="1"/>
          </p:cNvSpPr>
          <p:nvPr/>
        </p:nvSpPr>
        <p:spPr bwMode="auto">
          <a:xfrm>
            <a:off x="1306116" y="3702546"/>
            <a:ext cx="1549524"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Power</a:t>
            </a:r>
            <a:br>
              <a:rPr lang="en-US" sz="2000" dirty="0" smtClean="0">
                <a:solidFill>
                  <a:prstClr val="black"/>
                </a:solidFill>
                <a:latin typeface="Arial" pitchFamily="34" charset="0"/>
              </a:rPr>
            </a:br>
            <a:r>
              <a:rPr lang="en-US" sz="2000" dirty="0" smtClean="0">
                <a:solidFill>
                  <a:prstClr val="black"/>
                </a:solidFill>
                <a:latin typeface="Arial" pitchFamily="34" charset="0"/>
              </a:rPr>
              <a:t>Exchange</a:t>
            </a:r>
            <a:endParaRPr lang="en-US" sz="2000" dirty="0" smtClean="0">
              <a:solidFill>
                <a:prstClr val="black"/>
              </a:solidFill>
              <a:latin typeface="Arial" pitchFamily="34" charset="0"/>
            </a:endParaRPr>
          </a:p>
        </p:txBody>
      </p:sp>
      <p:sp>
        <p:nvSpPr>
          <p:cNvPr id="22" name="Text Box 4"/>
          <p:cNvSpPr txBox="1">
            <a:spLocks noChangeArrowheads="1"/>
          </p:cNvSpPr>
          <p:nvPr/>
        </p:nvSpPr>
        <p:spPr bwMode="auto">
          <a:xfrm>
            <a:off x="-17462" y="3702546"/>
            <a:ext cx="1285478"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ts val="600"/>
              </a:spcBef>
              <a:spcAft>
                <a:spcPct val="0"/>
              </a:spcAft>
              <a:buClr>
                <a:srgbClr val="0000FF"/>
              </a:buClr>
            </a:pPr>
            <a:r>
              <a:rPr lang="en-US" sz="2000" dirty="0" smtClean="0">
                <a:solidFill>
                  <a:prstClr val="black"/>
                </a:solidFill>
                <a:latin typeface="Arial" pitchFamily="34" charset="0"/>
              </a:rPr>
              <a:t>Physical</a:t>
            </a:r>
            <a:br>
              <a:rPr lang="en-US" sz="2000" dirty="0" smtClean="0">
                <a:solidFill>
                  <a:prstClr val="black"/>
                </a:solidFill>
                <a:latin typeface="Arial" pitchFamily="34" charset="0"/>
              </a:rPr>
            </a:br>
            <a:r>
              <a:rPr lang="en-US" sz="2000" dirty="0" smtClean="0">
                <a:solidFill>
                  <a:prstClr val="black"/>
                </a:solidFill>
                <a:latin typeface="Arial" pitchFamily="34" charset="0"/>
              </a:rPr>
              <a:t>Bilateral</a:t>
            </a:r>
            <a:br>
              <a:rPr lang="en-US" sz="2000" dirty="0" smtClean="0">
                <a:solidFill>
                  <a:prstClr val="black"/>
                </a:solidFill>
                <a:latin typeface="Arial" pitchFamily="34" charset="0"/>
              </a:rPr>
            </a:br>
            <a:r>
              <a:rPr lang="en-US" sz="2000" dirty="0" smtClean="0">
                <a:solidFill>
                  <a:prstClr val="black"/>
                </a:solidFill>
                <a:latin typeface="Arial" pitchFamily="34" charset="0"/>
              </a:rPr>
              <a:t>Contracts</a:t>
            </a:r>
            <a:endParaRPr lang="en-US" sz="2000" dirty="0" smtClean="0">
              <a:solidFill>
                <a:prstClr val="black"/>
              </a:solidFill>
              <a:latin typeface="Arial" pitchFamily="34" charset="0"/>
            </a:endParaRPr>
          </a:p>
        </p:txBody>
      </p:sp>
      <p:cxnSp>
        <p:nvCxnSpPr>
          <p:cNvPr id="23" name="22 Conector recto"/>
          <p:cNvCxnSpPr>
            <a:stCxn id="8" idx="0"/>
            <a:endCxn id="5" idx="2"/>
          </p:cNvCxnSpPr>
          <p:nvPr/>
        </p:nvCxnSpPr>
        <p:spPr>
          <a:xfrm flipH="1" flipV="1">
            <a:off x="6768244" y="2748990"/>
            <a:ext cx="1603226" cy="953556"/>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a:stCxn id="18" idx="0"/>
            <a:endCxn id="5" idx="2"/>
          </p:cNvCxnSpPr>
          <p:nvPr/>
        </p:nvCxnSpPr>
        <p:spPr>
          <a:xfrm flipH="1" flipV="1">
            <a:off x="6768244" y="2748990"/>
            <a:ext cx="57150" cy="953556"/>
          </a:xfrm>
          <a:prstGeom prst="line">
            <a:avLst/>
          </a:prstGeom>
        </p:spPr>
        <p:style>
          <a:lnRef idx="2">
            <a:schemeClr val="dk1"/>
          </a:lnRef>
          <a:fillRef idx="0">
            <a:schemeClr val="dk1"/>
          </a:fillRef>
          <a:effectRef idx="1">
            <a:schemeClr val="dk1"/>
          </a:effectRef>
          <a:fontRef idx="minor">
            <a:schemeClr val="tx1"/>
          </a:fontRef>
        </p:style>
      </p:cxnSp>
      <p:cxnSp>
        <p:nvCxnSpPr>
          <p:cNvPr id="29" name="28 Conector recto"/>
          <p:cNvCxnSpPr>
            <a:stCxn id="19" idx="0"/>
            <a:endCxn id="5" idx="2"/>
          </p:cNvCxnSpPr>
          <p:nvPr/>
        </p:nvCxnSpPr>
        <p:spPr>
          <a:xfrm flipV="1">
            <a:off x="5260640" y="2748990"/>
            <a:ext cx="1507604" cy="953556"/>
          </a:xfrm>
          <a:prstGeom prst="line">
            <a:avLst/>
          </a:prstGeom>
        </p:spPr>
        <p:style>
          <a:lnRef idx="2">
            <a:schemeClr val="dk1"/>
          </a:lnRef>
          <a:fillRef idx="0">
            <a:schemeClr val="dk1"/>
          </a:fillRef>
          <a:effectRef idx="1">
            <a:schemeClr val="dk1"/>
          </a:effectRef>
          <a:fontRef idx="minor">
            <a:schemeClr val="tx1"/>
          </a:fontRef>
        </p:style>
      </p:cxnSp>
      <p:cxnSp>
        <p:nvCxnSpPr>
          <p:cNvPr id="32" name="31 Conector recto"/>
          <p:cNvCxnSpPr>
            <a:stCxn id="20" idx="0"/>
            <a:endCxn id="5" idx="2"/>
          </p:cNvCxnSpPr>
          <p:nvPr/>
        </p:nvCxnSpPr>
        <p:spPr>
          <a:xfrm flipV="1">
            <a:off x="3666964" y="2748990"/>
            <a:ext cx="3101280"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5" name="34 Conector recto"/>
          <p:cNvCxnSpPr>
            <a:stCxn id="20" idx="0"/>
            <a:endCxn id="12" idx="2"/>
          </p:cNvCxnSpPr>
          <p:nvPr/>
        </p:nvCxnSpPr>
        <p:spPr>
          <a:xfrm flipH="1" flipV="1">
            <a:off x="2303748" y="2748990"/>
            <a:ext cx="1363216" cy="960169"/>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8" name="37 Conector recto"/>
          <p:cNvCxnSpPr>
            <a:stCxn id="21" idx="0"/>
            <a:endCxn id="12" idx="2"/>
          </p:cNvCxnSpPr>
          <p:nvPr/>
        </p:nvCxnSpPr>
        <p:spPr>
          <a:xfrm flipV="1">
            <a:off x="2080878" y="2748990"/>
            <a:ext cx="222870" cy="95355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40 Conector recto"/>
          <p:cNvCxnSpPr>
            <a:stCxn id="22" idx="0"/>
            <a:endCxn id="12" idx="2"/>
          </p:cNvCxnSpPr>
          <p:nvPr/>
        </p:nvCxnSpPr>
        <p:spPr>
          <a:xfrm flipV="1">
            <a:off x="625277" y="2748990"/>
            <a:ext cx="1678471" cy="953556"/>
          </a:xfrm>
          <a:prstGeom prst="line">
            <a:avLst/>
          </a:prstGeom>
        </p:spPr>
        <p:style>
          <a:lnRef idx="2">
            <a:schemeClr val="dk1"/>
          </a:lnRef>
          <a:fillRef idx="0">
            <a:schemeClr val="dk1"/>
          </a:fillRef>
          <a:effectRef idx="1">
            <a:schemeClr val="dk1"/>
          </a:effectRef>
          <a:fontRef idx="minor">
            <a:schemeClr val="tx1"/>
          </a:fontRef>
        </p:style>
      </p:cxnSp>
      <p:sp>
        <p:nvSpPr>
          <p:cNvPr id="44" name="Text Box 4"/>
          <p:cNvSpPr txBox="1">
            <a:spLocks noChangeArrowheads="1"/>
          </p:cNvSpPr>
          <p:nvPr/>
        </p:nvSpPr>
        <p:spPr bwMode="auto">
          <a:xfrm>
            <a:off x="-17461" y="5621178"/>
            <a:ext cx="7632847"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ts val="600"/>
              </a:spcBef>
              <a:spcAft>
                <a:spcPct val="0"/>
              </a:spcAft>
              <a:buClr>
                <a:srgbClr val="0000FF"/>
              </a:buClr>
            </a:pPr>
            <a:r>
              <a:rPr lang="en-US" sz="2000" b="1" dirty="0" smtClean="0">
                <a:solidFill>
                  <a:prstClr val="black"/>
                </a:solidFill>
                <a:latin typeface="Arial" pitchFamily="34" charset="0"/>
              </a:rPr>
              <a:t>Financial Bilateral contracts</a:t>
            </a:r>
            <a:endParaRPr lang="en-US" sz="2000" b="1" dirty="0" smtClean="0">
              <a:solidFill>
                <a:prstClr val="black"/>
              </a:solidFill>
              <a:latin typeface="Arial" pitchFamily="34" charset="0"/>
            </a:endParaRPr>
          </a:p>
        </p:txBody>
      </p:sp>
    </p:spTree>
    <p:extLst>
      <p:ext uri="{BB962C8B-B14F-4D97-AF65-F5344CB8AC3E}">
        <p14:creationId xmlns:p14="http://schemas.microsoft.com/office/powerpoint/2010/main" val="1734185669"/>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0" y="490997"/>
            <a:ext cx="9015161" cy="5890331"/>
          </a:xfrm>
        </p:spPr>
        <p:txBody>
          <a:bodyPr>
            <a:noAutofit/>
          </a:bodyPr>
          <a:lstStyle/>
          <a:p>
            <a:pPr marL="266700" lvl="1" indent="-266700" algn="just">
              <a:spcAft>
                <a:spcPts val="600"/>
              </a:spcAft>
            </a:pPr>
            <a:r>
              <a:rPr lang="es-CL" sz="1800" dirty="0">
                <a:latin typeface="Arial" panose="020B0604020202020204" pitchFamily="34" charset="0"/>
                <a:cs typeface="Arial" panose="020B0604020202020204" pitchFamily="34" charset="0"/>
              </a:rPr>
              <a:t>A </a:t>
            </a:r>
            <a:r>
              <a:rPr lang="es-CL" sz="1800" b="1" dirty="0">
                <a:solidFill>
                  <a:srgbClr val="C00000"/>
                </a:solidFill>
                <a:latin typeface="Arial" panose="020B0604020202020204" pitchFamily="34" charset="0"/>
                <a:cs typeface="Arial" panose="020B0604020202020204" pitchFamily="34" charset="0"/>
              </a:rPr>
              <a:t>new  </a:t>
            </a:r>
            <a:r>
              <a:rPr lang="es-CL" sz="1800" b="1" dirty="0" smtClean="0">
                <a:solidFill>
                  <a:srgbClr val="C00000"/>
                </a:solidFill>
                <a:latin typeface="Arial" panose="020B0604020202020204" pitchFamily="34" charset="0"/>
                <a:cs typeface="Arial" panose="020B0604020202020204" pitchFamily="34" charset="0"/>
              </a:rPr>
              <a:t>Agency </a:t>
            </a:r>
            <a:r>
              <a:rPr lang="es-CL" sz="1800" dirty="0" err="1">
                <a:latin typeface="Arial" panose="020B0604020202020204" pitchFamily="34" charset="0"/>
                <a:cs typeface="Arial" panose="020B0604020202020204" pitchFamily="34" charset="0"/>
              </a:rPr>
              <a:t>will</a:t>
            </a:r>
            <a:r>
              <a:rPr lang="es-CL" sz="1800" dirty="0">
                <a:latin typeface="Arial" panose="020B0604020202020204" pitchFamily="34" charset="0"/>
                <a:cs typeface="Arial" panose="020B0604020202020204" pitchFamily="34" charset="0"/>
              </a:rPr>
              <a:t> be </a:t>
            </a:r>
            <a:r>
              <a:rPr lang="es-CL" sz="1800" dirty="0" err="1">
                <a:latin typeface="Arial" panose="020B0604020202020204" pitchFamily="34" charset="0"/>
                <a:cs typeface="Arial" panose="020B0604020202020204" pitchFamily="34" charset="0"/>
              </a:rPr>
              <a:t>created</a:t>
            </a:r>
            <a:r>
              <a:rPr lang="es-CL" sz="1800" dirty="0">
                <a:latin typeface="Arial" panose="020B0604020202020204" pitchFamily="34" charset="0"/>
                <a:cs typeface="Arial" panose="020B0604020202020204" pitchFamily="34" charset="0"/>
              </a:rPr>
              <a:t>: NZ </a:t>
            </a:r>
            <a:r>
              <a:rPr lang="es-CL" sz="1800" dirty="0" smtClean="0">
                <a:latin typeface="Arial" panose="020B0604020202020204" pitchFamily="34" charset="0"/>
                <a:cs typeface="Arial" panose="020B0604020202020204" pitchFamily="34" charset="0"/>
              </a:rPr>
              <a:t>Power.</a:t>
            </a:r>
            <a:r>
              <a:rPr lang="en-US" sz="1800" dirty="0" smtClean="0">
                <a:latin typeface="Arial" panose="020B0604020202020204" pitchFamily="34" charset="0"/>
                <a:cs typeface="Arial" panose="020B0604020202020204" pitchFamily="34" charset="0"/>
              </a:rPr>
              <a:t> </a:t>
            </a:r>
          </a:p>
          <a:p>
            <a:pPr marL="266700" lvl="1" indent="-266700" algn="just">
              <a:spcAft>
                <a:spcPts val="600"/>
              </a:spcAft>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will have for energy sector planning. </a:t>
            </a:r>
            <a:r>
              <a:rPr lang="en-US" sz="1800" dirty="0">
                <a:latin typeface="Arial" panose="020B0604020202020204" pitchFamily="34" charset="0"/>
                <a:cs typeface="Arial" panose="020B0604020202020204" pitchFamily="34" charset="0"/>
              </a:rPr>
              <a:t>It will be required to determine </a:t>
            </a:r>
            <a:r>
              <a:rPr lang="en-US" sz="1800" b="1" dirty="0">
                <a:solidFill>
                  <a:srgbClr val="C00000"/>
                </a:solidFill>
                <a:latin typeface="Arial" panose="020B0604020202020204" pitchFamily="34" charset="0"/>
                <a:cs typeface="Arial" panose="020B0604020202020204" pitchFamily="34" charset="0"/>
              </a:rPr>
              <a:t>future investment needs</a:t>
            </a:r>
            <a:r>
              <a:rPr lang="en-US" sz="1800" dirty="0">
                <a:latin typeface="Arial" panose="020B0604020202020204" pitchFamily="34" charset="0"/>
                <a:cs typeface="Arial" panose="020B0604020202020204" pitchFamily="34" charset="0"/>
              </a:rPr>
              <a:t> for generation  and seek competitive proposals for the construction of new plant. It will </a:t>
            </a:r>
            <a:r>
              <a:rPr lang="en-US" sz="1800" b="1" dirty="0">
                <a:solidFill>
                  <a:srgbClr val="C00000"/>
                </a:solidFill>
                <a:latin typeface="Arial" panose="020B0604020202020204" pitchFamily="34" charset="0"/>
                <a:cs typeface="Arial" panose="020B0604020202020204" pitchFamily="34" charset="0"/>
              </a:rPr>
              <a:t>not own generation</a:t>
            </a:r>
            <a:r>
              <a:rPr lang="en-US" sz="1800" dirty="0">
                <a:latin typeface="Arial" panose="020B0604020202020204" pitchFamily="34" charset="0"/>
                <a:cs typeface="Arial" panose="020B0604020202020204" pitchFamily="34" charset="0"/>
              </a:rPr>
              <a:t> plants or guarantee their profitability, but it will ensure NZ has the right amount and type of generation.</a:t>
            </a:r>
          </a:p>
          <a:p>
            <a:pPr marL="266700" lvl="1" indent="-266700" algn="just">
              <a:spcAft>
                <a:spcPts val="600"/>
              </a:spcAft>
            </a:pPr>
            <a:r>
              <a:rPr lang="en-US" sz="1800" b="1" dirty="0">
                <a:solidFill>
                  <a:srgbClr val="C00000"/>
                </a:solidFill>
                <a:latin typeface="Arial" panose="020B0604020202020204" pitchFamily="34" charset="0"/>
                <a:cs typeface="Arial" panose="020B0604020202020204" pitchFamily="34" charset="0"/>
              </a:rPr>
              <a:t>NZ </a:t>
            </a:r>
            <a:r>
              <a:rPr lang="en-US" sz="1800" b="1" dirty="0">
                <a:solidFill>
                  <a:srgbClr val="C00000"/>
                </a:solidFill>
                <a:latin typeface="Arial" panose="020B0604020202020204" pitchFamily="34" charset="0"/>
                <a:cs typeface="Arial" panose="020B0604020202020204" pitchFamily="34" charset="0"/>
              </a:rPr>
              <a:t>Power </a:t>
            </a:r>
            <a:r>
              <a:rPr lang="en-US" sz="1800" dirty="0">
                <a:latin typeface="Arial" panose="020B0604020202020204" pitchFamily="34" charset="0"/>
                <a:cs typeface="Arial" panose="020B0604020202020204" pitchFamily="34" charset="0"/>
              </a:rPr>
              <a:t>will act as a </a:t>
            </a:r>
            <a:r>
              <a:rPr lang="en-US" sz="1800" b="1" dirty="0">
                <a:solidFill>
                  <a:srgbClr val="C00000"/>
                </a:solidFill>
                <a:latin typeface="Arial" panose="020B0604020202020204" pitchFamily="34" charset="0"/>
                <a:cs typeface="Arial" panose="020B0604020202020204" pitchFamily="34" charset="0"/>
              </a:rPr>
              <a:t>single buyer </a:t>
            </a:r>
            <a:r>
              <a:rPr lang="en-US" sz="1800" dirty="0">
                <a:latin typeface="Arial" panose="020B0604020202020204" pitchFamily="34" charset="0"/>
                <a:cs typeface="Arial" panose="020B0604020202020204" pitchFamily="34" charset="0"/>
              </a:rPr>
              <a:t>of wholesale electricity. </a:t>
            </a:r>
            <a:r>
              <a:rPr lang="en-US" sz="1800" dirty="0">
                <a:latin typeface="Arial" panose="020B0604020202020204" pitchFamily="34" charset="0"/>
                <a:cs typeface="Arial" panose="020B0604020202020204" pitchFamily="34" charset="0"/>
              </a:rPr>
              <a:t>It will have the </a:t>
            </a:r>
            <a:r>
              <a:rPr lang="en-US" sz="1800" dirty="0">
                <a:latin typeface="Arial" panose="020B0604020202020204" pitchFamily="34" charset="0"/>
                <a:cs typeface="Arial" panose="020B0604020202020204" pitchFamily="34" charset="0"/>
              </a:rPr>
              <a:t>power </a:t>
            </a:r>
            <a:r>
              <a:rPr lang="en-US" sz="1800" dirty="0">
                <a:latin typeface="Arial" panose="020B0604020202020204" pitchFamily="34" charset="0"/>
                <a:cs typeface="Arial" panose="020B0604020202020204" pitchFamily="34" charset="0"/>
              </a:rPr>
              <a:t>to set </a:t>
            </a:r>
            <a:r>
              <a:rPr lang="en-US" sz="1800" dirty="0">
                <a:latin typeface="Arial" panose="020B0604020202020204" pitchFamily="34" charset="0"/>
                <a:cs typeface="Arial" panose="020B0604020202020204" pitchFamily="34" charset="0"/>
              </a:rPr>
              <a:t>prices. NZ </a:t>
            </a:r>
            <a:r>
              <a:rPr lang="en-US" sz="1800" dirty="0">
                <a:latin typeface="Arial" panose="020B0604020202020204" pitchFamily="34" charset="0"/>
                <a:cs typeface="Arial" panose="020B0604020202020204" pitchFamily="34" charset="0"/>
              </a:rPr>
              <a:t>Power’s goal will be to sell electricity at </a:t>
            </a:r>
            <a:r>
              <a:rPr lang="en-US" sz="1800" b="1" dirty="0">
                <a:solidFill>
                  <a:srgbClr val="C00000"/>
                </a:solidFill>
                <a:latin typeface="Arial" panose="020B0604020202020204" pitchFamily="34" charset="0"/>
                <a:cs typeface="Arial" panose="020B0604020202020204" pitchFamily="34" charset="0"/>
              </a:rPr>
              <a:t>lower, fairer</a:t>
            </a:r>
            <a:r>
              <a:rPr lang="en-US" sz="1800" dirty="0">
                <a:latin typeface="Arial" panose="020B0604020202020204" pitchFamily="34" charset="0"/>
                <a:cs typeface="Arial" panose="020B0604020202020204" pitchFamily="34" charset="0"/>
              </a:rPr>
              <a:t> and more </a:t>
            </a:r>
            <a:r>
              <a:rPr lang="en-US" sz="1800" b="1" dirty="0">
                <a:solidFill>
                  <a:srgbClr val="C00000"/>
                </a:solidFill>
                <a:latin typeface="Arial" panose="020B0604020202020204" pitchFamily="34" charset="0"/>
                <a:cs typeface="Arial" panose="020B0604020202020204" pitchFamily="34" charset="0"/>
              </a:rPr>
              <a:t>predictable prices</a:t>
            </a:r>
            <a:r>
              <a:rPr lang="en-US" sz="1800" dirty="0">
                <a:latin typeface="Arial" panose="020B0604020202020204" pitchFamily="34" charset="0"/>
                <a:cs typeface="Arial" panose="020B0604020202020204" pitchFamily="34" charset="0"/>
              </a:rPr>
              <a:t>. </a:t>
            </a:r>
          </a:p>
          <a:p>
            <a:pPr marL="266700" lvl="1" indent="-266700" algn="just">
              <a:spcAft>
                <a:spcPts val="600"/>
              </a:spcAft>
            </a:pPr>
            <a:r>
              <a:rPr lang="en-US" sz="1800" dirty="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current pricing model will be dumped. </a:t>
            </a:r>
            <a:r>
              <a:rPr lang="en-US" sz="1800" dirty="0">
                <a:latin typeface="Arial" panose="020B0604020202020204" pitchFamily="34" charset="0"/>
                <a:cs typeface="Arial" panose="020B0604020202020204" pitchFamily="34" charset="0"/>
              </a:rPr>
              <a:t>Each </a:t>
            </a:r>
            <a:r>
              <a:rPr lang="en-US" sz="1800" b="1" dirty="0">
                <a:solidFill>
                  <a:srgbClr val="C00000"/>
                </a:solidFill>
                <a:latin typeface="Arial" panose="020B0604020202020204" pitchFamily="34" charset="0"/>
                <a:cs typeface="Arial" panose="020B0604020202020204" pitchFamily="34" charset="0"/>
              </a:rPr>
              <a:t>generator</a:t>
            </a:r>
            <a:r>
              <a:rPr lang="en-US" sz="1800" dirty="0">
                <a:solidFill>
                  <a:srgbClr val="C0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will be </a:t>
            </a:r>
            <a:r>
              <a:rPr lang="en-US" sz="1800" b="1" dirty="0">
                <a:solidFill>
                  <a:srgbClr val="C00000"/>
                </a:solidFill>
                <a:latin typeface="Arial" panose="020B0604020202020204" pitchFamily="34" charset="0"/>
                <a:cs typeface="Arial" panose="020B0604020202020204" pitchFamily="34" charset="0"/>
              </a:rPr>
              <a:t>paid a fair </a:t>
            </a:r>
            <a:r>
              <a:rPr lang="en-US" sz="1800" dirty="0">
                <a:latin typeface="Arial" panose="020B0604020202020204" pitchFamily="34" charset="0"/>
                <a:cs typeface="Arial" panose="020B0604020202020204" pitchFamily="34" charset="0"/>
              </a:rPr>
              <a:t>return for their actual </a:t>
            </a:r>
            <a:r>
              <a:rPr lang="en-US" sz="1800" dirty="0">
                <a:latin typeface="Arial" panose="020B0604020202020204" pitchFamily="34" charset="0"/>
                <a:cs typeface="Arial" panose="020B0604020202020204" pitchFamily="34" charset="0"/>
              </a:rPr>
              <a:t>costs, calculated </a:t>
            </a:r>
            <a:r>
              <a:rPr lang="en-US" sz="1800" dirty="0">
                <a:latin typeface="Arial" panose="020B0604020202020204" pitchFamily="34" charset="0"/>
                <a:cs typeface="Arial" panose="020B0604020202020204" pitchFamily="34" charset="0"/>
              </a:rPr>
              <a:t>by NZ Power on the basis of their </a:t>
            </a:r>
            <a:r>
              <a:rPr lang="en-US" sz="1800" dirty="0">
                <a:latin typeface="Arial" panose="020B0604020202020204" pitchFamily="34" charset="0"/>
                <a:cs typeface="Arial" panose="020B0604020202020204" pitchFamily="34" charset="0"/>
              </a:rPr>
              <a:t>historic capital </a:t>
            </a:r>
            <a:r>
              <a:rPr lang="en-US" sz="1800" dirty="0">
                <a:latin typeface="Arial" panose="020B0604020202020204" pitchFamily="34" charset="0"/>
                <a:cs typeface="Arial" panose="020B0604020202020204" pitchFamily="34" charset="0"/>
              </a:rPr>
              <a:t>costs, </a:t>
            </a:r>
            <a:r>
              <a:rPr lang="en-US" sz="1800" dirty="0">
                <a:latin typeface="Arial" panose="020B0604020202020204" pitchFamily="34" charset="0"/>
                <a:cs typeface="Arial" panose="020B0604020202020204" pitchFamily="34" charset="0"/>
              </a:rPr>
              <a:t>plus </a:t>
            </a:r>
            <a:r>
              <a:rPr lang="en-US" sz="1800" dirty="0">
                <a:latin typeface="Arial" panose="020B0604020202020204" pitchFamily="34" charset="0"/>
                <a:cs typeface="Arial" panose="020B0604020202020204" pitchFamily="34" charset="0"/>
              </a:rPr>
              <a:t>operating costs like fuel</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depreciation </a:t>
            </a:r>
            <a:r>
              <a:rPr lang="en-US" sz="1800" dirty="0">
                <a:latin typeface="Arial" panose="020B0604020202020204" pitchFamily="34" charset="0"/>
                <a:cs typeface="Arial" panose="020B0604020202020204" pitchFamily="34" charset="0"/>
              </a:rPr>
              <a:t>and maintenance. </a:t>
            </a:r>
            <a:endParaRPr lang="en-US" sz="1800" dirty="0">
              <a:latin typeface="Arial" panose="020B0604020202020204" pitchFamily="34" charset="0"/>
              <a:cs typeface="Arial" panose="020B0604020202020204" pitchFamily="34" charset="0"/>
            </a:endParaRPr>
          </a:p>
          <a:p>
            <a:pPr marL="266700" lvl="1" indent="-266700" algn="just">
              <a:spcAft>
                <a:spcPts val="600"/>
              </a:spcAft>
            </a:pPr>
            <a:r>
              <a:rPr lang="en-US" sz="1800" dirty="0">
                <a:latin typeface="Arial" panose="020B0604020202020204" pitchFamily="34" charset="0"/>
                <a:cs typeface="Arial" panose="020B0604020202020204" pitchFamily="34" charset="0"/>
              </a:rPr>
              <a:t>There will be a </a:t>
            </a:r>
            <a:r>
              <a:rPr lang="en-US" sz="1800" b="1" dirty="0">
                <a:solidFill>
                  <a:srgbClr val="C00000"/>
                </a:solidFill>
                <a:latin typeface="Arial" panose="020B0604020202020204" pitchFamily="34" charset="0"/>
                <a:cs typeface="Arial" panose="020B0604020202020204" pitchFamily="34" charset="0"/>
              </a:rPr>
              <a:t>cost based price pool </a:t>
            </a:r>
            <a:r>
              <a:rPr lang="en-US" sz="1800" dirty="0">
                <a:latin typeface="Arial" panose="020B0604020202020204" pitchFamily="34" charset="0"/>
                <a:cs typeface="Arial" panose="020B0604020202020204" pitchFamily="34" charset="0"/>
              </a:rPr>
              <a:t>for wholesale electricity, with generators still </a:t>
            </a:r>
            <a:r>
              <a:rPr lang="en-US" sz="1800" b="1" dirty="0">
                <a:solidFill>
                  <a:srgbClr val="C00000"/>
                </a:solidFill>
                <a:latin typeface="Arial" panose="020B0604020202020204" pitchFamily="34" charset="0"/>
                <a:cs typeface="Arial" panose="020B0604020202020204" pitchFamily="34" charset="0"/>
              </a:rPr>
              <a:t>offering </a:t>
            </a:r>
            <a:r>
              <a:rPr lang="en-US" sz="1800" b="1" dirty="0">
                <a:solidFill>
                  <a:srgbClr val="C00000"/>
                </a:solidFill>
                <a:latin typeface="Arial" panose="020B0604020202020204" pitchFamily="34" charset="0"/>
                <a:cs typeface="Arial" panose="020B0604020202020204" pitchFamily="34" charset="0"/>
              </a:rPr>
              <a:t>bids </a:t>
            </a:r>
            <a:r>
              <a:rPr lang="en-US" sz="1800" dirty="0">
                <a:latin typeface="Arial" panose="020B0604020202020204" pitchFamily="34" charset="0"/>
                <a:cs typeface="Arial" panose="020B0604020202020204" pitchFamily="34" charset="0"/>
              </a:rPr>
              <a:t>of available electricity supply and the single buyer dispatching the </a:t>
            </a:r>
            <a:r>
              <a:rPr lang="en-US" sz="1800" dirty="0">
                <a:latin typeface="Arial" panose="020B0604020202020204" pitchFamily="34" charset="0"/>
                <a:cs typeface="Arial" panose="020B0604020202020204" pitchFamily="34" charset="0"/>
              </a:rPr>
              <a:t>lowest </a:t>
            </a:r>
            <a:r>
              <a:rPr lang="en-US" sz="1800" dirty="0">
                <a:latin typeface="Arial" panose="020B0604020202020204" pitchFamily="34" charset="0"/>
                <a:cs typeface="Arial" panose="020B0604020202020204" pitchFamily="34" charset="0"/>
              </a:rPr>
              <a:t>cost bids. </a:t>
            </a:r>
            <a:endParaRPr lang="en-US" sz="1800" dirty="0">
              <a:latin typeface="Arial" panose="020B0604020202020204" pitchFamily="34" charset="0"/>
              <a:cs typeface="Arial" panose="020B0604020202020204" pitchFamily="34" charset="0"/>
            </a:endParaRPr>
          </a:p>
          <a:p>
            <a:pPr marL="266700" lvl="1" indent="-266700" algn="just">
              <a:spcAft>
                <a:spcPts val="600"/>
              </a:spcAft>
            </a:pPr>
            <a:r>
              <a:rPr lang="en-US" sz="1800" dirty="0">
                <a:latin typeface="Arial" panose="020B0604020202020204" pitchFamily="34" charset="0"/>
                <a:cs typeface="Arial" panose="020B0604020202020204" pitchFamily="34" charset="0"/>
              </a:rPr>
              <a:t>NZ </a:t>
            </a:r>
            <a:r>
              <a:rPr lang="en-US" sz="1800" dirty="0">
                <a:latin typeface="Arial" panose="020B0604020202020204" pitchFamily="34" charset="0"/>
                <a:cs typeface="Arial" panose="020B0604020202020204" pitchFamily="34" charset="0"/>
              </a:rPr>
              <a:t>Power or </a:t>
            </a:r>
            <a:r>
              <a:rPr lang="en-US" sz="1800" dirty="0" err="1">
                <a:latin typeface="Arial" panose="020B0604020202020204" pitchFamily="34" charset="0"/>
                <a:cs typeface="Arial" panose="020B0604020202020204" pitchFamily="34" charset="0"/>
              </a:rPr>
              <a:t>Transpower</a:t>
            </a:r>
            <a:r>
              <a:rPr lang="en-US" sz="1800" dirty="0">
                <a:latin typeface="Arial" panose="020B0604020202020204" pitchFamily="34" charset="0"/>
                <a:cs typeface="Arial" panose="020B0604020202020204" pitchFamily="34" charset="0"/>
              </a:rPr>
              <a:t> will make decisions on what </a:t>
            </a:r>
            <a:r>
              <a:rPr lang="en-US" sz="1800" b="1" dirty="0">
                <a:solidFill>
                  <a:srgbClr val="C00000"/>
                </a:solidFill>
                <a:latin typeface="Arial" panose="020B0604020202020204" pitchFamily="34" charset="0"/>
                <a:cs typeface="Arial" panose="020B0604020202020204" pitchFamily="34" charset="0"/>
              </a:rPr>
              <a:t>generation</a:t>
            </a:r>
            <a:r>
              <a:rPr lang="en-US" sz="1800" dirty="0">
                <a:latin typeface="Arial" panose="020B0604020202020204" pitchFamily="34" charset="0"/>
                <a:cs typeface="Arial" panose="020B0604020202020204" pitchFamily="34" charset="0"/>
              </a:rPr>
              <a:t> should be </a:t>
            </a:r>
            <a:r>
              <a:rPr lang="en-US" sz="1800" b="1" dirty="0">
                <a:solidFill>
                  <a:srgbClr val="C00000"/>
                </a:solidFill>
                <a:latin typeface="Arial" panose="020B0604020202020204" pitchFamily="34" charset="0"/>
                <a:cs typeface="Arial" panose="020B0604020202020204" pitchFamily="34" charset="0"/>
              </a:rPr>
              <a:t>dispatched</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any point in time based not just on the submitted bids by </a:t>
            </a:r>
            <a:r>
              <a:rPr lang="en-US" sz="1800" dirty="0">
                <a:latin typeface="Arial" panose="020B0604020202020204" pitchFamily="34" charset="0"/>
                <a:cs typeface="Arial" panose="020B0604020202020204" pitchFamily="34" charset="0"/>
              </a:rPr>
              <a:t>generators</a:t>
            </a:r>
            <a:r>
              <a:rPr lang="en-US" sz="1800" dirty="0">
                <a:latin typeface="Arial" panose="020B0604020202020204" pitchFamily="34" charset="0"/>
                <a:cs typeface="Arial" panose="020B0604020202020204" pitchFamily="34" charset="0"/>
              </a:rPr>
              <a:t>, but will seek to </a:t>
            </a:r>
            <a:r>
              <a:rPr lang="en-US" sz="1800" dirty="0" err="1">
                <a:latin typeface="Arial" panose="020B0604020202020204" pitchFamily="34" charset="0"/>
                <a:cs typeface="Arial" panose="020B0604020202020204" pitchFamily="34" charset="0"/>
              </a:rPr>
              <a:t>optimise</a:t>
            </a:r>
            <a:r>
              <a:rPr lang="en-US" sz="1800" dirty="0">
                <a:latin typeface="Arial" panose="020B0604020202020204" pitchFamily="34" charset="0"/>
                <a:cs typeface="Arial" panose="020B0604020202020204" pitchFamily="34" charset="0"/>
              </a:rPr>
              <a:t> short and medium-term issues like fuel </a:t>
            </a:r>
            <a:r>
              <a:rPr lang="en-US" sz="1800" dirty="0">
                <a:latin typeface="Arial" panose="020B0604020202020204" pitchFamily="34" charset="0"/>
                <a:cs typeface="Arial" panose="020B0604020202020204" pitchFamily="34" charset="0"/>
              </a:rPr>
              <a:t>supplies</a:t>
            </a:r>
            <a:r>
              <a:rPr lang="en-US" sz="1800" dirty="0">
                <a:latin typeface="Arial" panose="020B0604020202020204" pitchFamily="34" charset="0"/>
                <a:cs typeface="Arial" panose="020B0604020202020204" pitchFamily="34" charset="0"/>
              </a:rPr>
              <a:t>. It will have the ability to direct that available capacity be used, even if it </a:t>
            </a:r>
            <a:r>
              <a:rPr lang="en-US" sz="1800" dirty="0">
                <a:latin typeface="Arial" panose="020B0604020202020204" pitchFamily="34" charset="0"/>
                <a:cs typeface="Arial" panose="020B0604020202020204" pitchFamily="34" charset="0"/>
              </a:rPr>
              <a:t>has </a:t>
            </a:r>
            <a:r>
              <a:rPr lang="en-US" sz="1800" dirty="0">
                <a:latin typeface="Arial" panose="020B0604020202020204" pitchFamily="34" charset="0"/>
                <a:cs typeface="Arial" panose="020B0604020202020204" pitchFamily="34" charset="0"/>
              </a:rPr>
              <a:t>not been bid, thus avoiding the ability of generators to use market power to </a:t>
            </a:r>
            <a:r>
              <a:rPr lang="en-US" sz="1800" dirty="0" err="1">
                <a:latin typeface="Arial" panose="020B0604020202020204" pitchFamily="34" charset="0"/>
                <a:cs typeface="Arial" panose="020B0604020202020204" pitchFamily="34" charset="0"/>
              </a:rPr>
              <a:t>maximise</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short-term profits by withholding low-cost generation. </a:t>
            </a:r>
            <a:endParaRPr lang="es-CL" sz="1800" dirty="0">
              <a:latin typeface="Arial" panose="020B0604020202020204" pitchFamily="34" charset="0"/>
              <a:cs typeface="Arial" panose="020B0604020202020204" pitchFamily="34" charset="0"/>
            </a:endParaRPr>
          </a:p>
        </p:txBody>
      </p:sp>
      <p:sp>
        <p:nvSpPr>
          <p:cNvPr id="6" name="Rectángulo 5"/>
          <p:cNvSpPr/>
          <p:nvPr/>
        </p:nvSpPr>
        <p:spPr>
          <a:xfrm>
            <a:off x="1905675" y="6613287"/>
            <a:ext cx="7161505" cy="307777"/>
          </a:xfrm>
          <a:prstGeom prst="rect">
            <a:avLst/>
          </a:prstGeom>
        </p:spPr>
        <p:txBody>
          <a:bodyPr wrap="square">
            <a:spAutoFit/>
          </a:bodyPr>
          <a:lstStyle/>
          <a:p>
            <a:r>
              <a:rPr lang="es-CL" sz="1400" dirty="0" smtClean="0">
                <a:solidFill>
                  <a:schemeClr val="tx2">
                    <a:lumMod val="60000"/>
                    <a:lumOff val="40000"/>
                  </a:schemeClr>
                </a:solidFill>
              </a:rPr>
              <a:t>https</a:t>
            </a:r>
            <a:r>
              <a:rPr lang="es-CL" sz="1400" dirty="0">
                <a:solidFill>
                  <a:schemeClr val="tx2">
                    <a:lumMod val="60000"/>
                    <a:lumOff val="40000"/>
                  </a:schemeClr>
                </a:solidFill>
              </a:rPr>
              <a:t>://</a:t>
            </a:r>
            <a:r>
              <a:rPr lang="es-CL" sz="1400" dirty="0" smtClean="0">
                <a:solidFill>
                  <a:schemeClr val="tx2">
                    <a:lumMod val="60000"/>
                    <a:lumOff val="40000"/>
                  </a:schemeClr>
                </a:solidFill>
              </a:rPr>
              <a:t>www.labour.org.nz/sites/default/files/issues/20130418_NZPower_Policy_Document.pdf</a:t>
            </a:r>
            <a:endParaRPr lang="en-US" sz="1400" dirty="0">
              <a:solidFill>
                <a:schemeClr val="tx2">
                  <a:lumMod val="60000"/>
                  <a:lumOff val="40000"/>
                </a:schemeClr>
              </a:solidFill>
            </a:endParaRPr>
          </a:p>
        </p:txBody>
      </p:sp>
      <p:sp>
        <p:nvSpPr>
          <p:cNvPr id="7"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smtClean="0">
                <a:solidFill>
                  <a:srgbClr val="FFFF00"/>
                </a:solidFill>
                <a:latin typeface="Trebuchet MS" pitchFamily="34" charset="0"/>
              </a:rPr>
              <a:t>Single </a:t>
            </a:r>
            <a:r>
              <a:rPr lang="es-CL" sz="2400" b="1" i="1" dirty="0" err="1" smtClean="0">
                <a:solidFill>
                  <a:srgbClr val="FFFF00"/>
                </a:solidFill>
                <a:latin typeface="Trebuchet MS" pitchFamily="34" charset="0"/>
              </a:rPr>
              <a:t>Buyer</a:t>
            </a:r>
            <a:r>
              <a:rPr lang="es-CL" sz="2400" b="1" i="1" dirty="0" smtClean="0">
                <a:solidFill>
                  <a:srgbClr val="FFFF00"/>
                </a:solidFill>
                <a:latin typeface="Trebuchet MS" pitchFamily="34" charset="0"/>
              </a:rPr>
              <a:t> NZ: </a:t>
            </a:r>
            <a:r>
              <a:rPr lang="es-CL" sz="2400" b="1" i="1" dirty="0" err="1" smtClean="0">
                <a:solidFill>
                  <a:srgbClr val="FFFF00"/>
                </a:solidFill>
                <a:latin typeface="Trebuchet MS" pitchFamily="34" charset="0"/>
              </a:rPr>
              <a:t>Proposal</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783910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0" y="779029"/>
            <a:ext cx="9015161" cy="5890331"/>
          </a:xfrm>
        </p:spPr>
        <p:txBody>
          <a:bodyPr>
            <a:noAutofit/>
          </a:bodyPr>
          <a:lstStyle/>
          <a:p>
            <a:pPr marL="266700" lvl="1" indent="-266700" algn="just">
              <a:spcAft>
                <a:spcPts val="600"/>
              </a:spcAft>
            </a:pPr>
            <a:r>
              <a:rPr lang="en-US" sz="1800" dirty="0" smtClean="0">
                <a:latin typeface="Arial" panose="020B0604020202020204" pitchFamily="34" charset="0"/>
                <a:cs typeface="Arial" panose="020B0604020202020204" pitchFamily="34" charset="0"/>
              </a:rPr>
              <a:t>NZ </a:t>
            </a:r>
            <a:r>
              <a:rPr lang="en-US" sz="1800" dirty="0">
                <a:latin typeface="Arial" panose="020B0604020202020204" pitchFamily="34" charset="0"/>
                <a:cs typeface="Arial" panose="020B0604020202020204" pitchFamily="34" charset="0"/>
              </a:rPr>
              <a:t>Power will sell electricity to </a:t>
            </a:r>
            <a:r>
              <a:rPr lang="en-US" sz="1800" b="1" dirty="0">
                <a:solidFill>
                  <a:srgbClr val="C00000"/>
                </a:solidFill>
                <a:latin typeface="Arial" panose="020B0604020202020204" pitchFamily="34" charset="0"/>
                <a:cs typeface="Arial" panose="020B0604020202020204" pitchFamily="34" charset="0"/>
              </a:rPr>
              <a:t>retailers</a:t>
            </a:r>
            <a:r>
              <a:rPr lang="en-US" sz="1800" dirty="0">
                <a:latin typeface="Arial" panose="020B0604020202020204" pitchFamily="34" charset="0"/>
                <a:cs typeface="Arial" panose="020B0604020202020204" pitchFamily="34" charset="0"/>
              </a:rPr>
              <a:t> on the basis of </a:t>
            </a:r>
            <a:r>
              <a:rPr lang="en-US" sz="1800" b="1" dirty="0">
                <a:solidFill>
                  <a:srgbClr val="C00000"/>
                </a:solidFill>
                <a:latin typeface="Arial" panose="020B0604020202020204" pitchFamily="34" charset="0"/>
                <a:cs typeface="Arial" panose="020B0604020202020204" pitchFamily="34" charset="0"/>
              </a:rPr>
              <a:t>long-term contracts</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Large </a:t>
            </a:r>
            <a:r>
              <a:rPr lang="en-US" sz="1800" dirty="0">
                <a:latin typeface="Arial" panose="020B0604020202020204" pitchFamily="34" charset="0"/>
                <a:cs typeface="Arial" panose="020B0604020202020204" pitchFamily="34" charset="0"/>
              </a:rPr>
              <a:t>individual </a:t>
            </a:r>
            <a:r>
              <a:rPr lang="en-US" sz="1800" b="1" dirty="0">
                <a:solidFill>
                  <a:srgbClr val="C00000"/>
                </a:solidFill>
                <a:latin typeface="Arial" panose="020B0604020202020204" pitchFamily="34" charset="0"/>
                <a:cs typeface="Arial" panose="020B0604020202020204" pitchFamily="34" charset="0"/>
              </a:rPr>
              <a:t>industrial users </a:t>
            </a:r>
            <a:r>
              <a:rPr lang="en-US" sz="1800" dirty="0">
                <a:latin typeface="Arial" panose="020B0604020202020204" pitchFamily="34" charset="0"/>
                <a:cs typeface="Arial" panose="020B0604020202020204" pitchFamily="34" charset="0"/>
              </a:rPr>
              <a:t>could contract directly with NZ Power. </a:t>
            </a:r>
            <a:endParaRPr lang="en-US" sz="1800" dirty="0">
              <a:latin typeface="Arial" panose="020B0604020202020204" pitchFamily="34" charset="0"/>
              <a:cs typeface="Arial" panose="020B0604020202020204" pitchFamily="34" charset="0"/>
            </a:endParaRPr>
          </a:p>
          <a:p>
            <a:pPr marL="266700" lvl="1" indent="-266700" algn="just">
              <a:spcAft>
                <a:spcPts val="600"/>
              </a:spcAft>
            </a:pPr>
            <a:r>
              <a:rPr lang="en-US" sz="1800" dirty="0">
                <a:latin typeface="Arial" panose="020B0604020202020204" pitchFamily="34" charset="0"/>
                <a:cs typeface="Arial" panose="020B0604020202020204" pitchFamily="34" charset="0"/>
              </a:rPr>
              <a:t>NZ </a:t>
            </a:r>
            <a:r>
              <a:rPr lang="en-US" sz="1800" dirty="0">
                <a:latin typeface="Arial" panose="020B0604020202020204" pitchFamily="34" charset="0"/>
                <a:cs typeface="Arial" panose="020B0604020202020204" pitchFamily="34" charset="0"/>
              </a:rPr>
              <a:t>Power will </a:t>
            </a:r>
            <a:r>
              <a:rPr lang="en-US" sz="1800" b="1" dirty="0">
                <a:solidFill>
                  <a:srgbClr val="C00000"/>
                </a:solidFill>
                <a:latin typeface="Arial" panose="020B0604020202020204" pitchFamily="34" charset="0"/>
                <a:cs typeface="Arial" panose="020B0604020202020204" pitchFamily="34" charset="0"/>
              </a:rPr>
              <a:t>plan for new generation </a:t>
            </a:r>
            <a:r>
              <a:rPr lang="en-US" sz="1800" dirty="0">
                <a:latin typeface="Arial" panose="020B0604020202020204" pitchFamily="34" charset="0"/>
                <a:cs typeface="Arial" panose="020B0604020202020204" pitchFamily="34" charset="0"/>
              </a:rPr>
              <a:t>and invite offers to build new plants. New </a:t>
            </a:r>
            <a:r>
              <a:rPr lang="en-US" sz="1800" dirty="0">
                <a:latin typeface="Arial" panose="020B0604020202020204" pitchFamily="34" charset="0"/>
                <a:cs typeface="Arial" panose="020B0604020202020204" pitchFamily="34" charset="0"/>
              </a:rPr>
              <a:t>generation </a:t>
            </a:r>
            <a:r>
              <a:rPr lang="en-US" sz="1800" dirty="0">
                <a:latin typeface="Arial" panose="020B0604020202020204" pitchFamily="34" charset="0"/>
                <a:cs typeface="Arial" panose="020B0604020202020204" pitchFamily="34" charset="0"/>
              </a:rPr>
              <a:t>can be purchased via long term contract negotiated by the </a:t>
            </a:r>
            <a:r>
              <a:rPr lang="en-US" sz="1800" b="1" dirty="0">
                <a:solidFill>
                  <a:srgbClr val="C00000"/>
                </a:solidFill>
                <a:latin typeface="Arial" panose="020B0604020202020204" pitchFamily="34" charset="0"/>
                <a:cs typeface="Arial" panose="020B0604020202020204" pitchFamily="34" charset="0"/>
              </a:rPr>
              <a:t>single buyer </a:t>
            </a:r>
            <a:r>
              <a:rPr lang="en-US" sz="1800" dirty="0">
                <a:latin typeface="Arial" panose="020B0604020202020204" pitchFamily="34" charset="0"/>
                <a:cs typeface="Arial" panose="020B0604020202020204" pitchFamily="34" charset="0"/>
              </a:rPr>
              <a:t>through </a:t>
            </a:r>
            <a:r>
              <a:rPr lang="en-US" sz="1800" b="1" dirty="0">
                <a:solidFill>
                  <a:srgbClr val="C00000"/>
                </a:solidFill>
                <a:latin typeface="Arial" panose="020B0604020202020204" pitchFamily="34" charset="0"/>
                <a:cs typeface="Arial" panose="020B0604020202020204" pitchFamily="34" charset="0"/>
              </a:rPr>
              <a:t>competitive tender</a:t>
            </a:r>
            <a:r>
              <a:rPr lang="en-US" sz="1800" dirty="0">
                <a:latin typeface="Arial" panose="020B0604020202020204" pitchFamily="34" charset="0"/>
                <a:cs typeface="Arial" panose="020B0604020202020204" pitchFamily="34" charset="0"/>
              </a:rPr>
              <a:t>. The cost of that new generation will be </a:t>
            </a:r>
            <a:r>
              <a:rPr lang="en-US" sz="1800" dirty="0">
                <a:latin typeface="Arial" panose="020B0604020202020204" pitchFamily="34" charset="0"/>
                <a:cs typeface="Arial" panose="020B0604020202020204" pitchFamily="34" charset="0"/>
              </a:rPr>
              <a:t>averaged </a:t>
            </a:r>
            <a:r>
              <a:rPr lang="en-US" sz="1800" dirty="0">
                <a:latin typeface="Arial" panose="020B0604020202020204" pitchFamily="34" charset="0"/>
                <a:cs typeface="Arial" panose="020B0604020202020204" pitchFamily="34" charset="0"/>
              </a:rPr>
              <a:t>into the retail market</a:t>
            </a:r>
            <a:r>
              <a:rPr lang="en-US" sz="1800" dirty="0">
                <a:latin typeface="Arial" panose="020B0604020202020204" pitchFamily="34" charset="0"/>
                <a:cs typeface="Arial" panose="020B0604020202020204" pitchFamily="34" charset="0"/>
              </a:rPr>
              <a:t>. </a:t>
            </a:r>
          </a:p>
          <a:p>
            <a:pPr marL="266700" lvl="1" indent="-266700" algn="just">
              <a:spcAft>
                <a:spcPts val="600"/>
              </a:spcAft>
            </a:pPr>
            <a:r>
              <a:rPr lang="en-US" sz="1800" dirty="0">
                <a:latin typeface="Arial" panose="020B0604020202020204" pitchFamily="34" charset="0"/>
                <a:cs typeface="Arial" panose="020B0604020202020204" pitchFamily="34" charset="0"/>
              </a:rPr>
              <a:t>One </a:t>
            </a:r>
            <a:r>
              <a:rPr lang="en-US" sz="1800" dirty="0">
                <a:latin typeface="Arial" panose="020B0604020202020204" pitchFamily="34" charset="0"/>
                <a:cs typeface="Arial" panose="020B0604020202020204" pitchFamily="34" charset="0"/>
              </a:rPr>
              <a:t>of the advantages of single buyer procurement is that </a:t>
            </a:r>
            <a:r>
              <a:rPr lang="en-US" sz="1800" b="1" dirty="0">
                <a:solidFill>
                  <a:srgbClr val="C00000"/>
                </a:solidFill>
                <a:latin typeface="Arial" panose="020B0604020202020204" pitchFamily="34" charset="0"/>
                <a:cs typeface="Arial" panose="020B0604020202020204" pitchFamily="34" charset="0"/>
              </a:rPr>
              <a:t>energy efficient  </a:t>
            </a:r>
            <a:r>
              <a:rPr lang="en-US" sz="1800" dirty="0">
                <a:latin typeface="Arial" panose="020B0604020202020204" pitchFamily="34" charset="0"/>
                <a:cs typeface="Arial" panose="020B0604020202020204" pitchFamily="34" charset="0"/>
              </a:rPr>
              <a:t>alternatives </a:t>
            </a:r>
            <a:r>
              <a:rPr lang="en-US" sz="1800" dirty="0">
                <a:latin typeface="Arial" panose="020B0604020202020204" pitchFamily="34" charset="0"/>
                <a:cs typeface="Arial" panose="020B0604020202020204" pitchFamily="34" charset="0"/>
              </a:rPr>
              <a:t>(or move demand to avoid the need for more expensive peak supply) </a:t>
            </a:r>
            <a:r>
              <a:rPr lang="en-US" sz="1800" dirty="0">
                <a:latin typeface="Arial" panose="020B0604020202020204" pitchFamily="34" charset="0"/>
                <a:cs typeface="Arial" panose="020B0604020202020204" pitchFamily="34" charset="0"/>
              </a:rPr>
              <a:t> can </a:t>
            </a:r>
            <a:r>
              <a:rPr lang="en-US" sz="1800" dirty="0">
                <a:latin typeface="Arial" panose="020B0604020202020204" pitchFamily="34" charset="0"/>
                <a:cs typeface="Arial" panose="020B0604020202020204" pitchFamily="34" charset="0"/>
              </a:rPr>
              <a:t>be </a:t>
            </a:r>
            <a:r>
              <a:rPr lang="en-US" sz="1800" b="1" dirty="0">
                <a:solidFill>
                  <a:srgbClr val="C00000"/>
                </a:solidFill>
                <a:latin typeface="Arial" panose="020B0604020202020204" pitchFamily="34" charset="0"/>
                <a:cs typeface="Arial" panose="020B0604020202020204" pitchFamily="34" charset="0"/>
              </a:rPr>
              <a:t>considered</a:t>
            </a:r>
            <a:r>
              <a:rPr lang="en-US" sz="1800" dirty="0">
                <a:latin typeface="Arial" panose="020B0604020202020204" pitchFamily="34" charset="0"/>
                <a:cs typeface="Arial" panose="020B0604020202020204" pitchFamily="34" charset="0"/>
              </a:rPr>
              <a:t> alongside </a:t>
            </a:r>
            <a:r>
              <a:rPr lang="en-US" sz="1800" b="1" dirty="0">
                <a:solidFill>
                  <a:srgbClr val="C00000"/>
                </a:solidFill>
                <a:latin typeface="Arial" panose="020B0604020202020204" pitchFamily="34" charset="0"/>
                <a:cs typeface="Arial" panose="020B0604020202020204" pitchFamily="34" charset="0"/>
              </a:rPr>
              <a:t>new generation alternatives</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Currently generators, lines companies and retailers are all </a:t>
            </a:r>
            <a:r>
              <a:rPr lang="en-US" sz="1800" dirty="0">
                <a:latin typeface="Arial" panose="020B0604020202020204" pitchFamily="34" charset="0"/>
                <a:cs typeface="Arial" panose="020B0604020202020204" pitchFamily="34" charset="0"/>
              </a:rPr>
              <a:t> rewarded </a:t>
            </a:r>
            <a:r>
              <a:rPr lang="en-US" sz="1800" dirty="0">
                <a:latin typeface="Arial" panose="020B0604020202020204" pitchFamily="34" charset="0"/>
                <a:cs typeface="Arial" panose="020B0604020202020204" pitchFamily="34" charset="0"/>
              </a:rPr>
              <a:t>for selling or carrying more </a:t>
            </a:r>
            <a:r>
              <a:rPr lang="en-US" sz="1800" dirty="0">
                <a:latin typeface="Arial" panose="020B0604020202020204" pitchFamily="34" charset="0"/>
                <a:cs typeface="Arial" panose="020B0604020202020204" pitchFamily="34" charset="0"/>
              </a:rPr>
              <a:t>electricity. </a:t>
            </a:r>
          </a:p>
          <a:p>
            <a:pPr marL="266700" lvl="1" indent="-266700" algn="just">
              <a:spcAft>
                <a:spcPts val="600"/>
              </a:spcAft>
            </a:pPr>
            <a:r>
              <a:rPr lang="en-US" sz="1800" dirty="0">
                <a:latin typeface="Arial" panose="020B0604020202020204" pitchFamily="34" charset="0"/>
                <a:cs typeface="Arial" panose="020B0604020202020204" pitchFamily="34" charset="0"/>
              </a:rPr>
              <a:t>NZ Power will </a:t>
            </a:r>
            <a:r>
              <a:rPr lang="en-US" sz="1800" dirty="0">
                <a:latin typeface="Arial" panose="020B0604020202020204" pitchFamily="34" charset="0"/>
                <a:cs typeface="Arial" panose="020B0604020202020204" pitchFamily="34" charset="0"/>
              </a:rPr>
              <a:t>require </a:t>
            </a:r>
            <a:r>
              <a:rPr lang="en-US" sz="1800" dirty="0">
                <a:latin typeface="Arial" panose="020B0604020202020204" pitchFamily="34" charset="0"/>
                <a:cs typeface="Arial" panose="020B0604020202020204" pitchFamily="34" charset="0"/>
              </a:rPr>
              <a:t>the owners of the existing major electricity </a:t>
            </a:r>
            <a:r>
              <a:rPr lang="en-US" sz="1800" dirty="0" smtClean="0">
                <a:latin typeface="Arial" panose="020B0604020202020204" pitchFamily="34" charset="0"/>
                <a:cs typeface="Arial" panose="020B0604020202020204" pitchFamily="34" charset="0"/>
              </a:rPr>
              <a:t>companies </a:t>
            </a:r>
            <a:r>
              <a:rPr lang="en-US" sz="1800" dirty="0">
                <a:latin typeface="Arial" panose="020B0604020202020204" pitchFamily="34" charset="0"/>
                <a:cs typeface="Arial" panose="020B0604020202020204" pitchFamily="34" charset="0"/>
              </a:rPr>
              <a:t>to </a:t>
            </a:r>
            <a:r>
              <a:rPr lang="en-US" sz="1800" b="1" dirty="0">
                <a:solidFill>
                  <a:srgbClr val="C00000"/>
                </a:solidFill>
                <a:latin typeface="Arial" panose="020B0604020202020204" pitchFamily="34" charset="0"/>
                <a:cs typeface="Arial" panose="020B0604020202020204" pitchFamily="34" charset="0"/>
              </a:rPr>
              <a:t>separate</a:t>
            </a:r>
            <a:r>
              <a:rPr lang="en-US" sz="1800" dirty="0">
                <a:latin typeface="Arial" panose="020B0604020202020204" pitchFamily="34" charset="0"/>
                <a:cs typeface="Arial" panose="020B0604020202020204" pitchFamily="34" charset="0"/>
              </a:rPr>
              <a:t> their </a:t>
            </a:r>
            <a:r>
              <a:rPr lang="en-US" sz="1800" b="1" dirty="0">
                <a:solidFill>
                  <a:srgbClr val="C00000"/>
                </a:solidFill>
                <a:latin typeface="Arial" panose="020B0604020202020204" pitchFamily="34" charset="0"/>
                <a:cs typeface="Arial" panose="020B0604020202020204" pitchFamily="34" charset="0"/>
              </a:rPr>
              <a:t>retail arms </a:t>
            </a:r>
            <a:r>
              <a:rPr lang="en-US" sz="1800" dirty="0">
                <a:latin typeface="Arial" panose="020B0604020202020204" pitchFamily="34" charset="0"/>
                <a:cs typeface="Arial" panose="020B0604020202020204" pitchFamily="34" charset="0"/>
              </a:rPr>
              <a:t>into separate, </a:t>
            </a:r>
            <a:r>
              <a:rPr lang="en-US" sz="1800" b="1" dirty="0">
                <a:solidFill>
                  <a:srgbClr val="C00000"/>
                </a:solidFill>
                <a:latin typeface="Arial" panose="020B0604020202020204" pitchFamily="34" charset="0"/>
                <a:cs typeface="Arial" panose="020B0604020202020204" pitchFamily="34" charset="0"/>
              </a:rPr>
              <a:t>standalone companies </a:t>
            </a:r>
            <a:r>
              <a:rPr lang="en-US" sz="1800" dirty="0">
                <a:latin typeface="Arial" panose="020B0604020202020204" pitchFamily="34" charset="0"/>
                <a:cs typeface="Arial" panose="020B0604020202020204" pitchFamily="34" charset="0"/>
              </a:rPr>
              <a:t>with separate </a:t>
            </a:r>
            <a:r>
              <a:rPr lang="en-US" sz="1800" dirty="0">
                <a:latin typeface="Arial" panose="020B0604020202020204" pitchFamily="34" charset="0"/>
                <a:cs typeface="Arial" panose="020B0604020202020204" pitchFamily="34" charset="0"/>
              </a:rPr>
              <a:t> boards </a:t>
            </a:r>
            <a:r>
              <a:rPr lang="en-US" sz="1800" dirty="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management</a:t>
            </a:r>
            <a:endParaRPr lang="es-CL" sz="1800" dirty="0">
              <a:latin typeface="Arial" panose="020B0604020202020204" pitchFamily="34" charset="0"/>
              <a:cs typeface="Arial" panose="020B0604020202020204" pitchFamily="34" charset="0"/>
            </a:endParaRPr>
          </a:p>
        </p:txBody>
      </p:sp>
      <p:sp>
        <p:nvSpPr>
          <p:cNvPr id="6" name="Rectángulo 5"/>
          <p:cNvSpPr/>
          <p:nvPr/>
        </p:nvSpPr>
        <p:spPr>
          <a:xfrm>
            <a:off x="991247" y="6550223"/>
            <a:ext cx="7161505" cy="307777"/>
          </a:xfrm>
          <a:prstGeom prst="rect">
            <a:avLst/>
          </a:prstGeom>
        </p:spPr>
        <p:txBody>
          <a:bodyPr wrap="square">
            <a:spAutoFit/>
          </a:bodyPr>
          <a:lstStyle/>
          <a:p>
            <a:r>
              <a:rPr lang="es-CL" sz="1400" dirty="0" smtClean="0">
                <a:solidFill>
                  <a:schemeClr val="tx2">
                    <a:lumMod val="60000"/>
                    <a:lumOff val="40000"/>
                  </a:schemeClr>
                </a:solidFill>
              </a:rPr>
              <a:t>https</a:t>
            </a:r>
            <a:r>
              <a:rPr lang="es-CL" sz="1400" dirty="0">
                <a:solidFill>
                  <a:schemeClr val="tx2">
                    <a:lumMod val="60000"/>
                    <a:lumOff val="40000"/>
                  </a:schemeClr>
                </a:solidFill>
              </a:rPr>
              <a:t>://</a:t>
            </a:r>
            <a:r>
              <a:rPr lang="es-CL" sz="1400" dirty="0" smtClean="0">
                <a:solidFill>
                  <a:schemeClr val="tx2">
                    <a:lumMod val="60000"/>
                    <a:lumOff val="40000"/>
                  </a:schemeClr>
                </a:solidFill>
              </a:rPr>
              <a:t>www.labour.org.nz/sites/default/files/issues/20130418_NZPower_Policy_Document.pdf</a:t>
            </a:r>
            <a:endParaRPr lang="en-US" sz="1400" dirty="0">
              <a:solidFill>
                <a:schemeClr val="tx2">
                  <a:lumMod val="60000"/>
                  <a:lumOff val="40000"/>
                </a:schemeClr>
              </a:solidFill>
            </a:endParaRPr>
          </a:p>
        </p:txBody>
      </p:sp>
      <p:sp>
        <p:nvSpPr>
          <p:cNvPr id="7"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smtClean="0">
                <a:solidFill>
                  <a:srgbClr val="FFFF00"/>
                </a:solidFill>
                <a:latin typeface="Trebuchet MS" pitchFamily="34" charset="0"/>
              </a:rPr>
              <a:t>Single </a:t>
            </a:r>
            <a:r>
              <a:rPr lang="es-CL" sz="2400" b="1" i="1" dirty="0" err="1" smtClean="0">
                <a:solidFill>
                  <a:srgbClr val="FFFF00"/>
                </a:solidFill>
                <a:latin typeface="Trebuchet MS" pitchFamily="34" charset="0"/>
              </a:rPr>
              <a:t>Buyer</a:t>
            </a:r>
            <a:r>
              <a:rPr lang="es-CL" sz="2400" b="1" i="1" dirty="0" smtClean="0">
                <a:solidFill>
                  <a:srgbClr val="FFFF00"/>
                </a:solidFill>
                <a:latin typeface="Trebuchet MS" pitchFamily="34" charset="0"/>
              </a:rPr>
              <a:t> NZ: </a:t>
            </a:r>
            <a:r>
              <a:rPr lang="es-CL" sz="2400" b="1" i="1" dirty="0" err="1" smtClean="0">
                <a:solidFill>
                  <a:srgbClr val="FFFF00"/>
                </a:solidFill>
                <a:latin typeface="Trebuchet MS" pitchFamily="34" charset="0"/>
              </a:rPr>
              <a:t>Proposal</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2154106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67544" y="764703"/>
            <a:ext cx="8280920" cy="5825661"/>
          </a:xfrm>
          <a:prstGeom prst="rect">
            <a:avLst/>
          </a:prstGeom>
        </p:spPr>
      </p:pic>
      <p:sp>
        <p:nvSpPr>
          <p:cNvPr id="6"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smtClean="0">
                <a:solidFill>
                  <a:srgbClr val="FFFF00"/>
                </a:solidFill>
                <a:latin typeface="Trebuchet MS" pitchFamily="34" charset="0"/>
              </a:rPr>
              <a:t>Single </a:t>
            </a:r>
            <a:r>
              <a:rPr lang="es-CL" sz="2400" b="1" i="1" dirty="0" err="1" smtClean="0">
                <a:solidFill>
                  <a:srgbClr val="FFFF00"/>
                </a:solidFill>
                <a:latin typeface="Trebuchet MS" pitchFamily="34" charset="0"/>
              </a:rPr>
              <a:t>Buyer</a:t>
            </a:r>
            <a:r>
              <a:rPr lang="es-CL" sz="2400" b="1" i="1" dirty="0" smtClean="0">
                <a:solidFill>
                  <a:srgbClr val="FFFF00"/>
                </a:solidFill>
                <a:latin typeface="Trebuchet MS" pitchFamily="34" charset="0"/>
              </a:rPr>
              <a:t> NZ: </a:t>
            </a:r>
            <a:r>
              <a:rPr lang="es-CL" sz="2400" b="1" i="1" dirty="0" err="1" smtClean="0">
                <a:solidFill>
                  <a:srgbClr val="FFFF00"/>
                </a:solidFill>
                <a:latin typeface="Trebuchet MS" pitchFamily="34" charset="0"/>
              </a:rPr>
              <a:t>Proposal</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71327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56125" y="538606"/>
            <a:ext cx="5507881" cy="1522242"/>
          </a:xfrm>
          <a:prstGeom prst="rect">
            <a:avLst/>
          </a:prstGeom>
        </p:spPr>
      </p:pic>
      <p:pic>
        <p:nvPicPr>
          <p:cNvPr id="5" name="Imagen 4"/>
          <p:cNvPicPr>
            <a:picLocks noChangeAspect="1"/>
          </p:cNvPicPr>
          <p:nvPr/>
        </p:nvPicPr>
        <p:blipFill>
          <a:blip r:embed="rId3"/>
          <a:stretch>
            <a:fillRect/>
          </a:stretch>
        </p:blipFill>
        <p:spPr>
          <a:xfrm>
            <a:off x="827584" y="2132856"/>
            <a:ext cx="5736422" cy="1236842"/>
          </a:xfrm>
          <a:prstGeom prst="rect">
            <a:avLst/>
          </a:prstGeom>
        </p:spPr>
      </p:pic>
      <p:pic>
        <p:nvPicPr>
          <p:cNvPr id="6" name="Imagen 5"/>
          <p:cNvPicPr>
            <a:picLocks noChangeAspect="1"/>
          </p:cNvPicPr>
          <p:nvPr/>
        </p:nvPicPr>
        <p:blipFill>
          <a:blip r:embed="rId4"/>
          <a:stretch>
            <a:fillRect/>
          </a:stretch>
        </p:blipFill>
        <p:spPr>
          <a:xfrm>
            <a:off x="1043608" y="3702744"/>
            <a:ext cx="5496244" cy="1337852"/>
          </a:xfrm>
          <a:prstGeom prst="rect">
            <a:avLst/>
          </a:prstGeom>
        </p:spPr>
      </p:pic>
      <p:pic>
        <p:nvPicPr>
          <p:cNvPr id="7" name="Imagen 6"/>
          <p:cNvPicPr>
            <a:picLocks noChangeAspect="1"/>
          </p:cNvPicPr>
          <p:nvPr/>
        </p:nvPicPr>
        <p:blipFill>
          <a:blip r:embed="rId5"/>
          <a:stretch>
            <a:fillRect/>
          </a:stretch>
        </p:blipFill>
        <p:spPr>
          <a:xfrm>
            <a:off x="1115616" y="5321825"/>
            <a:ext cx="5439295" cy="1275527"/>
          </a:xfrm>
          <a:prstGeom prst="rect">
            <a:avLst/>
          </a:prstGeom>
        </p:spPr>
      </p:pic>
      <p:sp>
        <p:nvSpPr>
          <p:cNvPr id="9" name="Rectángulo 8"/>
          <p:cNvSpPr/>
          <p:nvPr/>
        </p:nvSpPr>
        <p:spPr>
          <a:xfrm>
            <a:off x="-58180" y="6586551"/>
            <a:ext cx="8821953" cy="307777"/>
          </a:xfrm>
          <a:prstGeom prst="rect">
            <a:avLst/>
          </a:prstGeom>
        </p:spPr>
        <p:txBody>
          <a:bodyPr wrap="square">
            <a:spAutoFit/>
          </a:bodyPr>
          <a:lstStyle/>
          <a:p>
            <a:r>
              <a:rPr lang="en-US" sz="1400" dirty="0">
                <a:solidFill>
                  <a:schemeClr val="tx2">
                    <a:lumMod val="60000"/>
                    <a:lumOff val="40000"/>
                  </a:schemeClr>
                </a:solidFill>
              </a:rPr>
              <a:t>http://www.contactenergy.co.nz/web/pdf/general/castalia-review-international-experience-single-buyer-models.pdf</a:t>
            </a:r>
          </a:p>
        </p:txBody>
      </p:sp>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Comparison</a:t>
            </a:r>
            <a:endParaRPr lang="es-ES" sz="2800" b="1" i="1" dirty="0">
              <a:solidFill>
                <a:srgbClr val="FFFF00"/>
              </a:solidFill>
              <a:latin typeface="Trebuchet MS" pitchFamily="34" charset="0"/>
            </a:endParaRPr>
          </a:p>
        </p:txBody>
      </p:sp>
      <p:sp>
        <p:nvSpPr>
          <p:cNvPr id="8" name="7 Flecha abajo"/>
          <p:cNvSpPr/>
          <p:nvPr/>
        </p:nvSpPr>
        <p:spPr>
          <a:xfrm>
            <a:off x="4716016" y="1340768"/>
            <a:ext cx="432048" cy="2675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1" name="10 Flecha abajo"/>
          <p:cNvSpPr/>
          <p:nvPr/>
        </p:nvSpPr>
        <p:spPr>
          <a:xfrm>
            <a:off x="5580112" y="2780928"/>
            <a:ext cx="432048" cy="2675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2" name="11 Flecha abajo"/>
          <p:cNvSpPr/>
          <p:nvPr/>
        </p:nvSpPr>
        <p:spPr>
          <a:xfrm>
            <a:off x="2483768" y="4385624"/>
            <a:ext cx="432048" cy="2675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3" name="12 Flecha abajo"/>
          <p:cNvSpPr/>
          <p:nvPr/>
        </p:nvSpPr>
        <p:spPr>
          <a:xfrm>
            <a:off x="2771800" y="5969800"/>
            <a:ext cx="432048" cy="2675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581409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01600" y="764704"/>
            <a:ext cx="5075504" cy="380999"/>
          </a:xfrm>
        </p:spPr>
        <p:txBody>
          <a:bodyPr>
            <a:noAutofit/>
          </a:bodyPr>
          <a:lstStyle/>
          <a:p>
            <a:pPr algn="l"/>
            <a:r>
              <a:rPr lang="es-MX" sz="3200" i="1" dirty="0" err="1" smtClean="0"/>
              <a:t>Chilean</a:t>
            </a:r>
            <a:r>
              <a:rPr lang="es-MX" sz="3200" i="1" dirty="0"/>
              <a:t> </a:t>
            </a:r>
            <a:r>
              <a:rPr lang="es-MX" sz="3200" i="1" dirty="0" err="1" smtClean="0"/>
              <a:t>Electricity</a:t>
            </a:r>
            <a:r>
              <a:rPr lang="es-MX" sz="3200" i="1" dirty="0" smtClean="0"/>
              <a:t> </a:t>
            </a:r>
            <a:r>
              <a:rPr lang="es-MX" sz="3200" i="1" dirty="0" err="1" smtClean="0"/>
              <a:t>Market</a:t>
            </a:r>
            <a:r>
              <a:rPr lang="es-MX" sz="3200" b="1" i="1" dirty="0" smtClean="0">
                <a:solidFill>
                  <a:srgbClr val="C00000"/>
                </a:solidFill>
              </a:rPr>
              <a:t/>
            </a:r>
            <a:br>
              <a:rPr lang="es-MX" sz="3200" b="1" i="1" dirty="0" smtClean="0">
                <a:solidFill>
                  <a:srgbClr val="C00000"/>
                </a:solidFill>
              </a:rPr>
            </a:br>
            <a:r>
              <a:rPr lang="es-MX" sz="3200" b="1" i="1" dirty="0" smtClean="0">
                <a:solidFill>
                  <a:srgbClr val="C00000"/>
                </a:solidFill>
              </a:rPr>
              <a:t>General case</a:t>
            </a:r>
            <a:endParaRPr lang="es-CL" sz="3200" b="1" i="1" dirty="0">
              <a:solidFill>
                <a:srgbClr val="C00000"/>
              </a:solidFill>
            </a:endParaRPr>
          </a:p>
        </p:txBody>
      </p:sp>
      <p:sp>
        <p:nvSpPr>
          <p:cNvPr id="14" name="Rectangle 13"/>
          <p:cNvSpPr/>
          <p:nvPr/>
        </p:nvSpPr>
        <p:spPr>
          <a:xfrm>
            <a:off x="8001000" y="6580257"/>
            <a:ext cx="1041400" cy="307777"/>
          </a:xfrm>
          <a:prstGeom prst="rect">
            <a:avLst/>
          </a:prstGeom>
        </p:spPr>
        <p:txBody>
          <a:bodyPr wrap="square">
            <a:spAutoFit/>
          </a:bodyPr>
          <a:lstStyle/>
          <a:p>
            <a:pPr algn="r"/>
            <a:r>
              <a:rPr lang="es-CL" sz="1400" dirty="0" smtClean="0">
                <a:solidFill>
                  <a:schemeClr val="bg1"/>
                </a:solidFill>
              </a:rPr>
              <a:t>CE-FCFM</a:t>
            </a:r>
            <a:endParaRPr lang="es-CL" sz="1400" dirty="0">
              <a:solidFill>
                <a:schemeClr val="bg1"/>
              </a:solidFill>
            </a:endParaRPr>
          </a:p>
        </p:txBody>
      </p:sp>
      <p:sp>
        <p:nvSpPr>
          <p:cNvPr id="16" name="Rectangle 4"/>
          <p:cNvSpPr>
            <a:spLocks noChangeArrowheads="1"/>
          </p:cNvSpPr>
          <p:nvPr/>
        </p:nvSpPr>
        <p:spPr bwMode="auto">
          <a:xfrm>
            <a:off x="31711" y="1288823"/>
            <a:ext cx="67326"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CL" sz="2100" smtClean="0">
                <a:solidFill>
                  <a:srgbClr val="000000"/>
                </a:solidFill>
                <a:latin typeface="Times New Roman" pitchFamily="18" charset="0"/>
                <a:cs typeface="Arial" pitchFamily="34" charset="0"/>
              </a:rPr>
              <a:t> </a:t>
            </a:r>
            <a:endParaRPr lang="es-CL" smtClean="0">
              <a:solidFill>
                <a:srgbClr val="000000"/>
              </a:solidFill>
              <a:latin typeface="Arial" pitchFamily="34" charset="0"/>
              <a:cs typeface="Arial" pitchFamily="34" charset="0"/>
            </a:endParaRPr>
          </a:p>
        </p:txBody>
      </p:sp>
      <p:sp>
        <p:nvSpPr>
          <p:cNvPr id="21" name="Rectangle 20"/>
          <p:cNvSpPr/>
          <p:nvPr/>
        </p:nvSpPr>
        <p:spPr>
          <a:xfrm>
            <a:off x="101600" y="6580257"/>
            <a:ext cx="2641600" cy="307777"/>
          </a:xfrm>
          <a:prstGeom prst="rect">
            <a:avLst/>
          </a:prstGeom>
        </p:spPr>
        <p:txBody>
          <a:bodyPr wrap="square">
            <a:spAutoFit/>
          </a:bodyPr>
          <a:lstStyle/>
          <a:p>
            <a:r>
              <a:rPr lang="es-CL" sz="1400" dirty="0" smtClean="0">
                <a:solidFill>
                  <a:schemeClr val="bg1"/>
                </a:solidFill>
              </a:rPr>
              <a:t>Santiago, 10 de Agosto de 2012</a:t>
            </a:r>
            <a:endParaRPr lang="es-CL" sz="1400" dirty="0">
              <a:solidFill>
                <a:schemeClr val="bg1"/>
              </a:solidFill>
            </a:endParaRPr>
          </a:p>
        </p:txBody>
      </p:sp>
      <p:sp>
        <p:nvSpPr>
          <p:cNvPr id="23" name="22 Rectángulo"/>
          <p:cNvSpPr/>
          <p:nvPr/>
        </p:nvSpPr>
        <p:spPr>
          <a:xfrm>
            <a:off x="-12762"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502246"/>
            <a:ext cx="88868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 Cash </a:t>
            </a:r>
            <a:r>
              <a:rPr lang="es-CL" sz="2400" b="1" i="1" dirty="0" err="1" smtClean="0">
                <a:solidFill>
                  <a:srgbClr val="FFFF00"/>
                </a:solidFill>
                <a:latin typeface="Trebuchet MS" pitchFamily="34" charset="0"/>
              </a:rPr>
              <a:t>Flows</a:t>
            </a:r>
            <a:endParaRPr lang="es-ES" sz="2800" b="1" i="1" dirty="0">
              <a:solidFill>
                <a:srgbClr val="FFFF00"/>
              </a:solidFill>
              <a:latin typeface="Trebuchet MS" pitchFamily="34" charset="0"/>
            </a:endParaRPr>
          </a:p>
        </p:txBody>
      </p:sp>
      <p:sp>
        <p:nvSpPr>
          <p:cNvPr id="3" name="2 CuadroTexto"/>
          <p:cNvSpPr txBox="1"/>
          <p:nvPr/>
        </p:nvSpPr>
        <p:spPr>
          <a:xfrm>
            <a:off x="1449383" y="4221088"/>
            <a:ext cx="1106393" cy="369332"/>
          </a:xfrm>
          <a:prstGeom prst="rect">
            <a:avLst/>
          </a:prstGeom>
          <a:noFill/>
        </p:spPr>
        <p:txBody>
          <a:bodyPr wrap="none" rtlCol="0">
            <a:spAutoFit/>
          </a:bodyPr>
          <a:lstStyle/>
          <a:p>
            <a:r>
              <a:rPr lang="es-ES" dirty="0" smtClean="0"/>
              <a:t>(ISO+MO)</a:t>
            </a:r>
            <a:endParaRPr lang="es-ES" dirty="0"/>
          </a:p>
        </p:txBody>
      </p:sp>
    </p:spTree>
    <p:extLst>
      <p:ext uri="{BB962C8B-B14F-4D97-AF65-F5344CB8AC3E}">
        <p14:creationId xmlns:p14="http://schemas.microsoft.com/office/powerpoint/2010/main" val="879142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 y="1590020"/>
            <a:ext cx="88868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8001000" y="6580257"/>
            <a:ext cx="1041400" cy="307777"/>
          </a:xfrm>
          <a:prstGeom prst="rect">
            <a:avLst/>
          </a:prstGeom>
        </p:spPr>
        <p:txBody>
          <a:bodyPr wrap="square">
            <a:spAutoFit/>
          </a:bodyPr>
          <a:lstStyle/>
          <a:p>
            <a:pPr algn="r"/>
            <a:r>
              <a:rPr lang="es-CL" sz="1400" dirty="0" smtClean="0">
                <a:solidFill>
                  <a:schemeClr val="bg1"/>
                </a:solidFill>
              </a:rPr>
              <a:t>CE-FCFM</a:t>
            </a:r>
            <a:endParaRPr lang="es-CL" sz="1400" dirty="0">
              <a:solidFill>
                <a:schemeClr val="bg1"/>
              </a:solidFill>
            </a:endParaRPr>
          </a:p>
        </p:txBody>
      </p:sp>
      <p:sp>
        <p:nvSpPr>
          <p:cNvPr id="16" name="Rectangle 4"/>
          <p:cNvSpPr>
            <a:spLocks noChangeArrowheads="1"/>
          </p:cNvSpPr>
          <p:nvPr/>
        </p:nvSpPr>
        <p:spPr bwMode="auto">
          <a:xfrm>
            <a:off x="31711" y="1288823"/>
            <a:ext cx="67326"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CL" sz="2100" smtClean="0">
                <a:solidFill>
                  <a:srgbClr val="000000"/>
                </a:solidFill>
                <a:latin typeface="Times New Roman" pitchFamily="18" charset="0"/>
                <a:cs typeface="Arial" pitchFamily="34" charset="0"/>
              </a:rPr>
              <a:t> </a:t>
            </a:r>
            <a:endParaRPr lang="es-CL" smtClean="0">
              <a:solidFill>
                <a:srgbClr val="000000"/>
              </a:solidFill>
              <a:latin typeface="Arial" pitchFamily="34" charset="0"/>
              <a:cs typeface="Arial" pitchFamily="34" charset="0"/>
            </a:endParaRPr>
          </a:p>
        </p:txBody>
      </p:sp>
      <p:sp>
        <p:nvSpPr>
          <p:cNvPr id="25" name="Rectangle 24"/>
          <p:cNvSpPr/>
          <p:nvPr/>
        </p:nvSpPr>
        <p:spPr>
          <a:xfrm>
            <a:off x="101600" y="6580257"/>
            <a:ext cx="2641600" cy="307777"/>
          </a:xfrm>
          <a:prstGeom prst="rect">
            <a:avLst/>
          </a:prstGeom>
        </p:spPr>
        <p:txBody>
          <a:bodyPr wrap="square">
            <a:spAutoFit/>
          </a:bodyPr>
          <a:lstStyle/>
          <a:p>
            <a:r>
              <a:rPr lang="es-CL" sz="1400" dirty="0" smtClean="0">
                <a:solidFill>
                  <a:schemeClr val="bg1"/>
                </a:solidFill>
              </a:rPr>
              <a:t>Santiago, 10 de Agosto de 2012</a:t>
            </a:r>
            <a:endParaRPr lang="es-CL" sz="1400" dirty="0">
              <a:solidFill>
                <a:schemeClr val="bg1"/>
              </a:solidFill>
            </a:endParaRPr>
          </a:p>
        </p:txBody>
      </p:sp>
      <p:sp>
        <p:nvSpPr>
          <p:cNvPr id="19" name="18 Rectángulo"/>
          <p:cNvSpPr/>
          <p:nvPr/>
        </p:nvSpPr>
        <p:spPr>
          <a:xfrm>
            <a:off x="-12762"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Title 3"/>
          <p:cNvSpPr txBox="1">
            <a:spLocks/>
          </p:cNvSpPr>
          <p:nvPr/>
        </p:nvSpPr>
        <p:spPr bwMode="auto">
          <a:xfrm>
            <a:off x="101600" y="764704"/>
            <a:ext cx="5075504" cy="380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MX" sz="3200" i="1" dirty="0" err="1" smtClean="0"/>
              <a:t>Chilean</a:t>
            </a:r>
            <a:r>
              <a:rPr lang="es-MX" sz="3200" i="1" dirty="0" smtClean="0"/>
              <a:t> </a:t>
            </a:r>
            <a:r>
              <a:rPr lang="es-MX" sz="3200" i="1" dirty="0" err="1" smtClean="0"/>
              <a:t>Electricity</a:t>
            </a:r>
            <a:r>
              <a:rPr lang="es-MX" sz="3200" i="1" dirty="0" smtClean="0"/>
              <a:t> </a:t>
            </a:r>
            <a:r>
              <a:rPr lang="es-MX" sz="3200" i="1" dirty="0" err="1" smtClean="0"/>
              <a:t>Market</a:t>
            </a:r>
            <a:r>
              <a:rPr lang="es-MX" sz="3200" b="1" i="1" dirty="0" smtClean="0">
                <a:solidFill>
                  <a:srgbClr val="C00000"/>
                </a:solidFill>
              </a:rPr>
              <a:t/>
            </a:r>
            <a:br>
              <a:rPr lang="es-MX" sz="3200" b="1" i="1" dirty="0" smtClean="0">
                <a:solidFill>
                  <a:srgbClr val="C00000"/>
                </a:solidFill>
              </a:rPr>
            </a:br>
            <a:r>
              <a:rPr lang="es-MX" sz="3200" b="1" i="1" dirty="0" err="1" smtClean="0">
                <a:solidFill>
                  <a:srgbClr val="C00000"/>
                </a:solidFill>
              </a:rPr>
              <a:t>Only</a:t>
            </a:r>
            <a:r>
              <a:rPr lang="es-MX" sz="3200" b="1" i="1" dirty="0" smtClean="0">
                <a:solidFill>
                  <a:srgbClr val="C00000"/>
                </a:solidFill>
              </a:rPr>
              <a:t> spot </a:t>
            </a:r>
            <a:r>
              <a:rPr lang="es-MX" sz="3200" b="1" i="1" dirty="0" err="1" smtClean="0">
                <a:solidFill>
                  <a:srgbClr val="C00000"/>
                </a:solidFill>
              </a:rPr>
              <a:t>market</a:t>
            </a:r>
            <a:r>
              <a:rPr lang="es-MX" sz="3200" b="1" i="1" dirty="0" smtClean="0">
                <a:solidFill>
                  <a:srgbClr val="C00000"/>
                </a:solidFill>
              </a:rPr>
              <a:t> sales</a:t>
            </a:r>
            <a:endParaRPr lang="es-CL" sz="3200" b="1" i="1" dirty="0">
              <a:solidFill>
                <a:srgbClr val="C00000"/>
              </a:solidFill>
            </a:endParaRPr>
          </a:p>
        </p:txBody>
      </p:sp>
      <p:pic>
        <p:nvPicPr>
          <p:cNvPr id="26" name="Picture 2" descr="http://t1.gstatic.com/images?q=tbn:ANd9GcQCexAIbuHP2NqiNOwXztJvnOkva1jV9fN148O-yHWG3lsIxlwFUQ"/>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7029" y="2804567"/>
            <a:ext cx="1088587" cy="1200497"/>
          </a:xfrm>
          <a:prstGeom prst="rect">
            <a:avLst/>
          </a:prstGeom>
          <a:solidFill>
            <a:schemeClr val="bg1"/>
          </a:solidFill>
        </p:spPr>
      </p:pic>
      <p:sp>
        <p:nvSpPr>
          <p:cNvPr id="11"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 Cash </a:t>
            </a:r>
            <a:r>
              <a:rPr lang="es-CL" sz="2400" b="1" i="1" dirty="0" err="1" smtClean="0">
                <a:solidFill>
                  <a:srgbClr val="FFFF00"/>
                </a:solidFill>
                <a:latin typeface="Trebuchet MS" pitchFamily="34" charset="0"/>
              </a:rPr>
              <a:t>Flows</a:t>
            </a:r>
            <a:endParaRPr lang="es-ES" sz="2800" b="1" i="1" dirty="0">
              <a:solidFill>
                <a:srgbClr val="FFFF00"/>
              </a:solidFill>
              <a:latin typeface="Trebuchet MS" pitchFamily="34" charset="0"/>
            </a:endParaRPr>
          </a:p>
        </p:txBody>
      </p:sp>
      <p:sp>
        <p:nvSpPr>
          <p:cNvPr id="12" name="11 CuadroTexto"/>
          <p:cNvSpPr txBox="1"/>
          <p:nvPr/>
        </p:nvSpPr>
        <p:spPr>
          <a:xfrm>
            <a:off x="1331640" y="4355812"/>
            <a:ext cx="1106393" cy="369332"/>
          </a:xfrm>
          <a:prstGeom prst="rect">
            <a:avLst/>
          </a:prstGeom>
          <a:noFill/>
        </p:spPr>
        <p:txBody>
          <a:bodyPr wrap="none" rtlCol="0">
            <a:spAutoFit/>
          </a:bodyPr>
          <a:lstStyle/>
          <a:p>
            <a:r>
              <a:rPr lang="es-ES" dirty="0" smtClean="0"/>
              <a:t>(ISO+MO)</a:t>
            </a:r>
            <a:endParaRPr lang="es-ES" dirty="0"/>
          </a:p>
        </p:txBody>
      </p:sp>
    </p:spTree>
    <p:extLst>
      <p:ext uri="{BB962C8B-B14F-4D97-AF65-F5344CB8AC3E}">
        <p14:creationId xmlns:p14="http://schemas.microsoft.com/office/powerpoint/2010/main" val="312590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 y="-228600"/>
            <a:ext cx="9144000" cy="6858000"/>
          </a:xfrm>
          <a:prstGeom prst="rect">
            <a:avLst/>
          </a:prstGeom>
        </p:spPr>
      </p:pic>
      <p:sp>
        <p:nvSpPr>
          <p:cNvPr id="12" name="11 CuadroTexto"/>
          <p:cNvSpPr txBox="1"/>
          <p:nvPr/>
        </p:nvSpPr>
        <p:spPr>
          <a:xfrm>
            <a:off x="2251026" y="2845385"/>
            <a:ext cx="6929486" cy="1384995"/>
          </a:xfrm>
          <a:prstGeom prst="rect">
            <a:avLst/>
          </a:prstGeom>
          <a:noFill/>
        </p:spPr>
        <p:txBody>
          <a:bodyPr wrap="square" rtlCol="0">
            <a:spAutoFit/>
          </a:bodyPr>
          <a:lstStyle/>
          <a:p>
            <a:pPr marL="285750" indent="-285750">
              <a:buFont typeface="Arial" panose="020B0604020202020204" pitchFamily="34" charset="0"/>
              <a:buChar char="•"/>
            </a:pPr>
            <a:r>
              <a:rPr lang="es-ES" sz="2800" b="1" dirty="0" err="1" smtClean="0">
                <a:solidFill>
                  <a:schemeClr val="bg1"/>
                </a:solidFill>
                <a:latin typeface="Arial Narrow" pitchFamily="34" charset="0"/>
              </a:rPr>
              <a:t>Chilean</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Energy</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Challenge</a:t>
            </a:r>
            <a:endParaRPr lang="es-ES" sz="2800" b="1" dirty="0" smtClean="0">
              <a:solidFill>
                <a:schemeClr val="bg1"/>
              </a:solidFill>
              <a:latin typeface="Arial Narrow" pitchFamily="34" charset="0"/>
            </a:endParaRPr>
          </a:p>
          <a:p>
            <a:pPr marL="285750" indent="-285750">
              <a:buFont typeface="Arial" panose="020B0604020202020204" pitchFamily="34" charset="0"/>
              <a:buChar char="•"/>
            </a:pPr>
            <a:r>
              <a:rPr lang="es-ES" sz="2800" b="1" dirty="0" err="1" smtClean="0">
                <a:solidFill>
                  <a:schemeClr val="bg1"/>
                </a:solidFill>
                <a:latin typeface="Arial Narrow" pitchFamily="34" charset="0"/>
              </a:rPr>
              <a:t>Market</a:t>
            </a:r>
            <a:r>
              <a:rPr lang="es-ES" sz="2800" b="1" dirty="0" smtClean="0">
                <a:solidFill>
                  <a:schemeClr val="bg1"/>
                </a:solidFill>
                <a:latin typeface="Arial Narrow" pitchFamily="34" charset="0"/>
              </a:rPr>
              <a:t> </a:t>
            </a:r>
            <a:r>
              <a:rPr lang="es-ES" sz="2800" b="1" dirty="0" err="1">
                <a:solidFill>
                  <a:schemeClr val="bg1"/>
                </a:solidFill>
                <a:latin typeface="Arial Narrow" pitchFamily="34" charset="0"/>
              </a:rPr>
              <a:t>D</a:t>
            </a:r>
            <a:r>
              <a:rPr lang="es-ES" sz="2800" b="1" dirty="0" err="1" smtClean="0">
                <a:solidFill>
                  <a:schemeClr val="bg1"/>
                </a:solidFill>
                <a:latin typeface="Arial Narrow" pitchFamily="34" charset="0"/>
              </a:rPr>
              <a:t>esign</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Comparison</a:t>
            </a:r>
            <a:endParaRPr lang="es-ES" sz="2800" b="1" dirty="0" smtClean="0">
              <a:solidFill>
                <a:schemeClr val="bg1"/>
              </a:solidFill>
              <a:latin typeface="Arial Narrow" pitchFamily="34" charset="0"/>
            </a:endParaRPr>
          </a:p>
          <a:p>
            <a:pPr marL="285750" indent="-285750">
              <a:buFont typeface="Arial" panose="020B0604020202020204" pitchFamily="34" charset="0"/>
              <a:buChar char="•"/>
            </a:pPr>
            <a:r>
              <a:rPr lang="en-US" sz="2800" b="1" dirty="0" smtClean="0">
                <a:solidFill>
                  <a:schemeClr val="bg1"/>
                </a:solidFill>
                <a:latin typeface="Arial Narrow" pitchFamily="34" charset="0"/>
              </a:rPr>
              <a:t>Conclusions</a:t>
            </a:r>
            <a:endParaRPr lang="es-ES" sz="2800" dirty="0">
              <a:solidFill>
                <a:schemeClr val="bg1"/>
              </a:solidFill>
              <a:latin typeface="Arial Narrow" pitchFamily="34" charset="0"/>
            </a:endParaRPr>
          </a:p>
        </p:txBody>
      </p:sp>
      <p:sp>
        <p:nvSpPr>
          <p:cNvPr id="16" name="15 Rectángulo"/>
          <p:cNvSpPr/>
          <p:nvPr/>
        </p:nvSpPr>
        <p:spPr>
          <a:xfrm>
            <a:off x="1819548" y="1723273"/>
            <a:ext cx="6929486" cy="769441"/>
          </a:xfrm>
          <a:prstGeom prst="rect">
            <a:avLst/>
          </a:prstGeom>
        </p:spPr>
        <p:txBody>
          <a:bodyPr wrap="square">
            <a:spAutoFit/>
          </a:bodyPr>
          <a:lstStyle/>
          <a:p>
            <a:r>
              <a:rPr lang="es-ES" sz="4400" spc="-100" dirty="0" smtClean="0">
                <a:solidFill>
                  <a:srgbClr val="FFFF00"/>
                </a:solidFill>
                <a:uFill>
                  <a:solidFill>
                    <a:schemeClr val="tx1">
                      <a:lumMod val="50000"/>
                      <a:lumOff val="50000"/>
                    </a:schemeClr>
                  </a:solidFill>
                </a:uFill>
                <a:latin typeface="Arial Narrow" pitchFamily="34" charset="0"/>
              </a:rPr>
              <a:t>Content</a:t>
            </a:r>
          </a:p>
        </p:txBody>
      </p:sp>
      <p:grpSp>
        <p:nvGrpSpPr>
          <p:cNvPr id="5" name="Gruppieren 262"/>
          <p:cNvGrpSpPr>
            <a:grpSpLocks/>
          </p:cNvGrpSpPr>
          <p:nvPr/>
        </p:nvGrpSpPr>
        <p:grpSpPr bwMode="auto">
          <a:xfrm>
            <a:off x="7866890" y="2311766"/>
            <a:ext cx="678588" cy="3906317"/>
            <a:chOff x="8252878" y="492131"/>
            <a:chExt cx="624876" cy="6124752"/>
          </a:xfrm>
        </p:grpSpPr>
        <p:grpSp>
          <p:nvGrpSpPr>
            <p:cNvPr id="6" name="Gruppieren 345"/>
            <p:cNvGrpSpPr>
              <a:grpSpLocks/>
            </p:cNvGrpSpPr>
            <p:nvPr/>
          </p:nvGrpSpPr>
          <p:grpSpPr bwMode="auto">
            <a:xfrm rot="5400000">
              <a:off x="7053514" y="1836645"/>
              <a:ext cx="3168754" cy="479726"/>
              <a:chOff x="676652" y="2943234"/>
              <a:chExt cx="5628912" cy="852165"/>
            </a:xfrm>
          </p:grpSpPr>
          <p:cxnSp>
            <p:nvCxnSpPr>
              <p:cNvPr id="118" name="Gerade Verbindung 117"/>
              <p:cNvCxnSpPr/>
              <p:nvPr/>
            </p:nvCxnSpPr>
            <p:spPr>
              <a:xfrm>
                <a:off x="2334869" y="3335455"/>
                <a:ext cx="372253" cy="12415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Gerade Verbindung 122"/>
              <p:cNvCxnSpPr/>
              <p:nvPr/>
            </p:nvCxnSpPr>
            <p:spPr>
              <a:xfrm rot="10800000" flipH="1">
                <a:off x="733055" y="3044816"/>
                <a:ext cx="744505" cy="2567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Gerade Verbindung 39"/>
              <p:cNvCxnSpPr>
                <a:cxnSpLocks noChangeShapeType="1"/>
                <a:stCxn id="153" idx="7"/>
                <a:endCxn id="141" idx="3"/>
              </p:cNvCxnSpPr>
              <p:nvPr/>
            </p:nvCxnSpPr>
            <p:spPr bwMode="auto">
              <a:xfrm rot="16200000" flipH="1">
                <a:off x="1865689" y="2982051"/>
                <a:ext cx="146050" cy="215900"/>
              </a:xfrm>
              <a:prstGeom prst="line">
                <a:avLst/>
              </a:prstGeom>
              <a:noFill/>
              <a:ln w="15875" algn="ctr">
                <a:solidFill>
                  <a:srgbClr val="00B050"/>
                </a:solidFill>
                <a:round/>
                <a:headEnd/>
                <a:tailEnd/>
              </a:ln>
            </p:spPr>
          </p:cxnSp>
          <p:cxnSp>
            <p:nvCxnSpPr>
              <p:cNvPr id="121" name="Gerade Verbindung 124"/>
              <p:cNvCxnSpPr>
                <a:stCxn id="141" idx="0"/>
                <a:endCxn id="154" idx="3"/>
              </p:cNvCxnSpPr>
              <p:nvPr/>
            </p:nvCxnSpPr>
            <p:spPr>
              <a:xfrm>
                <a:off x="2106442" y="3177437"/>
                <a:ext cx="456855" cy="11851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Gerade Verbindung 46"/>
              <p:cNvCxnSpPr>
                <a:stCxn id="142" idx="1"/>
                <a:endCxn id="156" idx="5"/>
              </p:cNvCxnSpPr>
              <p:nvPr/>
            </p:nvCxnSpPr>
            <p:spPr>
              <a:xfrm rot="10800000" flipH="1">
                <a:off x="2766346" y="3338278"/>
                <a:ext cx="59221" cy="9029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Gerade Verbindung 126"/>
              <p:cNvCxnSpPr>
                <a:stCxn id="233" idx="7"/>
                <a:endCxn id="188" idx="3"/>
              </p:cNvCxnSpPr>
              <p:nvPr/>
            </p:nvCxnSpPr>
            <p:spPr>
              <a:xfrm>
                <a:off x="3620833" y="3564017"/>
                <a:ext cx="155106" cy="9593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Gerade Verbindung 127"/>
              <p:cNvCxnSpPr>
                <a:stCxn id="143" idx="0"/>
                <a:endCxn id="144" idx="4"/>
              </p:cNvCxnSpPr>
              <p:nvPr/>
            </p:nvCxnSpPr>
            <p:spPr>
              <a:xfrm rot="10800000" flipH="1">
                <a:off x="4785533" y="3564017"/>
                <a:ext cx="538637" cy="7618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Gerade Verbindung 56"/>
              <p:cNvCxnSpPr>
                <a:stCxn id="144" idx="2"/>
                <a:endCxn id="145" idx="6"/>
              </p:cNvCxnSpPr>
              <p:nvPr/>
            </p:nvCxnSpPr>
            <p:spPr>
              <a:xfrm rot="16200000">
                <a:off x="5321302" y="3386272"/>
                <a:ext cx="169305" cy="9024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Gerade Verbindung 129"/>
              <p:cNvCxnSpPr>
                <a:stCxn id="144" idx="6"/>
                <a:endCxn id="147" idx="2"/>
              </p:cNvCxnSpPr>
              <p:nvPr/>
            </p:nvCxnSpPr>
            <p:spPr>
              <a:xfrm rot="5400000">
                <a:off x="5329800" y="3597883"/>
                <a:ext cx="39504" cy="225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Gerade Verbindung 130"/>
              <p:cNvCxnSpPr>
                <a:stCxn id="147" idx="7"/>
                <a:endCxn id="224" idx="3"/>
              </p:cNvCxnSpPr>
              <p:nvPr/>
            </p:nvCxnSpPr>
            <p:spPr>
              <a:xfrm>
                <a:off x="5349551" y="3651489"/>
                <a:ext cx="112804" cy="395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Gerade Verbindung 131"/>
              <p:cNvCxnSpPr>
                <a:stCxn id="145" idx="2"/>
                <a:endCxn id="148" idx="7"/>
              </p:cNvCxnSpPr>
              <p:nvPr/>
            </p:nvCxnSpPr>
            <p:spPr>
              <a:xfrm rot="16200000" flipV="1">
                <a:off x="5297319" y="3122442"/>
                <a:ext cx="208809" cy="987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Gerade Verbindung 132"/>
              <p:cNvCxnSpPr>
                <a:stCxn id="145" idx="1"/>
                <a:endCxn id="226" idx="5"/>
              </p:cNvCxnSpPr>
              <p:nvPr/>
            </p:nvCxnSpPr>
            <p:spPr>
              <a:xfrm rot="10800000" flipH="1">
                <a:off x="5476456" y="3231052"/>
                <a:ext cx="62042" cy="5643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Gerade Verbindung 71"/>
              <p:cNvCxnSpPr>
                <a:stCxn id="226" idx="0"/>
                <a:endCxn id="146" idx="4"/>
              </p:cNvCxnSpPr>
              <p:nvPr/>
            </p:nvCxnSpPr>
            <p:spPr>
              <a:xfrm rot="10800000" flipH="1">
                <a:off x="5563880" y="3197191"/>
                <a:ext cx="50762" cy="2257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Gerade Verbindung 73"/>
              <p:cNvCxnSpPr>
                <a:cxnSpLocks noChangeShapeType="1"/>
                <a:stCxn id="145" idx="0"/>
                <a:endCxn id="237" idx="5"/>
              </p:cNvCxnSpPr>
              <p:nvPr/>
            </p:nvCxnSpPr>
            <p:spPr bwMode="auto">
              <a:xfrm rot="10800000" flipH="1">
                <a:off x="5486778" y="3213826"/>
                <a:ext cx="352425" cy="107950"/>
              </a:xfrm>
              <a:prstGeom prst="line">
                <a:avLst/>
              </a:prstGeom>
              <a:noFill/>
              <a:ln w="15875" algn="ctr">
                <a:solidFill>
                  <a:schemeClr val="tx2"/>
                </a:solidFill>
                <a:round/>
                <a:headEnd/>
                <a:tailEnd/>
              </a:ln>
            </p:spPr>
          </p:cxnSp>
          <p:cxnSp>
            <p:nvCxnSpPr>
              <p:cNvPr id="132" name="Gerade Verbindung 135"/>
              <p:cNvCxnSpPr>
                <a:stCxn id="146" idx="0"/>
                <a:endCxn id="237" idx="4"/>
              </p:cNvCxnSpPr>
              <p:nvPr/>
            </p:nvCxnSpPr>
            <p:spPr>
              <a:xfrm rot="10800000" flipH="1">
                <a:off x="5685143" y="3188724"/>
                <a:ext cx="143826" cy="1975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Gerade Verbindung 136"/>
              <p:cNvCxnSpPr>
                <a:stCxn id="237" idx="0"/>
                <a:endCxn id="149" idx="4"/>
              </p:cNvCxnSpPr>
              <p:nvPr/>
            </p:nvCxnSpPr>
            <p:spPr>
              <a:xfrm rot="10800000" flipH="1">
                <a:off x="5899469" y="3163328"/>
                <a:ext cx="135365" cy="2539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Gerade Verbindung 137"/>
              <p:cNvCxnSpPr>
                <a:stCxn id="151" idx="2"/>
                <a:endCxn id="229" idx="3"/>
              </p:cNvCxnSpPr>
              <p:nvPr/>
            </p:nvCxnSpPr>
            <p:spPr>
              <a:xfrm>
                <a:off x="5637202" y="3036350"/>
                <a:ext cx="36660" cy="4232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Gerade Verbindung 138"/>
              <p:cNvCxnSpPr>
                <a:stCxn id="229" idx="7"/>
                <a:endCxn id="237" idx="3"/>
              </p:cNvCxnSpPr>
              <p:nvPr/>
            </p:nvCxnSpPr>
            <p:spPr>
              <a:xfrm>
                <a:off x="5693603" y="3098427"/>
                <a:ext cx="146645" cy="6490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Gerade Verbindung 139"/>
              <p:cNvCxnSpPr/>
              <p:nvPr/>
            </p:nvCxnSpPr>
            <p:spPr>
              <a:xfrm>
                <a:off x="6057396" y="3171794"/>
                <a:ext cx="242528" cy="4797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Gerade Verbindung 104"/>
              <p:cNvCxnSpPr>
                <a:cxnSpLocks noChangeShapeType="1"/>
                <a:stCxn id="228" idx="3"/>
                <a:endCxn id="146" idx="6"/>
              </p:cNvCxnSpPr>
              <p:nvPr/>
            </p:nvCxnSpPr>
            <p:spPr bwMode="auto">
              <a:xfrm rot="16200000" flipV="1">
                <a:off x="5585995" y="3306695"/>
                <a:ext cx="277813" cy="149225"/>
              </a:xfrm>
              <a:prstGeom prst="line">
                <a:avLst/>
              </a:prstGeom>
              <a:noFill/>
              <a:ln w="15875" algn="ctr">
                <a:solidFill>
                  <a:srgbClr val="00B050"/>
                </a:solidFill>
                <a:round/>
                <a:headEnd/>
                <a:tailEnd/>
              </a:ln>
            </p:spPr>
          </p:cxnSp>
          <p:cxnSp>
            <p:nvCxnSpPr>
              <p:cNvPr id="138" name="Gerade Verbindung 106"/>
              <p:cNvCxnSpPr>
                <a:cxnSpLocks noChangeShapeType="1"/>
                <a:stCxn id="145" idx="7"/>
              </p:cNvCxnSpPr>
              <p:nvPr/>
            </p:nvCxnSpPr>
            <p:spPr bwMode="auto">
              <a:xfrm rot="10800000" flipH="1">
                <a:off x="5477252" y="3339238"/>
                <a:ext cx="825500" cy="7937"/>
              </a:xfrm>
              <a:prstGeom prst="line">
                <a:avLst/>
              </a:prstGeom>
              <a:noFill/>
              <a:ln w="15875" algn="ctr">
                <a:solidFill>
                  <a:schemeClr val="tx2"/>
                </a:solidFill>
                <a:round/>
                <a:headEnd/>
                <a:tailEnd/>
              </a:ln>
            </p:spPr>
          </p:cxnSp>
          <p:cxnSp>
            <p:nvCxnSpPr>
              <p:cNvPr id="139" name="Gerade Verbindung 108"/>
              <p:cNvCxnSpPr>
                <a:cxnSpLocks noChangeShapeType="1"/>
                <a:stCxn id="237" idx="0"/>
              </p:cNvCxnSpPr>
              <p:nvPr/>
            </p:nvCxnSpPr>
            <p:spPr bwMode="auto">
              <a:xfrm>
                <a:off x="5902702" y="3188426"/>
                <a:ext cx="400050" cy="77788"/>
              </a:xfrm>
              <a:prstGeom prst="line">
                <a:avLst/>
              </a:prstGeom>
              <a:noFill/>
              <a:ln w="15875" algn="ctr">
                <a:solidFill>
                  <a:schemeClr val="tx2"/>
                </a:solidFill>
                <a:round/>
                <a:headEnd/>
                <a:tailEnd/>
              </a:ln>
            </p:spPr>
          </p:cxnSp>
          <p:sp>
            <p:nvSpPr>
              <p:cNvPr id="140" name="Oval 307"/>
              <p:cNvSpPr>
                <a:spLocks noChangeArrowheads="1"/>
              </p:cNvSpPr>
              <p:nvPr/>
            </p:nvSpPr>
            <p:spPr bwMode="auto">
              <a:xfrm rot="-5400000" flipH="1" flipV="1">
                <a:off x="676652" y="3272564"/>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1" name="Oval 544"/>
              <p:cNvSpPr>
                <a:spLocks noChangeArrowheads="1"/>
              </p:cNvSpPr>
              <p:nvPr/>
            </p:nvSpPr>
            <p:spPr bwMode="auto">
              <a:xfrm rot="-5400000" flipH="1" flipV="1">
                <a:off x="2035552" y="315350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2" name="Oval 544"/>
              <p:cNvSpPr>
                <a:spLocks noChangeArrowheads="1"/>
              </p:cNvSpPr>
              <p:nvPr/>
            </p:nvSpPr>
            <p:spPr bwMode="auto">
              <a:xfrm rot="-5400000" flipH="1" flipV="1">
                <a:off x="2715002" y="3440839"/>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3" name="Oval 544"/>
              <p:cNvSpPr>
                <a:spLocks noChangeArrowheads="1"/>
              </p:cNvSpPr>
              <p:nvPr/>
            </p:nvSpPr>
            <p:spPr bwMode="auto">
              <a:xfrm rot="-5400000" flipH="1" flipV="1">
                <a:off x="4713664" y="3604351"/>
                <a:ext cx="71438"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4" name="Oval 544"/>
              <p:cNvSpPr>
                <a:spLocks noChangeArrowheads="1"/>
              </p:cNvSpPr>
              <p:nvPr/>
            </p:nvSpPr>
            <p:spPr bwMode="auto">
              <a:xfrm rot="-5400000" flipH="1" flipV="1">
                <a:off x="5324852" y="35281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5" name="Oval 544"/>
              <p:cNvSpPr>
                <a:spLocks noChangeArrowheads="1"/>
              </p:cNvSpPr>
              <p:nvPr/>
            </p:nvSpPr>
            <p:spPr bwMode="auto">
              <a:xfrm rot="-5400000" flipH="1" flipV="1">
                <a:off x="5415339" y="3286851"/>
                <a:ext cx="71438"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6" name="Oval 544"/>
              <p:cNvSpPr>
                <a:spLocks noChangeArrowheads="1"/>
              </p:cNvSpPr>
              <p:nvPr/>
            </p:nvSpPr>
            <p:spPr bwMode="auto">
              <a:xfrm rot="-5400000" flipH="1" flipV="1">
                <a:off x="5613777" y="31725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7" name="Oval 544"/>
              <p:cNvSpPr>
                <a:spLocks noChangeArrowheads="1"/>
              </p:cNvSpPr>
              <p:nvPr/>
            </p:nvSpPr>
            <p:spPr bwMode="auto">
              <a:xfrm rot="-5400000" flipH="1" flipV="1">
                <a:off x="5323264" y="36392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8" name="Oval 544"/>
              <p:cNvSpPr>
                <a:spLocks noChangeArrowheads="1"/>
              </p:cNvSpPr>
              <p:nvPr/>
            </p:nvSpPr>
            <p:spPr bwMode="auto">
              <a:xfrm rot="-5400000" flipH="1" flipV="1">
                <a:off x="5328027" y="30550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9" name="Oval 544"/>
              <p:cNvSpPr>
                <a:spLocks noChangeArrowheads="1"/>
              </p:cNvSpPr>
              <p:nvPr/>
            </p:nvSpPr>
            <p:spPr bwMode="auto">
              <a:xfrm rot="-5400000" flipH="1" flipV="1">
                <a:off x="6034464" y="31503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50" name="Rechteck 31"/>
              <p:cNvSpPr/>
              <p:nvPr/>
            </p:nvSpPr>
            <p:spPr>
              <a:xfrm rot="16200000">
                <a:off x="6122248" y="3693824"/>
                <a:ext cx="33861"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151" name="Rechteck 154"/>
              <p:cNvSpPr/>
              <p:nvPr/>
            </p:nvSpPr>
            <p:spPr>
              <a:xfrm rot="16200000">
                <a:off x="5604760" y="3023660"/>
                <a:ext cx="36684"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152" name="Gerade Verbindung 155"/>
              <p:cNvCxnSpPr>
                <a:stCxn id="208" idx="3"/>
                <a:endCxn id="142" idx="5"/>
              </p:cNvCxnSpPr>
              <p:nvPr/>
            </p:nvCxnSpPr>
            <p:spPr>
              <a:xfrm rot="10800000" flipH="1">
                <a:off x="2630980" y="3479364"/>
                <a:ext cx="84603" cy="620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3" name="Oval 544"/>
              <p:cNvSpPr>
                <a:spLocks noChangeArrowheads="1"/>
              </p:cNvSpPr>
              <p:nvPr/>
            </p:nvSpPr>
            <p:spPr bwMode="auto">
              <a:xfrm rot="-5400000" flipH="1" flipV="1">
                <a:off x="1806952" y="29915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54" name="Oval 544"/>
              <p:cNvSpPr>
                <a:spLocks noChangeArrowheads="1"/>
              </p:cNvSpPr>
              <p:nvPr/>
            </p:nvSpPr>
            <p:spPr bwMode="auto">
              <a:xfrm rot="-5400000" flipH="1" flipV="1">
                <a:off x="2557839" y="33011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5" name="Gerade Verbindung 158"/>
              <p:cNvCxnSpPr>
                <a:stCxn id="154" idx="7"/>
                <a:endCxn id="142" idx="3"/>
              </p:cNvCxnSpPr>
              <p:nvPr/>
            </p:nvCxnSpPr>
            <p:spPr>
              <a:xfrm>
                <a:off x="2580218" y="3324168"/>
                <a:ext cx="143824" cy="12697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6" name="Oval 544"/>
              <p:cNvSpPr>
                <a:spLocks noChangeArrowheads="1"/>
              </p:cNvSpPr>
              <p:nvPr/>
            </p:nvSpPr>
            <p:spPr bwMode="auto">
              <a:xfrm rot="-5400000" flipH="1" flipV="1">
                <a:off x="2830889" y="33360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7" name="Gerade Verbindung 160"/>
              <p:cNvCxnSpPr>
                <a:stCxn id="156" idx="0"/>
                <a:endCxn id="159" idx="3"/>
              </p:cNvCxnSpPr>
              <p:nvPr/>
            </p:nvCxnSpPr>
            <p:spPr>
              <a:xfrm>
                <a:off x="2859407" y="3349564"/>
                <a:ext cx="310211" cy="4796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Gerade Verbindung 161"/>
              <p:cNvCxnSpPr>
                <a:stCxn id="159" idx="7"/>
                <a:endCxn id="233" idx="3"/>
              </p:cNvCxnSpPr>
              <p:nvPr/>
            </p:nvCxnSpPr>
            <p:spPr>
              <a:xfrm>
                <a:off x="3186537" y="3414462"/>
                <a:ext cx="383533" cy="11004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9" name="Oval 544"/>
              <p:cNvSpPr>
                <a:spLocks noChangeArrowheads="1"/>
              </p:cNvSpPr>
              <p:nvPr/>
            </p:nvSpPr>
            <p:spPr bwMode="auto">
              <a:xfrm rot="-5400000" flipH="1" flipV="1">
                <a:off x="3165852" y="33916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0" name="Oval 544"/>
              <p:cNvSpPr>
                <a:spLocks noChangeArrowheads="1"/>
              </p:cNvSpPr>
              <p:nvPr/>
            </p:nvSpPr>
            <p:spPr bwMode="auto">
              <a:xfrm rot="-5400000" flipH="1" flipV="1">
                <a:off x="2318127" y="33297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61" name="Gerade Verbindung 164"/>
              <p:cNvCxnSpPr>
                <a:stCxn id="141" idx="7"/>
                <a:endCxn id="160" idx="3"/>
              </p:cNvCxnSpPr>
              <p:nvPr/>
            </p:nvCxnSpPr>
            <p:spPr>
              <a:xfrm>
                <a:off x="2095161" y="3211297"/>
                <a:ext cx="225608" cy="12133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2" name="Gerade Verbindung 165"/>
              <p:cNvCxnSpPr>
                <a:stCxn id="166" idx="1"/>
                <a:endCxn id="165" idx="3"/>
              </p:cNvCxnSpPr>
              <p:nvPr/>
            </p:nvCxnSpPr>
            <p:spPr>
              <a:xfrm rot="10800000" flipH="1">
                <a:off x="1897755" y="3171793"/>
                <a:ext cx="59221" cy="6207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Gerade Verbindung 166"/>
              <p:cNvCxnSpPr>
                <a:stCxn id="165" idx="0"/>
                <a:endCxn id="141" idx="4"/>
              </p:cNvCxnSpPr>
              <p:nvPr/>
            </p:nvCxnSpPr>
            <p:spPr>
              <a:xfrm rot="10800000" flipH="1">
                <a:off x="1979537" y="3188724"/>
                <a:ext cx="56402" cy="282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4" name="Gerade Verbindung 167"/>
              <p:cNvCxnSpPr>
                <a:stCxn id="167" idx="1"/>
                <a:endCxn id="166" idx="5"/>
              </p:cNvCxnSpPr>
              <p:nvPr/>
            </p:nvCxnSpPr>
            <p:spPr>
              <a:xfrm flipH="1" flipV="1">
                <a:off x="1880835" y="3250802"/>
                <a:ext cx="11280" cy="18059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65" name="Oval 544"/>
              <p:cNvSpPr>
                <a:spLocks noChangeArrowheads="1"/>
              </p:cNvSpPr>
              <p:nvPr/>
            </p:nvSpPr>
            <p:spPr bwMode="auto">
              <a:xfrm rot="-5400000" flipH="1" flipV="1">
                <a:off x="1951414" y="31773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6" name="Oval 544"/>
              <p:cNvSpPr>
                <a:spLocks noChangeArrowheads="1"/>
              </p:cNvSpPr>
              <p:nvPr/>
            </p:nvSpPr>
            <p:spPr bwMode="auto">
              <a:xfrm rot="-5400000" flipH="1" flipV="1">
                <a:off x="1875214" y="32392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7" name="Oval 544"/>
              <p:cNvSpPr>
                <a:spLocks noChangeArrowheads="1"/>
              </p:cNvSpPr>
              <p:nvPr/>
            </p:nvSpPr>
            <p:spPr bwMode="auto">
              <a:xfrm rot="-5400000" flipH="1" flipV="1">
                <a:off x="1865689" y="34376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68" name="Gerade Verbindung 171"/>
              <p:cNvCxnSpPr>
                <a:stCxn id="170" idx="1"/>
                <a:endCxn id="141" idx="1"/>
              </p:cNvCxnSpPr>
              <p:nvPr/>
            </p:nvCxnSpPr>
            <p:spPr>
              <a:xfrm flipH="1">
                <a:off x="2095161" y="3121001"/>
                <a:ext cx="56402" cy="4232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Gerade Verbindung 172"/>
              <p:cNvCxnSpPr>
                <a:stCxn id="171" idx="4"/>
                <a:endCxn id="170" idx="0"/>
              </p:cNvCxnSpPr>
              <p:nvPr/>
            </p:nvCxnSpPr>
            <p:spPr>
              <a:xfrm rot="10800000" flipV="1">
                <a:off x="2157203" y="3112537"/>
                <a:ext cx="53581" cy="564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0" name="Oval 544"/>
              <p:cNvSpPr>
                <a:spLocks noChangeArrowheads="1"/>
              </p:cNvSpPr>
              <p:nvPr/>
            </p:nvSpPr>
            <p:spPr bwMode="auto">
              <a:xfrm rot="-5400000" flipH="1" flipV="1">
                <a:off x="2129214" y="31154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1" name="Oval 544"/>
              <p:cNvSpPr>
                <a:spLocks noChangeArrowheads="1"/>
              </p:cNvSpPr>
              <p:nvPr/>
            </p:nvSpPr>
            <p:spPr bwMode="auto">
              <a:xfrm rot="-5400000" flipH="1" flipV="1">
                <a:off x="2212558" y="310825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72" name="Gerade Verbindung 175"/>
              <p:cNvCxnSpPr>
                <a:stCxn id="173" idx="6"/>
                <a:endCxn id="141" idx="2"/>
              </p:cNvCxnSpPr>
              <p:nvPr/>
            </p:nvCxnSpPr>
            <p:spPr>
              <a:xfrm rot="5400000" flipV="1">
                <a:off x="2034511" y="3108307"/>
                <a:ext cx="62078" cy="845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3" name="Oval 544"/>
              <p:cNvSpPr>
                <a:spLocks noChangeArrowheads="1"/>
              </p:cNvSpPr>
              <p:nvPr/>
            </p:nvSpPr>
            <p:spPr bwMode="auto">
              <a:xfrm rot="-5400000" flipH="1" flipV="1">
                <a:off x="2048252" y="30646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74" name="Gerade Verbindung 177"/>
              <p:cNvCxnSpPr>
                <a:stCxn id="178" idx="1"/>
                <a:endCxn id="177" idx="3"/>
              </p:cNvCxnSpPr>
              <p:nvPr/>
            </p:nvCxnSpPr>
            <p:spPr>
              <a:xfrm flipH="1">
                <a:off x="2867867" y="3405998"/>
                <a:ext cx="157925" cy="17494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Gerade Verbindung 178"/>
              <p:cNvCxnSpPr>
                <a:stCxn id="177" idx="0"/>
                <a:endCxn id="142" idx="7"/>
              </p:cNvCxnSpPr>
              <p:nvPr/>
            </p:nvCxnSpPr>
            <p:spPr>
              <a:xfrm flipH="1" flipV="1">
                <a:off x="2777625" y="3501938"/>
                <a:ext cx="112804" cy="9876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Gerade Verbindung 179"/>
              <p:cNvCxnSpPr>
                <a:stCxn id="179" idx="3"/>
                <a:endCxn id="178" idx="5"/>
              </p:cNvCxnSpPr>
              <p:nvPr/>
            </p:nvCxnSpPr>
            <p:spPr>
              <a:xfrm flipH="1" flipV="1">
                <a:off x="3003234" y="3422930"/>
                <a:ext cx="62042" cy="338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7" name="Oval 544"/>
              <p:cNvSpPr>
                <a:spLocks noChangeArrowheads="1"/>
              </p:cNvSpPr>
              <p:nvPr/>
            </p:nvSpPr>
            <p:spPr bwMode="auto">
              <a:xfrm rot="-5400000" flipH="1" flipV="1">
                <a:off x="2862639" y="35868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8" name="Oval 544"/>
              <p:cNvSpPr>
                <a:spLocks noChangeArrowheads="1"/>
              </p:cNvSpPr>
              <p:nvPr/>
            </p:nvSpPr>
            <p:spPr bwMode="auto">
              <a:xfrm rot="-5400000" flipH="1" flipV="1">
                <a:off x="2997577" y="34106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9" name="Oval 544"/>
              <p:cNvSpPr>
                <a:spLocks noChangeArrowheads="1"/>
              </p:cNvSpPr>
              <p:nvPr/>
            </p:nvSpPr>
            <p:spPr bwMode="auto">
              <a:xfrm rot="-5400000" flipH="1" flipV="1">
                <a:off x="3061077" y="34630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0" name="Gerade Verbindung 183"/>
              <p:cNvCxnSpPr>
                <a:stCxn id="181" idx="4"/>
                <a:endCxn id="179" idx="0"/>
              </p:cNvCxnSpPr>
              <p:nvPr/>
            </p:nvCxnSpPr>
            <p:spPr>
              <a:xfrm flipH="1" flipV="1">
                <a:off x="3090655" y="3476542"/>
                <a:ext cx="53583" cy="846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1" name="Oval 544"/>
              <p:cNvSpPr>
                <a:spLocks noChangeArrowheads="1"/>
              </p:cNvSpPr>
              <p:nvPr/>
            </p:nvSpPr>
            <p:spPr bwMode="auto">
              <a:xfrm rot="-5400000" flipH="1" flipV="1">
                <a:off x="3143627" y="34694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2" name="Gerade Verbindung 185"/>
              <p:cNvCxnSpPr>
                <a:stCxn id="231" idx="4"/>
                <a:endCxn id="181" idx="7"/>
              </p:cNvCxnSpPr>
              <p:nvPr/>
            </p:nvCxnSpPr>
            <p:spPr>
              <a:xfrm flipH="1" flipV="1">
                <a:off x="3166797" y="3482184"/>
                <a:ext cx="248168" cy="9593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3" name="Gerade Verbindung 186"/>
              <p:cNvCxnSpPr>
                <a:stCxn id="233" idx="5"/>
                <a:endCxn id="231" idx="0"/>
              </p:cNvCxnSpPr>
              <p:nvPr/>
            </p:nvCxnSpPr>
            <p:spPr>
              <a:xfrm rot="10800000" flipV="1">
                <a:off x="3443168" y="3564017"/>
                <a:ext cx="126903" cy="1410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4" name="Gerade Verbindung 187"/>
              <p:cNvCxnSpPr>
                <a:stCxn id="187" idx="6"/>
                <a:endCxn id="186" idx="3"/>
              </p:cNvCxnSpPr>
              <p:nvPr/>
            </p:nvCxnSpPr>
            <p:spPr>
              <a:xfrm rot="5400000" flipV="1">
                <a:off x="3431829" y="3067408"/>
                <a:ext cx="197522" cy="6204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5" name="Gerade Verbindung 188"/>
              <p:cNvCxnSpPr>
                <a:stCxn id="186" idx="6"/>
                <a:endCxn id="233" idx="2"/>
              </p:cNvCxnSpPr>
              <p:nvPr/>
            </p:nvCxnSpPr>
            <p:spPr>
              <a:xfrm rot="5400000" flipV="1">
                <a:off x="3444495" y="3348161"/>
                <a:ext cx="282174" cy="2538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6" name="Oval 544"/>
              <p:cNvSpPr>
                <a:spLocks noChangeArrowheads="1"/>
              </p:cNvSpPr>
              <p:nvPr/>
            </p:nvSpPr>
            <p:spPr bwMode="auto">
              <a:xfrm rot="-5400000" flipH="1" flipV="1">
                <a:off x="3557964" y="32027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7" name="Oval 544"/>
              <p:cNvSpPr>
                <a:spLocks noChangeArrowheads="1"/>
              </p:cNvSpPr>
              <p:nvPr/>
            </p:nvSpPr>
            <p:spPr bwMode="auto">
              <a:xfrm rot="-5400000" flipH="1" flipV="1">
                <a:off x="3486527" y="29820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8" name="Oval 544"/>
              <p:cNvSpPr>
                <a:spLocks noChangeArrowheads="1"/>
              </p:cNvSpPr>
              <p:nvPr/>
            </p:nvSpPr>
            <p:spPr bwMode="auto">
              <a:xfrm rot="-5400000" flipH="1" flipV="1">
                <a:off x="3772277" y="36678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9" name="Oval 544"/>
              <p:cNvSpPr>
                <a:spLocks noChangeArrowheads="1"/>
              </p:cNvSpPr>
              <p:nvPr/>
            </p:nvSpPr>
            <p:spPr bwMode="auto">
              <a:xfrm rot="-5400000" flipH="1" flipV="1">
                <a:off x="4129464" y="37392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90" name="Gerade Verbindung 193"/>
              <p:cNvCxnSpPr>
                <a:stCxn id="188" idx="7"/>
                <a:endCxn id="189" idx="4"/>
              </p:cNvCxnSpPr>
              <p:nvPr/>
            </p:nvCxnSpPr>
            <p:spPr>
              <a:xfrm>
                <a:off x="3798500" y="3682530"/>
                <a:ext cx="332771" cy="620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Gerade Verbindung 194"/>
              <p:cNvCxnSpPr>
                <a:stCxn id="189" idx="0"/>
              </p:cNvCxnSpPr>
              <p:nvPr/>
            </p:nvCxnSpPr>
            <p:spPr>
              <a:xfrm rot="10800000" flipH="1">
                <a:off x="4156651" y="3626095"/>
                <a:ext cx="572480" cy="1269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Gerade Verbindung 195"/>
              <p:cNvCxnSpPr>
                <a:stCxn id="195" idx="1"/>
                <a:endCxn id="194" idx="0"/>
              </p:cNvCxnSpPr>
              <p:nvPr/>
            </p:nvCxnSpPr>
            <p:spPr>
              <a:xfrm flipH="1">
                <a:off x="4015646" y="3445503"/>
                <a:ext cx="279190" cy="5079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3" name="Gerade Verbindung 196"/>
              <p:cNvCxnSpPr>
                <a:stCxn id="194" idx="0"/>
                <a:endCxn id="233" idx="0"/>
              </p:cNvCxnSpPr>
              <p:nvPr/>
            </p:nvCxnSpPr>
            <p:spPr>
              <a:xfrm flipH="1">
                <a:off x="3632112" y="3499115"/>
                <a:ext cx="383533" cy="3950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94" name="Oval 544"/>
              <p:cNvSpPr>
                <a:spLocks noChangeArrowheads="1"/>
              </p:cNvSpPr>
              <p:nvPr/>
            </p:nvSpPr>
            <p:spPr bwMode="auto">
              <a:xfrm rot="-5400000" flipH="1" flipV="1">
                <a:off x="3986589" y="34948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95" name="Oval 544"/>
              <p:cNvSpPr>
                <a:spLocks noChangeArrowheads="1"/>
              </p:cNvSpPr>
              <p:nvPr/>
            </p:nvSpPr>
            <p:spPr bwMode="auto">
              <a:xfrm rot="-5400000" flipH="1" flipV="1">
                <a:off x="4272339" y="34535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96" name="Gerade Verbindung 199"/>
              <p:cNvCxnSpPr>
                <a:stCxn id="199" idx="3"/>
                <a:endCxn id="198" idx="3"/>
              </p:cNvCxnSpPr>
              <p:nvPr/>
            </p:nvCxnSpPr>
            <p:spPr>
              <a:xfrm flipH="1" flipV="1">
                <a:off x="4548644" y="3532976"/>
                <a:ext cx="169206" cy="16648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7" name="Gerade Verbindung 200"/>
              <p:cNvCxnSpPr>
                <a:stCxn id="198" idx="0"/>
                <a:endCxn id="195" idx="0"/>
              </p:cNvCxnSpPr>
              <p:nvPr/>
            </p:nvCxnSpPr>
            <p:spPr>
              <a:xfrm flipH="1" flipV="1">
                <a:off x="4300476" y="3456790"/>
                <a:ext cx="259449" cy="7336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98" name="Oval 544"/>
              <p:cNvSpPr>
                <a:spLocks noChangeArrowheads="1"/>
              </p:cNvSpPr>
              <p:nvPr/>
            </p:nvSpPr>
            <p:spPr bwMode="auto">
              <a:xfrm rot="-5400000" flipH="1" flipV="1">
                <a:off x="4532689" y="35281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99" name="Oval 544"/>
              <p:cNvSpPr>
                <a:spLocks noChangeArrowheads="1"/>
              </p:cNvSpPr>
              <p:nvPr/>
            </p:nvSpPr>
            <p:spPr bwMode="auto">
              <a:xfrm rot="-5400000" flipH="1" flipV="1">
                <a:off x="4700964" y="36948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0" name="Gerade Verbindung 203"/>
              <p:cNvCxnSpPr>
                <a:stCxn id="203" idx="7"/>
                <a:endCxn id="202" idx="2"/>
              </p:cNvCxnSpPr>
              <p:nvPr/>
            </p:nvCxnSpPr>
            <p:spPr>
              <a:xfrm>
                <a:off x="4966019" y="3476542"/>
                <a:ext cx="22561" cy="14955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1" name="Gerade Verbindung 204"/>
              <p:cNvCxnSpPr>
                <a:stCxn id="202" idx="0"/>
                <a:endCxn id="199" idx="0"/>
              </p:cNvCxnSpPr>
              <p:nvPr/>
            </p:nvCxnSpPr>
            <p:spPr>
              <a:xfrm flipH="1">
                <a:off x="4729132" y="3628917"/>
                <a:ext cx="273548" cy="6772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2" name="Oval 544"/>
              <p:cNvSpPr>
                <a:spLocks noChangeArrowheads="1"/>
              </p:cNvSpPr>
              <p:nvPr/>
            </p:nvSpPr>
            <p:spPr bwMode="auto">
              <a:xfrm rot="-5400000" flipH="1" flipV="1">
                <a:off x="4974014" y="36249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03" name="Oval 544"/>
              <p:cNvSpPr>
                <a:spLocks noChangeArrowheads="1"/>
              </p:cNvSpPr>
              <p:nvPr/>
            </p:nvSpPr>
            <p:spPr bwMode="auto">
              <a:xfrm rot="-5400000" flipH="1" flipV="1">
                <a:off x="4943852" y="34535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4" name="Gerade Verbindung 207"/>
              <p:cNvCxnSpPr>
                <a:stCxn id="225" idx="4"/>
                <a:endCxn id="206" idx="0"/>
              </p:cNvCxnSpPr>
              <p:nvPr/>
            </p:nvCxnSpPr>
            <p:spPr>
              <a:xfrm rot="10800000" flipV="1">
                <a:off x="5115483" y="3620452"/>
                <a:ext cx="250989" cy="1975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5" name="Gerade Verbindung 208"/>
              <p:cNvCxnSpPr>
                <a:stCxn id="206" idx="0"/>
                <a:endCxn id="202" idx="0"/>
              </p:cNvCxnSpPr>
              <p:nvPr/>
            </p:nvCxnSpPr>
            <p:spPr>
              <a:xfrm flipH="1">
                <a:off x="5002680" y="3628916"/>
                <a:ext cx="112804"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6" name="Oval 544"/>
              <p:cNvSpPr>
                <a:spLocks noChangeArrowheads="1"/>
              </p:cNvSpPr>
              <p:nvPr/>
            </p:nvSpPr>
            <p:spPr bwMode="auto">
              <a:xfrm rot="-5400000" flipH="1" flipV="1">
                <a:off x="5086727" y="36249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7" name="Gerade Verbindung 210"/>
              <p:cNvCxnSpPr>
                <a:stCxn id="224" idx="2"/>
                <a:endCxn id="225" idx="6"/>
              </p:cNvCxnSpPr>
              <p:nvPr/>
            </p:nvCxnSpPr>
            <p:spPr>
              <a:xfrm rot="16200000" flipV="1">
                <a:off x="5397477" y="3620478"/>
                <a:ext cx="59256" cy="9306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8" name="Gleichschenkliges Dreieck 211"/>
              <p:cNvSpPr/>
              <p:nvPr/>
            </p:nvSpPr>
            <p:spPr>
              <a:xfrm rot="16200000">
                <a:off x="2612641" y="3537218"/>
                <a:ext cx="28217" cy="31022"/>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209" name="Gleichschenkliges Dreieck 212"/>
              <p:cNvSpPr/>
              <p:nvPr/>
            </p:nvSpPr>
            <p:spPr>
              <a:xfrm rot="16200000">
                <a:off x="2656351" y="3595064"/>
                <a:ext cx="31040" cy="31022"/>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0" name="Gerade Verbindung 213"/>
              <p:cNvCxnSpPr>
                <a:stCxn id="209" idx="4"/>
                <a:endCxn id="142" idx="6"/>
              </p:cNvCxnSpPr>
              <p:nvPr/>
            </p:nvCxnSpPr>
            <p:spPr>
              <a:xfrm rot="10800000" flipH="1">
                <a:off x="2687381" y="3513224"/>
                <a:ext cx="64861" cy="8183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1" name="Gerade Verbindung 214"/>
              <p:cNvCxnSpPr>
                <a:stCxn id="212" idx="6"/>
                <a:endCxn id="142" idx="2"/>
              </p:cNvCxnSpPr>
              <p:nvPr/>
            </p:nvCxnSpPr>
            <p:spPr>
              <a:xfrm rot="5400000">
                <a:off x="2712736" y="3391892"/>
                <a:ext cx="87475" cy="84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2" name="Oval 544"/>
              <p:cNvSpPr>
                <a:spLocks noChangeArrowheads="1"/>
              </p:cNvSpPr>
              <p:nvPr/>
            </p:nvSpPr>
            <p:spPr bwMode="auto">
              <a:xfrm rot="-5400000" flipH="1" flipV="1">
                <a:off x="2745958" y="332415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13" name="Gerade Verbindung 216"/>
              <p:cNvCxnSpPr>
                <a:stCxn id="214" idx="5"/>
                <a:endCxn id="224" idx="6"/>
              </p:cNvCxnSpPr>
              <p:nvPr/>
            </p:nvCxnSpPr>
            <p:spPr>
              <a:xfrm rot="16200000" flipV="1">
                <a:off x="5456698" y="3741794"/>
                <a:ext cx="59258" cy="2538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Gleichschenkliges Dreieck 217"/>
              <p:cNvSpPr/>
              <p:nvPr/>
            </p:nvSpPr>
            <p:spPr>
              <a:xfrm rot="16200000">
                <a:off x="5484909" y="3767190"/>
                <a:ext cx="28217" cy="28201"/>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5" name="Gerade Verbindung 218"/>
              <p:cNvCxnSpPr>
                <a:stCxn id="217" idx="5"/>
                <a:endCxn id="224" idx="5"/>
              </p:cNvCxnSpPr>
              <p:nvPr/>
            </p:nvCxnSpPr>
            <p:spPr>
              <a:xfrm rot="16200000" flipH="1">
                <a:off x="5273395" y="3518963"/>
                <a:ext cx="50791" cy="32713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6" name="Gerade Verbindung 219"/>
              <p:cNvCxnSpPr>
                <a:stCxn id="217" idx="5"/>
                <a:endCxn id="144" idx="5"/>
              </p:cNvCxnSpPr>
              <p:nvPr/>
            </p:nvCxnSpPr>
            <p:spPr>
              <a:xfrm rot="16200000">
                <a:off x="5195833" y="3517516"/>
                <a:ext cx="79009" cy="20022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Gleichschenkliges Dreieck 220"/>
              <p:cNvSpPr/>
              <p:nvPr/>
            </p:nvSpPr>
            <p:spPr>
              <a:xfrm rot="16200000">
                <a:off x="5121115" y="3648677"/>
                <a:ext cx="28217" cy="28201"/>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8" name="Gerade Verbindung 221"/>
              <p:cNvCxnSpPr>
                <a:stCxn id="225" idx="4"/>
                <a:endCxn id="223" idx="7"/>
              </p:cNvCxnSpPr>
              <p:nvPr/>
            </p:nvCxnSpPr>
            <p:spPr>
              <a:xfrm flipH="1" flipV="1">
                <a:off x="5233928" y="3541444"/>
                <a:ext cx="132545" cy="6772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Gerade Verbindung 222"/>
              <p:cNvCxnSpPr>
                <a:stCxn id="223" idx="2"/>
              </p:cNvCxnSpPr>
              <p:nvPr/>
            </p:nvCxnSpPr>
            <p:spPr>
              <a:xfrm rot="16200000">
                <a:off x="5168969" y="3250867"/>
                <a:ext cx="330145" cy="21714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Gerade Verbindung 223"/>
              <p:cNvCxnSpPr>
                <a:endCxn id="146" idx="4"/>
              </p:cNvCxnSpPr>
              <p:nvPr/>
            </p:nvCxnSpPr>
            <p:spPr>
              <a:xfrm>
                <a:off x="5445435" y="3194367"/>
                <a:ext cx="169206" cy="1411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1" name="Gerade Verbindung 224"/>
              <p:cNvCxnSpPr>
                <a:stCxn id="229" idx="1"/>
                <a:endCxn id="222" idx="0"/>
              </p:cNvCxnSpPr>
              <p:nvPr/>
            </p:nvCxnSpPr>
            <p:spPr>
              <a:xfrm rot="10800000" flipH="1">
                <a:off x="5693605" y="2943234"/>
                <a:ext cx="321491" cy="11287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22" name="Rechteck 225"/>
              <p:cNvSpPr/>
              <p:nvPr/>
            </p:nvSpPr>
            <p:spPr>
              <a:xfrm rot="16200000">
                <a:off x="6010853" y="2950295"/>
                <a:ext cx="36684"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223" name="Oval 544"/>
              <p:cNvSpPr>
                <a:spLocks noChangeArrowheads="1"/>
              </p:cNvSpPr>
              <p:nvPr/>
            </p:nvSpPr>
            <p:spPr bwMode="auto">
              <a:xfrm rot="-5400000" flipH="1" flipV="1">
                <a:off x="5209759" y="3527357"/>
                <a:ext cx="30162"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4" name="Oval 544"/>
              <p:cNvSpPr>
                <a:spLocks noChangeArrowheads="1"/>
              </p:cNvSpPr>
              <p:nvPr/>
            </p:nvSpPr>
            <p:spPr bwMode="auto">
              <a:xfrm rot="-5400000" flipH="1" flipV="1">
                <a:off x="5459789" y="36964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5" name="Oval 544"/>
              <p:cNvSpPr>
                <a:spLocks noChangeArrowheads="1"/>
              </p:cNvSpPr>
              <p:nvPr/>
            </p:nvSpPr>
            <p:spPr bwMode="auto">
              <a:xfrm rot="-5400000" flipH="1" flipV="1">
                <a:off x="5367714" y="36075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6" name="Oval 544"/>
              <p:cNvSpPr>
                <a:spLocks noChangeArrowheads="1"/>
              </p:cNvSpPr>
              <p:nvPr/>
            </p:nvSpPr>
            <p:spPr bwMode="auto">
              <a:xfrm rot="-5400000" flipH="1" flipV="1">
                <a:off x="5535989" y="32170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27" name="Gerade Verbindung 230"/>
              <p:cNvCxnSpPr>
                <a:endCxn id="228" idx="7"/>
              </p:cNvCxnSpPr>
              <p:nvPr/>
            </p:nvCxnSpPr>
            <p:spPr>
              <a:xfrm rot="16200000" flipV="1">
                <a:off x="5898013" y="3449828"/>
                <a:ext cx="163661" cy="318672"/>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28" name="Oval 544"/>
              <p:cNvSpPr>
                <a:spLocks noChangeArrowheads="1"/>
              </p:cNvSpPr>
              <p:nvPr/>
            </p:nvSpPr>
            <p:spPr bwMode="auto">
              <a:xfrm rot="-5400000" flipH="1" flipV="1">
                <a:off x="5796339" y="35154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9" name="Oval 544"/>
              <p:cNvSpPr>
                <a:spLocks noChangeArrowheads="1"/>
              </p:cNvSpPr>
              <p:nvPr/>
            </p:nvSpPr>
            <p:spPr bwMode="auto">
              <a:xfrm rot="-5400000" flipH="1" flipV="1">
                <a:off x="5669339" y="30741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0" name="Gerade Verbindung 233"/>
              <p:cNvCxnSpPr>
                <a:stCxn id="231" idx="2"/>
                <a:endCxn id="232" idx="7"/>
              </p:cNvCxnSpPr>
              <p:nvPr/>
            </p:nvCxnSpPr>
            <p:spPr>
              <a:xfrm rot="16200000" flipV="1">
                <a:off x="3367006" y="3501956"/>
                <a:ext cx="62078" cy="6204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31" name="Oval 544"/>
              <p:cNvSpPr>
                <a:spLocks noChangeArrowheads="1"/>
              </p:cNvSpPr>
              <p:nvPr/>
            </p:nvSpPr>
            <p:spPr bwMode="auto">
              <a:xfrm rot="-5400000" flipH="1" flipV="1">
                <a:off x="3415089" y="35757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2" name="Oval 544"/>
              <p:cNvSpPr>
                <a:spLocks noChangeArrowheads="1"/>
              </p:cNvSpPr>
              <p:nvPr/>
            </p:nvSpPr>
            <p:spPr bwMode="auto">
              <a:xfrm rot="-5400000" flipH="1" flipV="1">
                <a:off x="3343652" y="34884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3" name="Oval 544"/>
              <p:cNvSpPr>
                <a:spLocks noChangeArrowheads="1"/>
              </p:cNvSpPr>
              <p:nvPr/>
            </p:nvSpPr>
            <p:spPr bwMode="auto">
              <a:xfrm rot="-5400000" flipH="1" flipV="1">
                <a:off x="3561140" y="3513863"/>
                <a:ext cx="71437"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4" name="Oval 544"/>
              <p:cNvSpPr>
                <a:spLocks noChangeArrowheads="1"/>
              </p:cNvSpPr>
              <p:nvPr/>
            </p:nvSpPr>
            <p:spPr bwMode="auto">
              <a:xfrm rot="-5400000" flipH="1" flipV="1">
                <a:off x="6096377" y="32487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5" name="Gerade Verbindung 238"/>
              <p:cNvCxnSpPr/>
              <p:nvPr/>
            </p:nvCxnSpPr>
            <p:spPr>
              <a:xfrm>
                <a:off x="5871268" y="3188723"/>
                <a:ext cx="90243" cy="84652"/>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cxnSp>
            <p:nvCxnSpPr>
              <p:cNvPr id="236" name="Gerade Verbindung 239"/>
              <p:cNvCxnSpPr>
                <a:stCxn id="238" idx="0"/>
                <a:endCxn id="234" idx="4"/>
              </p:cNvCxnSpPr>
              <p:nvPr/>
            </p:nvCxnSpPr>
            <p:spPr>
              <a:xfrm>
                <a:off x="5975613" y="3281841"/>
                <a:ext cx="121263" cy="2821"/>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sp>
            <p:nvSpPr>
              <p:cNvPr id="237" name="Oval 544"/>
              <p:cNvSpPr>
                <a:spLocks noChangeArrowheads="1"/>
              </p:cNvSpPr>
              <p:nvPr/>
            </p:nvSpPr>
            <p:spPr bwMode="auto">
              <a:xfrm rot="-5400000" flipH="1" flipV="1">
                <a:off x="5829677" y="315350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8" name="Oval 544"/>
              <p:cNvSpPr>
                <a:spLocks noChangeArrowheads="1"/>
              </p:cNvSpPr>
              <p:nvPr/>
            </p:nvSpPr>
            <p:spPr bwMode="auto">
              <a:xfrm rot="-5400000" flipH="1" flipV="1">
                <a:off x="5946358" y="326700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9" name="Gerade Verbindung 242"/>
              <p:cNvCxnSpPr>
                <a:stCxn id="234" idx="7"/>
                <a:endCxn id="241" idx="4"/>
              </p:cNvCxnSpPr>
              <p:nvPr/>
            </p:nvCxnSpPr>
            <p:spPr>
              <a:xfrm>
                <a:off x="6158919" y="3298773"/>
                <a:ext cx="42302" cy="50791"/>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cxnSp>
            <p:nvCxnSpPr>
              <p:cNvPr id="240" name="Gerade Verbindung 243"/>
              <p:cNvCxnSpPr/>
              <p:nvPr/>
            </p:nvCxnSpPr>
            <p:spPr>
              <a:xfrm>
                <a:off x="6229422" y="3369315"/>
                <a:ext cx="76142" cy="25397"/>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sp>
            <p:nvSpPr>
              <p:cNvPr id="241" name="Oval 544"/>
              <p:cNvSpPr>
                <a:spLocks noChangeArrowheads="1"/>
              </p:cNvSpPr>
              <p:nvPr/>
            </p:nvSpPr>
            <p:spPr bwMode="auto">
              <a:xfrm rot="-5400000" flipH="1" flipV="1">
                <a:off x="6200359" y="3346382"/>
                <a:ext cx="30162"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42" name="Gerade Verbindung 245"/>
              <p:cNvCxnSpPr/>
              <p:nvPr/>
            </p:nvCxnSpPr>
            <p:spPr>
              <a:xfrm rot="10800000" flipH="1">
                <a:off x="1539602" y="2994024"/>
                <a:ext cx="270729" cy="338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43" name="Oval 307"/>
              <p:cNvSpPr>
                <a:spLocks noChangeArrowheads="1"/>
              </p:cNvSpPr>
              <p:nvPr/>
            </p:nvSpPr>
            <p:spPr bwMode="auto">
              <a:xfrm rot="-5400000" flipH="1" flipV="1">
                <a:off x="1473577" y="3009039"/>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grpSp>
        <p:cxnSp>
          <p:nvCxnSpPr>
            <p:cNvPr id="7" name="Gerade Verbindung 120"/>
            <p:cNvCxnSpPr>
              <a:cxnSpLocks noChangeShapeType="1"/>
            </p:cNvCxnSpPr>
            <p:nvPr/>
          </p:nvCxnSpPr>
          <p:spPr bwMode="auto">
            <a:xfrm flipH="1">
              <a:off x="8621972" y="4175378"/>
              <a:ext cx="140307" cy="263633"/>
            </a:xfrm>
            <a:prstGeom prst="line">
              <a:avLst/>
            </a:prstGeom>
            <a:noFill/>
            <a:ln w="15875" algn="ctr">
              <a:solidFill>
                <a:srgbClr val="00B050"/>
              </a:solidFill>
              <a:round/>
              <a:headEnd/>
              <a:tailEnd/>
            </a:ln>
          </p:spPr>
        </p:cxnSp>
        <p:cxnSp>
          <p:nvCxnSpPr>
            <p:cNvPr id="8" name="Gerade Verbindung 117"/>
            <p:cNvCxnSpPr>
              <a:cxnSpLocks noChangeShapeType="1"/>
            </p:cNvCxnSpPr>
            <p:nvPr/>
          </p:nvCxnSpPr>
          <p:spPr bwMode="auto">
            <a:xfrm rot="16200000" flipV="1">
              <a:off x="8469971" y="3838801"/>
              <a:ext cx="414197" cy="42267"/>
            </a:xfrm>
            <a:prstGeom prst="line">
              <a:avLst/>
            </a:prstGeom>
            <a:noFill/>
            <a:ln w="15875" algn="ctr">
              <a:solidFill>
                <a:schemeClr val="tx2"/>
              </a:solidFill>
              <a:round/>
              <a:headEnd/>
              <a:tailEnd/>
            </a:ln>
          </p:spPr>
        </p:cxnSp>
        <p:cxnSp>
          <p:nvCxnSpPr>
            <p:cNvPr id="9" name="Gerade Verbindung 120"/>
            <p:cNvCxnSpPr>
              <a:cxnSpLocks noChangeShapeType="1"/>
            </p:cNvCxnSpPr>
            <p:nvPr/>
          </p:nvCxnSpPr>
          <p:spPr bwMode="auto">
            <a:xfrm flipH="1">
              <a:off x="8596949" y="4203976"/>
              <a:ext cx="14299" cy="226099"/>
            </a:xfrm>
            <a:prstGeom prst="line">
              <a:avLst/>
            </a:prstGeom>
            <a:noFill/>
            <a:ln w="15875" algn="ctr">
              <a:solidFill>
                <a:srgbClr val="00B050"/>
              </a:solidFill>
              <a:round/>
              <a:headEnd/>
              <a:tailEnd/>
            </a:ln>
          </p:spPr>
        </p:cxnSp>
        <p:cxnSp>
          <p:nvCxnSpPr>
            <p:cNvPr id="10" name="Gerade Verbindung 126"/>
            <p:cNvCxnSpPr>
              <a:cxnSpLocks noChangeShapeType="1"/>
              <a:stCxn id="94" idx="0"/>
              <a:endCxn id="14" idx="4"/>
            </p:cNvCxnSpPr>
            <p:nvPr/>
          </p:nvCxnSpPr>
          <p:spPr bwMode="auto">
            <a:xfrm>
              <a:off x="8697934" y="4346068"/>
              <a:ext cx="2681" cy="126901"/>
            </a:xfrm>
            <a:prstGeom prst="line">
              <a:avLst/>
            </a:prstGeom>
            <a:noFill/>
            <a:ln w="15875" algn="ctr">
              <a:solidFill>
                <a:srgbClr val="00B050"/>
              </a:solidFill>
              <a:round/>
              <a:headEnd/>
              <a:tailEnd/>
            </a:ln>
          </p:spPr>
        </p:cxnSp>
        <p:cxnSp>
          <p:nvCxnSpPr>
            <p:cNvPr id="11" name="Gerade Verbindung 12"/>
            <p:cNvCxnSpPr>
              <a:stCxn id="17" idx="2"/>
              <a:endCxn id="14" idx="6"/>
            </p:cNvCxnSpPr>
            <p:nvPr/>
          </p:nvCxnSpPr>
          <p:spPr>
            <a:xfrm>
              <a:off x="8633124" y="4440354"/>
              <a:ext cx="61952" cy="412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Gerade Verbindung 133"/>
            <p:cNvCxnSpPr>
              <a:cxnSpLocks noChangeShapeType="1"/>
              <a:stCxn id="14" idx="1"/>
              <a:endCxn id="92" idx="1"/>
            </p:cNvCxnSpPr>
            <p:nvPr/>
          </p:nvCxnSpPr>
          <p:spPr bwMode="auto">
            <a:xfrm flipV="1">
              <a:off x="8708659" y="4450628"/>
              <a:ext cx="14299" cy="34853"/>
            </a:xfrm>
            <a:prstGeom prst="line">
              <a:avLst/>
            </a:prstGeom>
            <a:noFill/>
            <a:ln w="15875" algn="ctr">
              <a:solidFill>
                <a:srgbClr val="00B050"/>
              </a:solidFill>
              <a:round/>
              <a:headEnd/>
              <a:tailEnd/>
            </a:ln>
          </p:spPr>
        </p:cxnSp>
        <p:sp>
          <p:nvSpPr>
            <p:cNvPr id="14" name="Oval 307"/>
            <p:cNvSpPr>
              <a:spLocks noChangeArrowheads="1"/>
            </p:cNvSpPr>
            <p:nvPr/>
          </p:nvSpPr>
          <p:spPr bwMode="auto">
            <a:xfrm rot="21201269" flipH="1" flipV="1">
              <a:off x="8694359" y="447297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 name="Gerade Verbindung 136"/>
            <p:cNvCxnSpPr>
              <a:cxnSpLocks noChangeShapeType="1"/>
              <a:stCxn id="91" idx="2"/>
              <a:endCxn id="93" idx="2"/>
            </p:cNvCxnSpPr>
            <p:nvPr/>
          </p:nvCxnSpPr>
          <p:spPr bwMode="auto">
            <a:xfrm flipH="1">
              <a:off x="8660400" y="4429181"/>
              <a:ext cx="8043" cy="88474"/>
            </a:xfrm>
            <a:prstGeom prst="line">
              <a:avLst/>
            </a:prstGeom>
            <a:noFill/>
            <a:ln w="15875" algn="ctr">
              <a:solidFill>
                <a:srgbClr val="00B050"/>
              </a:solidFill>
              <a:round/>
              <a:headEnd/>
              <a:tailEnd/>
            </a:ln>
          </p:spPr>
        </p:cxnSp>
        <p:sp>
          <p:nvSpPr>
            <p:cNvPr id="17" name="Oval 307"/>
            <p:cNvSpPr>
              <a:spLocks noChangeArrowheads="1"/>
            </p:cNvSpPr>
            <p:nvPr/>
          </p:nvSpPr>
          <p:spPr bwMode="auto">
            <a:xfrm rot="21201269" flipH="1" flipV="1">
              <a:off x="8592481" y="442203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 name="Gerade Verbindung 140"/>
            <p:cNvCxnSpPr>
              <a:cxnSpLocks noChangeShapeType="1"/>
              <a:stCxn id="56" idx="4"/>
              <a:endCxn id="17" idx="0"/>
            </p:cNvCxnSpPr>
            <p:nvPr/>
          </p:nvCxnSpPr>
          <p:spPr bwMode="auto">
            <a:xfrm flipH="1" flipV="1">
              <a:off x="8615717" y="4462246"/>
              <a:ext cx="9830" cy="168903"/>
            </a:xfrm>
            <a:prstGeom prst="line">
              <a:avLst/>
            </a:prstGeom>
            <a:noFill/>
            <a:ln w="15875" algn="ctr">
              <a:solidFill>
                <a:schemeClr val="tx2"/>
              </a:solidFill>
              <a:round/>
              <a:headEnd/>
              <a:tailEnd/>
            </a:ln>
          </p:spPr>
        </p:cxnSp>
        <p:cxnSp>
          <p:nvCxnSpPr>
            <p:cNvPr id="19" name="Gerade Verbindung 18"/>
            <p:cNvCxnSpPr>
              <a:stCxn id="115" idx="2"/>
              <a:endCxn id="114" idx="6"/>
            </p:cNvCxnSpPr>
            <p:nvPr/>
          </p:nvCxnSpPr>
          <p:spPr>
            <a:xfrm flipV="1">
              <a:off x="8353550" y="4826128"/>
              <a:ext cx="60363" cy="635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Gerade Verbindung 148"/>
            <p:cNvCxnSpPr>
              <a:cxnSpLocks noChangeShapeType="1"/>
              <a:stCxn id="21" idx="1"/>
              <a:endCxn id="113" idx="6"/>
            </p:cNvCxnSpPr>
            <p:nvPr/>
          </p:nvCxnSpPr>
          <p:spPr bwMode="auto">
            <a:xfrm>
              <a:off x="8335995" y="4875121"/>
              <a:ext cx="155501" cy="34853"/>
            </a:xfrm>
            <a:prstGeom prst="line">
              <a:avLst/>
            </a:prstGeom>
            <a:noFill/>
            <a:ln w="15875" algn="ctr">
              <a:solidFill>
                <a:srgbClr val="00B050"/>
              </a:solidFill>
              <a:round/>
              <a:headEnd/>
              <a:tailEnd/>
            </a:ln>
          </p:spPr>
        </p:cxnSp>
        <p:sp>
          <p:nvSpPr>
            <p:cNvPr id="21" name="Oval 307"/>
            <p:cNvSpPr>
              <a:spLocks noChangeArrowheads="1"/>
            </p:cNvSpPr>
            <p:nvPr/>
          </p:nvSpPr>
          <p:spPr bwMode="auto">
            <a:xfrm rot="21201269" flipH="1" flipV="1">
              <a:off x="8321696" y="4862611"/>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2" name="Gerade Verbindung 21"/>
            <p:cNvCxnSpPr>
              <a:stCxn id="28" idx="3"/>
              <a:endCxn id="23" idx="1"/>
            </p:cNvCxnSpPr>
            <p:nvPr/>
          </p:nvCxnSpPr>
          <p:spPr>
            <a:xfrm flipV="1">
              <a:off x="8688722" y="4861054"/>
              <a:ext cx="12708" cy="2222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echteck 22"/>
            <p:cNvSpPr>
              <a:spLocks noChangeArrowheads="1"/>
            </p:cNvSpPr>
            <p:nvPr/>
          </p:nvSpPr>
          <p:spPr bwMode="auto">
            <a:xfrm rot="21201269">
              <a:off x="8709372" y="4851529"/>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24" name="Gerade Verbindung 159"/>
            <p:cNvCxnSpPr>
              <a:cxnSpLocks noChangeShapeType="1"/>
              <a:stCxn id="113" idx="3"/>
              <a:endCxn id="28" idx="1"/>
            </p:cNvCxnSpPr>
            <p:nvPr/>
          </p:nvCxnSpPr>
          <p:spPr bwMode="auto">
            <a:xfrm flipV="1">
              <a:off x="8523667" y="4887633"/>
              <a:ext cx="130477" cy="3575"/>
            </a:xfrm>
            <a:prstGeom prst="line">
              <a:avLst/>
            </a:prstGeom>
            <a:noFill/>
            <a:ln w="15875" algn="ctr">
              <a:solidFill>
                <a:srgbClr val="00B050"/>
              </a:solidFill>
              <a:round/>
              <a:headEnd/>
              <a:tailEnd/>
            </a:ln>
          </p:spPr>
        </p:cxnSp>
        <p:cxnSp>
          <p:nvCxnSpPr>
            <p:cNvPr id="25" name="Gerade Verbindung 24"/>
            <p:cNvCxnSpPr>
              <a:stCxn id="113" idx="2"/>
              <a:endCxn id="29" idx="1"/>
            </p:cNvCxnSpPr>
            <p:nvPr/>
          </p:nvCxnSpPr>
          <p:spPr>
            <a:xfrm>
              <a:off x="8531461" y="4903918"/>
              <a:ext cx="122314" cy="2381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 Verbindung 165"/>
            <p:cNvCxnSpPr>
              <a:cxnSpLocks noChangeShapeType="1"/>
              <a:stCxn id="29" idx="2"/>
              <a:endCxn id="30" idx="0"/>
            </p:cNvCxnSpPr>
            <p:nvPr/>
          </p:nvCxnSpPr>
          <p:spPr bwMode="auto">
            <a:xfrm>
              <a:off x="8672018" y="4939465"/>
              <a:ext cx="12511" cy="35747"/>
            </a:xfrm>
            <a:prstGeom prst="line">
              <a:avLst/>
            </a:prstGeom>
            <a:noFill/>
            <a:ln w="15875" algn="ctr">
              <a:solidFill>
                <a:srgbClr val="00B050"/>
              </a:solidFill>
              <a:round/>
              <a:headEnd/>
              <a:tailEnd/>
            </a:ln>
          </p:spPr>
        </p:cxnSp>
        <p:cxnSp>
          <p:nvCxnSpPr>
            <p:cNvPr id="27" name="Gerade Verbindung 172"/>
            <p:cNvCxnSpPr>
              <a:cxnSpLocks noChangeShapeType="1"/>
              <a:stCxn id="30" idx="2"/>
              <a:endCxn id="31" idx="1"/>
            </p:cNvCxnSpPr>
            <p:nvPr/>
          </p:nvCxnSpPr>
          <p:spPr bwMode="auto">
            <a:xfrm>
              <a:off x="8688103" y="5004703"/>
              <a:ext cx="18767" cy="8043"/>
            </a:xfrm>
            <a:prstGeom prst="line">
              <a:avLst/>
            </a:prstGeom>
            <a:noFill/>
            <a:ln w="15875" algn="ctr">
              <a:solidFill>
                <a:srgbClr val="00B050"/>
              </a:solidFill>
              <a:round/>
              <a:headEnd/>
              <a:tailEnd/>
            </a:ln>
          </p:spPr>
        </p:cxnSp>
        <p:sp>
          <p:nvSpPr>
            <p:cNvPr id="28" name="Rechteck 27"/>
            <p:cNvSpPr>
              <a:spLocks noChangeArrowheads="1"/>
            </p:cNvSpPr>
            <p:nvPr/>
          </p:nvSpPr>
          <p:spPr bwMode="auto">
            <a:xfrm rot="21201269">
              <a:off x="8661717" y="4878517"/>
              <a:ext cx="20651"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29" name="Rechteck 28"/>
            <p:cNvSpPr>
              <a:spLocks noChangeArrowheads="1"/>
            </p:cNvSpPr>
            <p:nvPr/>
          </p:nvSpPr>
          <p:spPr bwMode="auto">
            <a:xfrm rot="21201269">
              <a:off x="8660129" y="4916619"/>
              <a:ext cx="20650"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0" name="Rechteck 29"/>
            <p:cNvSpPr>
              <a:spLocks noChangeArrowheads="1"/>
            </p:cNvSpPr>
            <p:nvPr/>
          </p:nvSpPr>
          <p:spPr bwMode="auto">
            <a:xfrm rot="21201269">
              <a:off x="8676014" y="4981708"/>
              <a:ext cx="20650"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1" name="Rechteck 30"/>
            <p:cNvSpPr>
              <a:spLocks noChangeArrowheads="1"/>
            </p:cNvSpPr>
            <p:nvPr/>
          </p:nvSpPr>
          <p:spPr bwMode="auto">
            <a:xfrm rot="21201269">
              <a:off x="8714138" y="5003933"/>
              <a:ext cx="20650" cy="14288"/>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32" name="Gerade Verbindung 176"/>
            <p:cNvCxnSpPr>
              <a:cxnSpLocks noChangeShapeType="1"/>
              <a:stCxn id="34" idx="1"/>
              <a:endCxn id="33" idx="0"/>
            </p:cNvCxnSpPr>
            <p:nvPr/>
          </p:nvCxnSpPr>
          <p:spPr bwMode="auto">
            <a:xfrm>
              <a:off x="8605886" y="4925167"/>
              <a:ext cx="153713" cy="186777"/>
            </a:xfrm>
            <a:prstGeom prst="line">
              <a:avLst/>
            </a:prstGeom>
            <a:noFill/>
            <a:ln w="15875" algn="ctr">
              <a:solidFill>
                <a:srgbClr val="00B050"/>
              </a:solidFill>
              <a:round/>
              <a:headEnd/>
              <a:tailEnd/>
            </a:ln>
          </p:spPr>
        </p:cxnSp>
        <p:sp>
          <p:nvSpPr>
            <p:cNvPr id="33" name="Rechteck 32"/>
            <p:cNvSpPr>
              <a:spLocks noChangeArrowheads="1"/>
            </p:cNvSpPr>
            <p:nvPr/>
          </p:nvSpPr>
          <p:spPr bwMode="auto">
            <a:xfrm rot="21201269">
              <a:off x="8752261" y="5119825"/>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4" name="Oval 307"/>
            <p:cNvSpPr>
              <a:spLocks noChangeArrowheads="1"/>
            </p:cNvSpPr>
            <p:nvPr/>
          </p:nvSpPr>
          <p:spPr bwMode="auto">
            <a:xfrm rot="21201269" flipH="1" flipV="1">
              <a:off x="8591586" y="491265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35" name="Gerade Verbindung 182"/>
            <p:cNvCxnSpPr>
              <a:cxnSpLocks noChangeShapeType="1"/>
              <a:stCxn id="58" idx="1"/>
              <a:endCxn id="49" idx="1"/>
            </p:cNvCxnSpPr>
            <p:nvPr/>
          </p:nvCxnSpPr>
          <p:spPr bwMode="auto">
            <a:xfrm>
              <a:off x="8615716" y="5049387"/>
              <a:ext cx="146563" cy="139412"/>
            </a:xfrm>
            <a:prstGeom prst="line">
              <a:avLst/>
            </a:prstGeom>
            <a:noFill/>
            <a:ln w="15875" algn="ctr">
              <a:solidFill>
                <a:srgbClr val="00B050"/>
              </a:solidFill>
              <a:round/>
              <a:headEnd/>
              <a:tailEnd/>
            </a:ln>
          </p:spPr>
        </p:cxnSp>
        <p:sp>
          <p:nvSpPr>
            <p:cNvPr id="36" name="Oval 307"/>
            <p:cNvSpPr>
              <a:spLocks noChangeArrowheads="1"/>
            </p:cNvSpPr>
            <p:nvPr/>
          </p:nvSpPr>
          <p:spPr bwMode="auto">
            <a:xfrm rot="21201269" flipH="1" flipV="1">
              <a:off x="8501326" y="5418473"/>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37" name="Gerade Verbindung 187"/>
            <p:cNvCxnSpPr>
              <a:cxnSpLocks noChangeShapeType="1"/>
              <a:stCxn id="113" idx="0"/>
              <a:endCxn id="39" idx="4"/>
            </p:cNvCxnSpPr>
            <p:nvPr/>
          </p:nvCxnSpPr>
          <p:spPr bwMode="auto">
            <a:xfrm>
              <a:off x="8513837" y="4926955"/>
              <a:ext cx="40215" cy="201075"/>
            </a:xfrm>
            <a:prstGeom prst="line">
              <a:avLst/>
            </a:prstGeom>
            <a:noFill/>
            <a:ln w="15875" algn="ctr">
              <a:solidFill>
                <a:srgbClr val="00B050"/>
              </a:solidFill>
              <a:round/>
              <a:headEnd/>
              <a:tailEnd/>
            </a:ln>
          </p:spPr>
        </p:cxnSp>
        <p:cxnSp>
          <p:nvCxnSpPr>
            <p:cNvPr id="38" name="Gerade Verbindung 190"/>
            <p:cNvCxnSpPr>
              <a:cxnSpLocks noChangeShapeType="1"/>
              <a:stCxn id="39" idx="0"/>
              <a:endCxn id="60" idx="4"/>
            </p:cNvCxnSpPr>
            <p:nvPr/>
          </p:nvCxnSpPr>
          <p:spPr bwMode="auto">
            <a:xfrm>
              <a:off x="8556733" y="5143222"/>
              <a:ext cx="11617" cy="215374"/>
            </a:xfrm>
            <a:prstGeom prst="line">
              <a:avLst/>
            </a:prstGeom>
            <a:noFill/>
            <a:ln w="15875" algn="ctr">
              <a:solidFill>
                <a:srgbClr val="00B050"/>
              </a:solidFill>
              <a:round/>
              <a:headEnd/>
              <a:tailEnd/>
            </a:ln>
          </p:spPr>
        </p:cxnSp>
        <p:sp>
          <p:nvSpPr>
            <p:cNvPr id="39" name="Oval 307"/>
            <p:cNvSpPr>
              <a:spLocks noChangeArrowheads="1"/>
            </p:cNvSpPr>
            <p:nvPr/>
          </p:nvSpPr>
          <p:spPr bwMode="auto">
            <a:xfrm rot="21201269" flipH="1" flipV="1">
              <a:off x="8547796" y="512802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40" name="Gerade Verbindung 194"/>
            <p:cNvCxnSpPr>
              <a:cxnSpLocks noChangeShapeType="1"/>
              <a:stCxn id="36" idx="0"/>
              <a:endCxn id="46" idx="4"/>
            </p:cNvCxnSpPr>
            <p:nvPr/>
          </p:nvCxnSpPr>
          <p:spPr bwMode="auto">
            <a:xfrm>
              <a:off x="8524560" y="5458687"/>
              <a:ext cx="56301" cy="41109"/>
            </a:xfrm>
            <a:prstGeom prst="line">
              <a:avLst/>
            </a:prstGeom>
            <a:noFill/>
            <a:ln w="15875" algn="ctr">
              <a:solidFill>
                <a:srgbClr val="00B050"/>
              </a:solidFill>
              <a:round/>
              <a:headEnd/>
              <a:tailEnd/>
            </a:ln>
          </p:spPr>
        </p:cxnSp>
        <p:cxnSp>
          <p:nvCxnSpPr>
            <p:cNvPr id="41" name="Gerade Verbindung 197"/>
            <p:cNvCxnSpPr>
              <a:cxnSpLocks noChangeShapeType="1"/>
              <a:stCxn id="46" idx="0"/>
              <a:endCxn id="61" idx="4"/>
            </p:cNvCxnSpPr>
            <p:nvPr/>
          </p:nvCxnSpPr>
          <p:spPr bwMode="auto">
            <a:xfrm flipH="1">
              <a:off x="8567457" y="5514989"/>
              <a:ext cx="16086" cy="107240"/>
            </a:xfrm>
            <a:prstGeom prst="line">
              <a:avLst/>
            </a:prstGeom>
            <a:noFill/>
            <a:ln w="15875" algn="ctr">
              <a:solidFill>
                <a:srgbClr val="00B050"/>
              </a:solidFill>
              <a:round/>
              <a:headEnd/>
              <a:tailEnd/>
            </a:ln>
          </p:spPr>
        </p:cxnSp>
        <p:cxnSp>
          <p:nvCxnSpPr>
            <p:cNvPr id="42" name="Gerade Verbindung 203"/>
            <p:cNvCxnSpPr>
              <a:cxnSpLocks noChangeShapeType="1"/>
              <a:stCxn id="63" idx="6"/>
              <a:endCxn id="64" idx="2"/>
            </p:cNvCxnSpPr>
            <p:nvPr/>
          </p:nvCxnSpPr>
          <p:spPr bwMode="auto">
            <a:xfrm flipH="1">
              <a:off x="8440555" y="5708021"/>
              <a:ext cx="49153" cy="21448"/>
            </a:xfrm>
            <a:prstGeom prst="line">
              <a:avLst/>
            </a:prstGeom>
            <a:noFill/>
            <a:ln w="15875" algn="ctr">
              <a:solidFill>
                <a:srgbClr val="00B050"/>
              </a:solidFill>
              <a:round/>
              <a:headEnd/>
              <a:tailEnd/>
            </a:ln>
          </p:spPr>
        </p:cxnSp>
        <p:cxnSp>
          <p:nvCxnSpPr>
            <p:cNvPr id="43" name="Gerade Verbindung 206"/>
            <p:cNvCxnSpPr>
              <a:cxnSpLocks noChangeShapeType="1"/>
              <a:stCxn id="64" idx="0"/>
              <a:endCxn id="69" idx="4"/>
            </p:cNvCxnSpPr>
            <p:nvPr/>
          </p:nvCxnSpPr>
          <p:spPr bwMode="auto">
            <a:xfrm>
              <a:off x="8434299" y="5738406"/>
              <a:ext cx="0" cy="21448"/>
            </a:xfrm>
            <a:prstGeom prst="line">
              <a:avLst/>
            </a:prstGeom>
            <a:noFill/>
            <a:ln w="15875" algn="ctr">
              <a:solidFill>
                <a:srgbClr val="00B050"/>
              </a:solidFill>
              <a:round/>
              <a:headEnd/>
              <a:tailEnd/>
            </a:ln>
          </p:spPr>
        </p:cxnSp>
        <p:cxnSp>
          <p:nvCxnSpPr>
            <p:cNvPr id="44" name="Gerade Verbindung 210"/>
            <p:cNvCxnSpPr>
              <a:cxnSpLocks noChangeShapeType="1"/>
              <a:stCxn id="45" idx="1"/>
              <a:endCxn id="63" idx="5"/>
            </p:cNvCxnSpPr>
            <p:nvPr/>
          </p:nvCxnSpPr>
          <p:spPr bwMode="auto">
            <a:xfrm>
              <a:off x="8462896" y="5671380"/>
              <a:ext cx="27704" cy="30385"/>
            </a:xfrm>
            <a:prstGeom prst="line">
              <a:avLst/>
            </a:prstGeom>
            <a:noFill/>
            <a:ln w="15875" algn="ctr">
              <a:solidFill>
                <a:srgbClr val="00B050"/>
              </a:solidFill>
              <a:round/>
              <a:headEnd/>
              <a:tailEnd/>
            </a:ln>
          </p:spPr>
        </p:cxnSp>
        <p:sp>
          <p:nvSpPr>
            <p:cNvPr id="45" name="Oval 307"/>
            <p:cNvSpPr>
              <a:spLocks noChangeArrowheads="1"/>
            </p:cNvSpPr>
            <p:nvPr/>
          </p:nvSpPr>
          <p:spPr bwMode="auto">
            <a:xfrm rot="21201269" flipH="1" flipV="1">
              <a:off x="8448598" y="565886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46" name="Oval 307"/>
            <p:cNvSpPr>
              <a:spLocks noChangeArrowheads="1"/>
            </p:cNvSpPr>
            <p:nvPr/>
          </p:nvSpPr>
          <p:spPr bwMode="auto">
            <a:xfrm rot="21201269" flipH="1" flipV="1">
              <a:off x="8574608" y="549979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47" name="Oval 307"/>
            <p:cNvSpPr>
              <a:spLocks noChangeArrowheads="1"/>
            </p:cNvSpPr>
            <p:nvPr/>
          </p:nvSpPr>
          <p:spPr bwMode="auto">
            <a:xfrm rot="21201269" flipH="1" flipV="1">
              <a:off x="8567458" y="6238862"/>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48" name="Gerade Verbindung 214"/>
            <p:cNvCxnSpPr>
              <a:cxnSpLocks noChangeShapeType="1"/>
              <a:stCxn id="69" idx="1"/>
              <a:endCxn id="68" idx="5"/>
            </p:cNvCxnSpPr>
            <p:nvPr/>
          </p:nvCxnSpPr>
          <p:spPr bwMode="auto">
            <a:xfrm>
              <a:off x="8453067" y="5792026"/>
              <a:ext cx="66132" cy="64344"/>
            </a:xfrm>
            <a:prstGeom prst="line">
              <a:avLst/>
            </a:prstGeom>
            <a:noFill/>
            <a:ln w="15875" algn="ctr">
              <a:solidFill>
                <a:srgbClr val="00B050"/>
              </a:solidFill>
              <a:round/>
              <a:headEnd/>
              <a:tailEnd/>
            </a:ln>
          </p:spPr>
        </p:cxnSp>
        <p:sp>
          <p:nvSpPr>
            <p:cNvPr id="49" name="Rechteck 48"/>
            <p:cNvSpPr>
              <a:spLocks noChangeArrowheads="1"/>
            </p:cNvSpPr>
            <p:nvPr/>
          </p:nvSpPr>
          <p:spPr bwMode="auto">
            <a:xfrm rot="21201269">
              <a:off x="8769734" y="5178563"/>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50" name="Gerade Verbindung 220"/>
            <p:cNvCxnSpPr>
              <a:cxnSpLocks noChangeShapeType="1"/>
              <a:stCxn id="47" idx="2"/>
              <a:endCxn id="51" idx="1"/>
            </p:cNvCxnSpPr>
            <p:nvPr/>
          </p:nvCxnSpPr>
          <p:spPr bwMode="auto">
            <a:xfrm flipV="1">
              <a:off x="8607673" y="6255840"/>
              <a:ext cx="98305" cy="894"/>
            </a:xfrm>
            <a:prstGeom prst="line">
              <a:avLst/>
            </a:prstGeom>
            <a:noFill/>
            <a:ln w="15875" algn="ctr">
              <a:solidFill>
                <a:srgbClr val="00B050"/>
              </a:solidFill>
              <a:round/>
              <a:headEnd/>
              <a:tailEnd/>
            </a:ln>
          </p:spPr>
        </p:cxnSp>
        <p:sp>
          <p:nvSpPr>
            <p:cNvPr id="51" name="Rechteck 50"/>
            <p:cNvSpPr>
              <a:spLocks noChangeArrowheads="1"/>
            </p:cNvSpPr>
            <p:nvPr/>
          </p:nvSpPr>
          <p:spPr bwMode="auto">
            <a:xfrm rot="21201269">
              <a:off x="8712549" y="6245396"/>
              <a:ext cx="20651"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52" name="Gerade Verbindung 303"/>
            <p:cNvCxnSpPr>
              <a:cxnSpLocks noChangeShapeType="1"/>
              <a:stCxn id="17" idx="3"/>
              <a:endCxn id="53" idx="0"/>
            </p:cNvCxnSpPr>
            <p:nvPr/>
          </p:nvCxnSpPr>
          <p:spPr bwMode="auto">
            <a:xfrm rot="5400000" flipH="1" flipV="1">
              <a:off x="8496452" y="4194017"/>
              <a:ext cx="360968" cy="103739"/>
            </a:xfrm>
            <a:prstGeom prst="line">
              <a:avLst/>
            </a:prstGeom>
            <a:noFill/>
            <a:ln w="15875" algn="ctr">
              <a:solidFill>
                <a:schemeClr val="tx2"/>
              </a:solidFill>
              <a:round/>
              <a:headEnd/>
              <a:tailEnd/>
            </a:ln>
          </p:spPr>
        </p:cxnSp>
        <p:sp>
          <p:nvSpPr>
            <p:cNvPr id="53" name="Oval 307"/>
            <p:cNvSpPr>
              <a:spLocks noChangeArrowheads="1"/>
            </p:cNvSpPr>
            <p:nvPr/>
          </p:nvSpPr>
          <p:spPr bwMode="auto">
            <a:xfrm rot="21201269" flipH="1" flipV="1">
              <a:off x="8719831" y="404937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4" name="Gerade Verbindung 309"/>
            <p:cNvCxnSpPr>
              <a:cxnSpLocks noChangeShapeType="1"/>
              <a:stCxn id="17" idx="4"/>
              <a:endCxn id="80" idx="0"/>
            </p:cNvCxnSpPr>
            <p:nvPr/>
          </p:nvCxnSpPr>
          <p:spPr bwMode="auto">
            <a:xfrm flipV="1">
              <a:off x="8610355" y="4074394"/>
              <a:ext cx="88474" cy="348531"/>
            </a:xfrm>
            <a:prstGeom prst="line">
              <a:avLst/>
            </a:prstGeom>
            <a:noFill/>
            <a:ln w="15875" algn="ctr">
              <a:solidFill>
                <a:schemeClr val="tx2"/>
              </a:solidFill>
              <a:round/>
              <a:headEnd/>
              <a:tailEnd/>
            </a:ln>
          </p:spPr>
        </p:cxnSp>
        <p:cxnSp>
          <p:nvCxnSpPr>
            <p:cNvPr id="55" name="Gerade Verbindung 318"/>
            <p:cNvCxnSpPr>
              <a:cxnSpLocks noChangeShapeType="1"/>
              <a:stCxn id="113" idx="4"/>
              <a:endCxn id="56" idx="0"/>
            </p:cNvCxnSpPr>
            <p:nvPr/>
          </p:nvCxnSpPr>
          <p:spPr bwMode="auto">
            <a:xfrm flipV="1">
              <a:off x="8508474" y="4646342"/>
              <a:ext cx="119754" cy="241291"/>
            </a:xfrm>
            <a:prstGeom prst="line">
              <a:avLst/>
            </a:prstGeom>
            <a:noFill/>
            <a:ln w="15875" algn="ctr">
              <a:solidFill>
                <a:schemeClr val="tx2"/>
              </a:solidFill>
              <a:round/>
              <a:headEnd/>
              <a:tailEnd/>
            </a:ln>
          </p:spPr>
        </p:cxnSp>
        <p:sp>
          <p:nvSpPr>
            <p:cNvPr id="56" name="Oval 307"/>
            <p:cNvSpPr>
              <a:spLocks noChangeArrowheads="1"/>
            </p:cNvSpPr>
            <p:nvPr/>
          </p:nvSpPr>
          <p:spPr bwMode="auto">
            <a:xfrm rot="21201269" flipH="1" flipV="1">
              <a:off x="8619290" y="463115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7" name="Gerade Verbindung 324"/>
            <p:cNvCxnSpPr>
              <a:cxnSpLocks noChangeShapeType="1"/>
              <a:stCxn id="113" idx="1"/>
              <a:endCxn id="58" idx="5"/>
            </p:cNvCxnSpPr>
            <p:nvPr/>
          </p:nvCxnSpPr>
          <p:spPr bwMode="auto">
            <a:xfrm>
              <a:off x="8527242" y="4919805"/>
              <a:ext cx="75069" cy="119752"/>
            </a:xfrm>
            <a:prstGeom prst="line">
              <a:avLst/>
            </a:prstGeom>
            <a:noFill/>
            <a:ln w="15875" algn="ctr">
              <a:solidFill>
                <a:srgbClr val="00B050"/>
              </a:solidFill>
              <a:round/>
              <a:headEnd/>
              <a:tailEnd/>
            </a:ln>
          </p:spPr>
        </p:cxnSp>
        <p:sp>
          <p:nvSpPr>
            <p:cNvPr id="58" name="Oval 307"/>
            <p:cNvSpPr>
              <a:spLocks noChangeArrowheads="1"/>
            </p:cNvSpPr>
            <p:nvPr/>
          </p:nvSpPr>
          <p:spPr bwMode="auto">
            <a:xfrm rot="21201269" flipH="1" flipV="1">
              <a:off x="8601417" y="503687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9" name="Gerade Verbindung 334"/>
            <p:cNvCxnSpPr>
              <a:cxnSpLocks noChangeShapeType="1"/>
              <a:stCxn id="60" idx="7"/>
              <a:endCxn id="36" idx="3"/>
            </p:cNvCxnSpPr>
            <p:nvPr/>
          </p:nvCxnSpPr>
          <p:spPr bwMode="auto">
            <a:xfrm flipH="1">
              <a:off x="8534391" y="5372894"/>
              <a:ext cx="30385" cy="50045"/>
            </a:xfrm>
            <a:prstGeom prst="line">
              <a:avLst/>
            </a:prstGeom>
            <a:noFill/>
            <a:ln w="15875" algn="ctr">
              <a:solidFill>
                <a:srgbClr val="00B050"/>
              </a:solidFill>
              <a:round/>
              <a:headEnd/>
              <a:tailEnd/>
            </a:ln>
          </p:spPr>
        </p:cxnSp>
        <p:sp>
          <p:nvSpPr>
            <p:cNvPr id="60" name="Oval 307"/>
            <p:cNvSpPr>
              <a:spLocks noChangeArrowheads="1"/>
            </p:cNvSpPr>
            <p:nvPr/>
          </p:nvSpPr>
          <p:spPr bwMode="auto">
            <a:xfrm rot="21201269" flipH="1" flipV="1">
              <a:off x="8562095" y="535859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1" name="Oval 307"/>
            <p:cNvSpPr>
              <a:spLocks noChangeArrowheads="1"/>
            </p:cNvSpPr>
            <p:nvPr/>
          </p:nvSpPr>
          <p:spPr bwMode="auto">
            <a:xfrm rot="21201269" flipH="1" flipV="1">
              <a:off x="8561201" y="562222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62" name="Gerade Verbindung 342"/>
            <p:cNvCxnSpPr>
              <a:cxnSpLocks noChangeShapeType="1"/>
              <a:stCxn id="61" idx="7"/>
              <a:endCxn id="63" idx="3"/>
            </p:cNvCxnSpPr>
            <p:nvPr/>
          </p:nvCxnSpPr>
          <p:spPr bwMode="auto">
            <a:xfrm flipH="1">
              <a:off x="8502218" y="5636527"/>
              <a:ext cx="61664" cy="63450"/>
            </a:xfrm>
            <a:prstGeom prst="line">
              <a:avLst/>
            </a:prstGeom>
            <a:noFill/>
            <a:ln w="15875" algn="ctr">
              <a:solidFill>
                <a:srgbClr val="00B050"/>
              </a:solidFill>
              <a:round/>
              <a:headEnd/>
              <a:tailEnd/>
            </a:ln>
          </p:spPr>
        </p:cxnSp>
        <p:sp>
          <p:nvSpPr>
            <p:cNvPr id="63" name="Oval 307"/>
            <p:cNvSpPr>
              <a:spLocks noChangeArrowheads="1"/>
            </p:cNvSpPr>
            <p:nvPr/>
          </p:nvSpPr>
          <p:spPr bwMode="auto">
            <a:xfrm rot="21201269" flipH="1" flipV="1">
              <a:off x="8489708" y="5699084"/>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4" name="Oval 307"/>
            <p:cNvSpPr>
              <a:spLocks noChangeArrowheads="1"/>
            </p:cNvSpPr>
            <p:nvPr/>
          </p:nvSpPr>
          <p:spPr bwMode="auto">
            <a:xfrm rot="21201269" flipH="1" flipV="1">
              <a:off x="8425362" y="5723213"/>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65" name="Gerade Verbindung 349"/>
            <p:cNvCxnSpPr>
              <a:cxnSpLocks noChangeShapeType="1"/>
              <a:stCxn id="68" idx="0"/>
              <a:endCxn id="67" idx="4"/>
            </p:cNvCxnSpPr>
            <p:nvPr/>
          </p:nvCxnSpPr>
          <p:spPr bwMode="auto">
            <a:xfrm flipH="1">
              <a:off x="8470940" y="5868881"/>
              <a:ext cx="56301" cy="209119"/>
            </a:xfrm>
            <a:prstGeom prst="line">
              <a:avLst/>
            </a:prstGeom>
            <a:noFill/>
            <a:ln w="15875" algn="ctr">
              <a:solidFill>
                <a:srgbClr val="00B050"/>
              </a:solidFill>
              <a:round/>
              <a:headEnd/>
              <a:tailEnd/>
            </a:ln>
          </p:spPr>
        </p:cxnSp>
        <p:cxnSp>
          <p:nvCxnSpPr>
            <p:cNvPr id="66" name="Gerade Verbindung 353"/>
            <p:cNvCxnSpPr>
              <a:cxnSpLocks noChangeShapeType="1"/>
              <a:stCxn id="67" idx="1"/>
              <a:endCxn id="47" idx="5"/>
            </p:cNvCxnSpPr>
            <p:nvPr/>
          </p:nvCxnSpPr>
          <p:spPr bwMode="auto">
            <a:xfrm>
              <a:off x="8478089" y="6089617"/>
              <a:ext cx="93836" cy="157286"/>
            </a:xfrm>
            <a:prstGeom prst="line">
              <a:avLst/>
            </a:prstGeom>
            <a:noFill/>
            <a:ln w="15875" algn="ctr">
              <a:solidFill>
                <a:srgbClr val="00B050"/>
              </a:solidFill>
              <a:round/>
              <a:headEnd/>
              <a:tailEnd/>
            </a:ln>
          </p:spPr>
        </p:cxnSp>
        <p:sp>
          <p:nvSpPr>
            <p:cNvPr id="67" name="Oval 307"/>
            <p:cNvSpPr>
              <a:spLocks noChangeArrowheads="1"/>
            </p:cNvSpPr>
            <p:nvPr/>
          </p:nvSpPr>
          <p:spPr bwMode="auto">
            <a:xfrm rot="21201269" flipH="1" flipV="1">
              <a:off x="8463792" y="6077106"/>
              <a:ext cx="16086"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8" name="Oval 307"/>
            <p:cNvSpPr>
              <a:spLocks noChangeArrowheads="1"/>
            </p:cNvSpPr>
            <p:nvPr/>
          </p:nvSpPr>
          <p:spPr bwMode="auto">
            <a:xfrm rot="21201269" flipH="1" flipV="1">
              <a:off x="8518304" y="585368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9" name="Oval 307"/>
            <p:cNvSpPr>
              <a:spLocks noChangeArrowheads="1"/>
            </p:cNvSpPr>
            <p:nvPr/>
          </p:nvSpPr>
          <p:spPr bwMode="auto">
            <a:xfrm rot="21201269" flipH="1" flipV="1">
              <a:off x="8416426" y="5758960"/>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70" name="Gerade Verbindung 357"/>
            <p:cNvCxnSpPr>
              <a:cxnSpLocks noChangeShapeType="1"/>
              <a:stCxn id="47" idx="6"/>
              <a:endCxn id="74" idx="5"/>
            </p:cNvCxnSpPr>
            <p:nvPr/>
          </p:nvCxnSpPr>
          <p:spPr bwMode="auto">
            <a:xfrm flipH="1">
              <a:off x="8508474" y="6262096"/>
              <a:ext cx="59876" cy="33065"/>
            </a:xfrm>
            <a:prstGeom prst="line">
              <a:avLst/>
            </a:prstGeom>
            <a:noFill/>
            <a:ln w="15875" algn="ctr">
              <a:solidFill>
                <a:srgbClr val="FFC000"/>
              </a:solidFill>
              <a:round/>
              <a:headEnd/>
              <a:tailEnd/>
            </a:ln>
          </p:spPr>
        </p:cxnSp>
        <p:cxnSp>
          <p:nvCxnSpPr>
            <p:cNvPr id="71" name="Gerade Verbindung 358"/>
            <p:cNvCxnSpPr>
              <a:cxnSpLocks noChangeShapeType="1"/>
              <a:stCxn id="74" idx="7"/>
              <a:endCxn id="73" idx="4"/>
            </p:cNvCxnSpPr>
            <p:nvPr/>
          </p:nvCxnSpPr>
          <p:spPr bwMode="auto">
            <a:xfrm flipH="1">
              <a:off x="8486132" y="6305885"/>
              <a:ext cx="23235" cy="60770"/>
            </a:xfrm>
            <a:prstGeom prst="line">
              <a:avLst/>
            </a:prstGeom>
            <a:noFill/>
            <a:ln w="15875" algn="ctr">
              <a:solidFill>
                <a:srgbClr val="FFC000"/>
              </a:solidFill>
              <a:round/>
              <a:headEnd/>
              <a:tailEnd/>
            </a:ln>
          </p:spPr>
        </p:cxnSp>
        <p:cxnSp>
          <p:nvCxnSpPr>
            <p:cNvPr id="72" name="Gerade Verbindung 359"/>
            <p:cNvCxnSpPr>
              <a:cxnSpLocks noChangeShapeType="1"/>
              <a:stCxn id="73" idx="7"/>
              <a:endCxn id="75" idx="3"/>
            </p:cNvCxnSpPr>
            <p:nvPr/>
          </p:nvCxnSpPr>
          <p:spPr bwMode="auto">
            <a:xfrm flipH="1">
              <a:off x="8478090" y="6380954"/>
              <a:ext cx="4468" cy="16086"/>
            </a:xfrm>
            <a:prstGeom prst="line">
              <a:avLst/>
            </a:prstGeom>
            <a:noFill/>
            <a:ln w="15875" algn="ctr">
              <a:solidFill>
                <a:srgbClr val="FFC000"/>
              </a:solidFill>
              <a:round/>
              <a:headEnd/>
              <a:tailEnd/>
            </a:ln>
          </p:spPr>
        </p:cxnSp>
        <p:sp>
          <p:nvSpPr>
            <p:cNvPr id="73" name="Oval 307"/>
            <p:cNvSpPr>
              <a:spLocks noChangeArrowheads="1"/>
            </p:cNvSpPr>
            <p:nvPr/>
          </p:nvSpPr>
          <p:spPr bwMode="auto">
            <a:xfrm rot="21201269" flipH="1" flipV="1">
              <a:off x="8479878" y="636665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4" name="Oval 307"/>
            <p:cNvSpPr>
              <a:spLocks noChangeArrowheads="1"/>
            </p:cNvSpPr>
            <p:nvPr/>
          </p:nvSpPr>
          <p:spPr bwMode="auto">
            <a:xfrm rot="21201269" flipH="1" flipV="1">
              <a:off x="8505794" y="6291587"/>
              <a:ext cx="16981"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5" name="Oval 307"/>
            <p:cNvSpPr>
              <a:spLocks noChangeArrowheads="1"/>
            </p:cNvSpPr>
            <p:nvPr/>
          </p:nvSpPr>
          <p:spPr bwMode="auto">
            <a:xfrm rot="21201269" flipH="1" flipV="1">
              <a:off x="8465579" y="639614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76" name="Gerade Verbindung 369"/>
            <p:cNvCxnSpPr>
              <a:cxnSpLocks noChangeShapeType="1"/>
              <a:stCxn id="75" idx="7"/>
              <a:endCxn id="78" idx="2"/>
            </p:cNvCxnSpPr>
            <p:nvPr/>
          </p:nvCxnSpPr>
          <p:spPr bwMode="auto">
            <a:xfrm flipH="1">
              <a:off x="8414639" y="6410445"/>
              <a:ext cx="53620" cy="25916"/>
            </a:xfrm>
            <a:prstGeom prst="line">
              <a:avLst/>
            </a:prstGeom>
            <a:noFill/>
            <a:ln w="15875" algn="ctr">
              <a:solidFill>
                <a:srgbClr val="FFC000"/>
              </a:solidFill>
              <a:round/>
              <a:headEnd/>
              <a:tailEnd/>
            </a:ln>
          </p:spPr>
        </p:cxnSp>
        <p:cxnSp>
          <p:nvCxnSpPr>
            <p:cNvPr id="77" name="Gerade Verbindung 370"/>
            <p:cNvCxnSpPr>
              <a:cxnSpLocks noChangeShapeType="1"/>
              <a:stCxn id="78" idx="7"/>
              <a:endCxn id="79" idx="4"/>
            </p:cNvCxnSpPr>
            <p:nvPr/>
          </p:nvCxnSpPr>
          <p:spPr bwMode="auto">
            <a:xfrm>
              <a:off x="8402127" y="6444404"/>
              <a:ext cx="38428" cy="156392"/>
            </a:xfrm>
            <a:prstGeom prst="line">
              <a:avLst/>
            </a:prstGeom>
            <a:noFill/>
            <a:ln w="15875" algn="ctr">
              <a:solidFill>
                <a:srgbClr val="FFC000"/>
              </a:solidFill>
              <a:round/>
              <a:headEnd/>
              <a:tailEnd/>
            </a:ln>
          </p:spPr>
        </p:cxnSp>
        <p:sp>
          <p:nvSpPr>
            <p:cNvPr id="78" name="Oval 307"/>
            <p:cNvSpPr>
              <a:spLocks noChangeArrowheads="1"/>
            </p:cNvSpPr>
            <p:nvPr/>
          </p:nvSpPr>
          <p:spPr bwMode="auto">
            <a:xfrm rot="21201269" flipH="1" flipV="1">
              <a:off x="8399446" y="643010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9" name="Oval 307"/>
            <p:cNvSpPr>
              <a:spLocks noChangeArrowheads="1"/>
            </p:cNvSpPr>
            <p:nvPr/>
          </p:nvSpPr>
          <p:spPr bwMode="auto">
            <a:xfrm rot="21201269" flipH="1" flipV="1">
              <a:off x="8434299" y="6599904"/>
              <a:ext cx="16086" cy="16979"/>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80" name="Oval 307"/>
            <p:cNvSpPr>
              <a:spLocks noChangeArrowheads="1"/>
            </p:cNvSpPr>
            <p:nvPr/>
          </p:nvSpPr>
          <p:spPr bwMode="auto">
            <a:xfrm rot="21201269" flipH="1" flipV="1">
              <a:off x="8689891" y="4059202"/>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81" name="Gerade Verbindung 286"/>
            <p:cNvCxnSpPr>
              <a:cxnSpLocks noChangeShapeType="1"/>
              <a:stCxn id="85" idx="4"/>
            </p:cNvCxnSpPr>
            <p:nvPr/>
          </p:nvCxnSpPr>
          <p:spPr bwMode="auto">
            <a:xfrm rot="5400000" flipH="1" flipV="1">
              <a:off x="8586923" y="3677439"/>
              <a:ext cx="74562" cy="6311"/>
            </a:xfrm>
            <a:prstGeom prst="line">
              <a:avLst/>
            </a:prstGeom>
            <a:noFill/>
            <a:ln w="15875" algn="ctr">
              <a:solidFill>
                <a:srgbClr val="E224CB"/>
              </a:solidFill>
              <a:round/>
              <a:headEnd/>
              <a:tailEnd/>
            </a:ln>
          </p:spPr>
        </p:cxnSp>
        <p:cxnSp>
          <p:nvCxnSpPr>
            <p:cNvPr id="82" name="Gerade Verbindung 293"/>
            <p:cNvCxnSpPr>
              <a:cxnSpLocks noChangeShapeType="1"/>
              <a:stCxn id="84" idx="6"/>
              <a:endCxn id="85" idx="7"/>
            </p:cNvCxnSpPr>
            <p:nvPr/>
          </p:nvCxnSpPr>
          <p:spPr bwMode="auto">
            <a:xfrm rot="10800000">
              <a:off x="8616989" y="3732170"/>
              <a:ext cx="37234" cy="226530"/>
            </a:xfrm>
            <a:prstGeom prst="line">
              <a:avLst/>
            </a:prstGeom>
            <a:noFill/>
            <a:ln w="15875" algn="ctr">
              <a:solidFill>
                <a:srgbClr val="E224CB"/>
              </a:solidFill>
              <a:round/>
              <a:headEnd/>
              <a:tailEnd/>
            </a:ln>
          </p:spPr>
        </p:cxnSp>
        <p:cxnSp>
          <p:nvCxnSpPr>
            <p:cNvPr id="83" name="Gerade Verbindung 297"/>
            <p:cNvCxnSpPr>
              <a:cxnSpLocks noChangeShapeType="1"/>
              <a:stCxn id="101" idx="2"/>
              <a:endCxn id="84" idx="0"/>
            </p:cNvCxnSpPr>
            <p:nvPr/>
          </p:nvCxnSpPr>
          <p:spPr bwMode="auto">
            <a:xfrm flipV="1">
              <a:off x="8614768" y="3965760"/>
              <a:ext cx="48374" cy="243096"/>
            </a:xfrm>
            <a:prstGeom prst="line">
              <a:avLst/>
            </a:prstGeom>
            <a:noFill/>
            <a:ln w="15875" algn="ctr">
              <a:solidFill>
                <a:srgbClr val="E224CB"/>
              </a:solidFill>
              <a:round/>
              <a:headEnd/>
              <a:tailEnd/>
            </a:ln>
          </p:spPr>
        </p:cxnSp>
        <p:sp>
          <p:nvSpPr>
            <p:cNvPr id="84" name="Oval 307"/>
            <p:cNvSpPr>
              <a:spLocks noChangeArrowheads="1"/>
            </p:cNvSpPr>
            <p:nvPr/>
          </p:nvSpPr>
          <p:spPr bwMode="auto">
            <a:xfrm rot="21201269" flipH="1" flipV="1">
              <a:off x="8654169" y="3949727"/>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85" name="Oval 307"/>
            <p:cNvSpPr>
              <a:spLocks noChangeArrowheads="1"/>
            </p:cNvSpPr>
            <p:nvPr/>
          </p:nvSpPr>
          <p:spPr bwMode="auto">
            <a:xfrm rot="21201269" flipH="1" flipV="1">
              <a:off x="8613937" y="3717821"/>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86" name="Gerade Verbindung 305"/>
            <p:cNvCxnSpPr>
              <a:cxnSpLocks noChangeShapeType="1"/>
              <a:stCxn id="94" idx="1"/>
              <a:endCxn id="101" idx="1"/>
            </p:cNvCxnSpPr>
            <p:nvPr/>
          </p:nvCxnSpPr>
          <p:spPr bwMode="auto">
            <a:xfrm flipH="1" flipV="1">
              <a:off x="8613035" y="4214700"/>
              <a:ext cx="69706" cy="148349"/>
            </a:xfrm>
            <a:prstGeom prst="line">
              <a:avLst/>
            </a:prstGeom>
            <a:noFill/>
            <a:ln w="15875" algn="ctr">
              <a:solidFill>
                <a:srgbClr val="E224CB"/>
              </a:solidFill>
              <a:round/>
              <a:headEnd/>
              <a:tailEnd/>
            </a:ln>
          </p:spPr>
        </p:cxnSp>
        <p:cxnSp>
          <p:nvCxnSpPr>
            <p:cNvPr id="87" name="Gerade Verbindung 310"/>
            <p:cNvCxnSpPr>
              <a:cxnSpLocks noChangeShapeType="1"/>
              <a:stCxn id="95" idx="1"/>
              <a:endCxn id="94" idx="3"/>
            </p:cNvCxnSpPr>
            <p:nvPr/>
          </p:nvCxnSpPr>
          <p:spPr bwMode="auto">
            <a:xfrm flipH="1" flipV="1">
              <a:off x="8716702" y="4359476"/>
              <a:ext cx="70601" cy="23235"/>
            </a:xfrm>
            <a:prstGeom prst="line">
              <a:avLst/>
            </a:prstGeom>
            <a:noFill/>
            <a:ln w="15875" algn="ctr">
              <a:solidFill>
                <a:srgbClr val="E224CB"/>
              </a:solidFill>
              <a:round/>
              <a:headEnd/>
              <a:tailEnd/>
            </a:ln>
          </p:spPr>
        </p:cxnSp>
        <p:cxnSp>
          <p:nvCxnSpPr>
            <p:cNvPr id="88" name="Gerade Verbindung 314"/>
            <p:cNvCxnSpPr>
              <a:cxnSpLocks noChangeShapeType="1"/>
              <a:stCxn id="96" idx="0"/>
              <a:endCxn id="95" idx="2"/>
            </p:cNvCxnSpPr>
            <p:nvPr/>
          </p:nvCxnSpPr>
          <p:spPr bwMode="auto">
            <a:xfrm flipV="1">
              <a:off x="8799814" y="4395222"/>
              <a:ext cx="6255" cy="22342"/>
            </a:xfrm>
            <a:prstGeom prst="line">
              <a:avLst/>
            </a:prstGeom>
            <a:noFill/>
            <a:ln w="15875" algn="ctr">
              <a:solidFill>
                <a:srgbClr val="E224CB"/>
              </a:solidFill>
              <a:round/>
              <a:headEnd/>
              <a:tailEnd/>
            </a:ln>
          </p:spPr>
        </p:cxnSp>
        <p:cxnSp>
          <p:nvCxnSpPr>
            <p:cNvPr id="89" name="Gerade Verbindung 319"/>
            <p:cNvCxnSpPr>
              <a:cxnSpLocks noChangeShapeType="1"/>
              <a:stCxn id="94" idx="0"/>
              <a:endCxn id="97" idx="1"/>
            </p:cNvCxnSpPr>
            <p:nvPr/>
          </p:nvCxnSpPr>
          <p:spPr bwMode="auto">
            <a:xfrm flipV="1">
              <a:off x="8697934" y="4321047"/>
              <a:ext cx="41110" cy="25023"/>
            </a:xfrm>
            <a:prstGeom prst="line">
              <a:avLst/>
            </a:prstGeom>
            <a:noFill/>
            <a:ln w="15875" algn="ctr">
              <a:solidFill>
                <a:srgbClr val="E224CB"/>
              </a:solidFill>
              <a:round/>
              <a:headEnd/>
              <a:tailEnd/>
            </a:ln>
          </p:spPr>
        </p:cxnSp>
        <p:cxnSp>
          <p:nvCxnSpPr>
            <p:cNvPr id="90" name="Gerade Verbindung 330"/>
            <p:cNvCxnSpPr>
              <a:cxnSpLocks noChangeShapeType="1"/>
              <a:stCxn id="102" idx="4"/>
              <a:endCxn id="101" idx="7"/>
            </p:cNvCxnSpPr>
            <p:nvPr/>
          </p:nvCxnSpPr>
          <p:spPr bwMode="auto">
            <a:xfrm flipV="1">
              <a:off x="8551371" y="4216487"/>
              <a:ext cx="50046" cy="109922"/>
            </a:xfrm>
            <a:prstGeom prst="line">
              <a:avLst/>
            </a:prstGeom>
            <a:noFill/>
            <a:ln w="15875" algn="ctr">
              <a:solidFill>
                <a:srgbClr val="E224CB"/>
              </a:solidFill>
              <a:round/>
              <a:headEnd/>
              <a:tailEnd/>
            </a:ln>
          </p:spPr>
        </p:cxnSp>
        <p:sp>
          <p:nvSpPr>
            <p:cNvPr id="91" name="Rechteck 90"/>
            <p:cNvSpPr>
              <a:spLocks noChangeArrowheads="1"/>
            </p:cNvSpPr>
            <p:nvPr/>
          </p:nvSpPr>
          <p:spPr bwMode="auto">
            <a:xfrm rot="21201269">
              <a:off x="8656952" y="4413366"/>
              <a:ext cx="20650" cy="7938"/>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2" name="Rechteck 91"/>
            <p:cNvSpPr>
              <a:spLocks noChangeArrowheads="1"/>
            </p:cNvSpPr>
            <p:nvPr/>
          </p:nvSpPr>
          <p:spPr bwMode="auto">
            <a:xfrm rot="21201269">
              <a:off x="8730024" y="4440355"/>
              <a:ext cx="20650" cy="17463"/>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3" name="Rechteck 92"/>
            <p:cNvSpPr>
              <a:spLocks noChangeArrowheads="1"/>
            </p:cNvSpPr>
            <p:nvPr/>
          </p:nvSpPr>
          <p:spPr bwMode="auto">
            <a:xfrm rot="21201269">
              <a:off x="8649009" y="4495919"/>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4" name="Rechteck 93"/>
            <p:cNvSpPr>
              <a:spLocks noChangeArrowheads="1"/>
            </p:cNvSpPr>
            <p:nvPr/>
          </p:nvSpPr>
          <p:spPr bwMode="auto">
            <a:xfrm rot="21201269">
              <a:off x="8690310" y="4353039"/>
              <a:ext cx="20651"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5" name="Rechteck 94"/>
            <p:cNvSpPr>
              <a:spLocks noChangeArrowheads="1"/>
            </p:cNvSpPr>
            <p:nvPr/>
          </p:nvSpPr>
          <p:spPr bwMode="auto">
            <a:xfrm rot="21201269">
              <a:off x="8795151" y="4375265"/>
              <a:ext cx="19062" cy="12700"/>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6" name="Rechteck 95"/>
            <p:cNvSpPr>
              <a:spLocks noChangeArrowheads="1"/>
            </p:cNvSpPr>
            <p:nvPr/>
          </p:nvSpPr>
          <p:spPr bwMode="auto">
            <a:xfrm rot="21201269">
              <a:off x="8791970" y="4424480"/>
              <a:ext cx="20651"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7" name="Rechteck 96"/>
            <p:cNvSpPr>
              <a:spLocks noChangeArrowheads="1"/>
            </p:cNvSpPr>
            <p:nvPr/>
          </p:nvSpPr>
          <p:spPr bwMode="auto">
            <a:xfrm rot="21201269">
              <a:off x="8745898" y="4311763"/>
              <a:ext cx="20650"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98" name="Gerade Verbindung 335"/>
            <p:cNvCxnSpPr>
              <a:cxnSpLocks noChangeShapeType="1"/>
              <a:stCxn id="103" idx="4"/>
              <a:endCxn id="102" idx="0"/>
            </p:cNvCxnSpPr>
            <p:nvPr/>
          </p:nvCxnSpPr>
          <p:spPr bwMode="auto">
            <a:xfrm flipV="1">
              <a:off x="8535276" y="4341601"/>
              <a:ext cx="18767" cy="232354"/>
            </a:xfrm>
            <a:prstGeom prst="line">
              <a:avLst/>
            </a:prstGeom>
            <a:noFill/>
            <a:ln w="15875" algn="ctr">
              <a:solidFill>
                <a:srgbClr val="E224CB"/>
              </a:solidFill>
              <a:round/>
              <a:headEnd/>
              <a:tailEnd/>
            </a:ln>
          </p:spPr>
        </p:cxnSp>
        <p:cxnSp>
          <p:nvCxnSpPr>
            <p:cNvPr id="99" name="Gerade Verbindung 339"/>
            <p:cNvCxnSpPr>
              <a:cxnSpLocks noChangeShapeType="1"/>
              <a:stCxn id="104" idx="4"/>
              <a:endCxn id="103" idx="7"/>
            </p:cNvCxnSpPr>
            <p:nvPr/>
          </p:nvCxnSpPr>
          <p:spPr bwMode="auto">
            <a:xfrm flipV="1">
              <a:off x="8486123" y="4588255"/>
              <a:ext cx="44685" cy="100091"/>
            </a:xfrm>
            <a:prstGeom prst="line">
              <a:avLst/>
            </a:prstGeom>
            <a:noFill/>
            <a:ln w="15875" algn="ctr">
              <a:solidFill>
                <a:srgbClr val="E224CB"/>
              </a:solidFill>
              <a:round/>
              <a:headEnd/>
              <a:tailEnd/>
            </a:ln>
          </p:spPr>
        </p:cxnSp>
        <p:cxnSp>
          <p:nvCxnSpPr>
            <p:cNvPr id="100" name="Gerade Verbindung 343"/>
            <p:cNvCxnSpPr>
              <a:cxnSpLocks noChangeShapeType="1"/>
              <a:stCxn id="113" idx="4"/>
              <a:endCxn id="104" idx="0"/>
            </p:cNvCxnSpPr>
            <p:nvPr/>
          </p:nvCxnSpPr>
          <p:spPr bwMode="auto">
            <a:xfrm flipH="1" flipV="1">
              <a:off x="8488804" y="4703538"/>
              <a:ext cx="19661" cy="184096"/>
            </a:xfrm>
            <a:prstGeom prst="line">
              <a:avLst/>
            </a:prstGeom>
            <a:noFill/>
            <a:ln w="15875" algn="ctr">
              <a:solidFill>
                <a:srgbClr val="E224CB"/>
              </a:solidFill>
              <a:round/>
              <a:headEnd/>
              <a:tailEnd/>
            </a:ln>
          </p:spPr>
        </p:cxnSp>
        <p:sp>
          <p:nvSpPr>
            <p:cNvPr id="101" name="Oval 307"/>
            <p:cNvSpPr>
              <a:spLocks noChangeArrowheads="1"/>
            </p:cNvSpPr>
            <p:nvPr/>
          </p:nvSpPr>
          <p:spPr bwMode="auto">
            <a:xfrm rot="21201269" flipH="1" flipV="1">
              <a:off x="8598727" y="4202189"/>
              <a:ext cx="16086"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2" name="Oval 307"/>
            <p:cNvSpPr>
              <a:spLocks noChangeArrowheads="1"/>
            </p:cNvSpPr>
            <p:nvPr/>
          </p:nvSpPr>
          <p:spPr bwMode="auto">
            <a:xfrm rot="21201269" flipH="1" flipV="1">
              <a:off x="8545106" y="432641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3" name="Oval 307"/>
            <p:cNvSpPr>
              <a:spLocks noChangeArrowheads="1"/>
            </p:cNvSpPr>
            <p:nvPr/>
          </p:nvSpPr>
          <p:spPr bwMode="auto">
            <a:xfrm rot="21201269" flipH="1" flipV="1">
              <a:off x="8527233" y="4573955"/>
              <a:ext cx="16981"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4" name="Oval 307"/>
            <p:cNvSpPr>
              <a:spLocks noChangeArrowheads="1"/>
            </p:cNvSpPr>
            <p:nvPr/>
          </p:nvSpPr>
          <p:spPr bwMode="auto">
            <a:xfrm rot="21201269" flipH="1" flipV="1">
              <a:off x="8479867" y="468834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05" name="Gerade Verbindung 365"/>
            <p:cNvCxnSpPr>
              <a:cxnSpLocks noChangeShapeType="1"/>
              <a:stCxn id="108" idx="0"/>
              <a:endCxn id="106" idx="0"/>
            </p:cNvCxnSpPr>
            <p:nvPr/>
          </p:nvCxnSpPr>
          <p:spPr bwMode="auto">
            <a:xfrm flipH="1" flipV="1">
              <a:off x="8276109" y="4832226"/>
              <a:ext cx="893" cy="32172"/>
            </a:xfrm>
            <a:prstGeom prst="line">
              <a:avLst/>
            </a:prstGeom>
            <a:noFill/>
            <a:ln w="15875" algn="ctr">
              <a:solidFill>
                <a:srgbClr val="E224CB"/>
              </a:solidFill>
              <a:round/>
              <a:headEnd/>
              <a:tailEnd/>
            </a:ln>
          </p:spPr>
        </p:cxnSp>
        <p:sp>
          <p:nvSpPr>
            <p:cNvPr id="106" name="Oval 307"/>
            <p:cNvSpPr>
              <a:spLocks noChangeArrowheads="1"/>
            </p:cNvSpPr>
            <p:nvPr/>
          </p:nvSpPr>
          <p:spPr bwMode="auto">
            <a:xfrm rot="21201269" flipH="1" flipV="1">
              <a:off x="8252878" y="479201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07" name="Gerade Verbindung 375"/>
            <p:cNvCxnSpPr>
              <a:cxnSpLocks noChangeShapeType="1"/>
              <a:stCxn id="109" idx="0"/>
              <a:endCxn id="106" idx="0"/>
            </p:cNvCxnSpPr>
            <p:nvPr/>
          </p:nvCxnSpPr>
          <p:spPr bwMode="auto">
            <a:xfrm flipH="1" flipV="1">
              <a:off x="8276113" y="4832226"/>
              <a:ext cx="40215" cy="67919"/>
            </a:xfrm>
            <a:prstGeom prst="line">
              <a:avLst/>
            </a:prstGeom>
            <a:noFill/>
            <a:ln w="15875" algn="ctr">
              <a:solidFill>
                <a:srgbClr val="E224CB"/>
              </a:solidFill>
              <a:round/>
              <a:headEnd/>
              <a:tailEnd/>
            </a:ln>
          </p:spPr>
        </p:cxnSp>
        <p:sp>
          <p:nvSpPr>
            <p:cNvPr id="108" name="Gleichschenkliges Dreieck 107"/>
            <p:cNvSpPr>
              <a:spLocks noChangeArrowheads="1"/>
            </p:cNvSpPr>
            <p:nvPr/>
          </p:nvSpPr>
          <p:spPr bwMode="auto">
            <a:xfrm rot="21201269">
              <a:off x="8270939" y="4872168"/>
              <a:ext cx="17474" cy="15875"/>
            </a:xfrm>
            <a:prstGeom prst="triangle">
              <a:avLst>
                <a:gd name="adj" fmla="val 50000"/>
              </a:avLst>
            </a:prstGeom>
            <a:solidFill>
              <a:srgbClr val="FF0000"/>
            </a:solidFill>
            <a:ln w="25400" cap="sq" algn="ctr">
              <a:solidFill>
                <a:srgbClr val="FF0000"/>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109" name="Gleichschenkliges Dreieck 108"/>
            <p:cNvSpPr>
              <a:spLocks noChangeArrowheads="1"/>
            </p:cNvSpPr>
            <p:nvPr/>
          </p:nvSpPr>
          <p:spPr bwMode="auto">
            <a:xfrm rot="21201269">
              <a:off x="8310652" y="4907094"/>
              <a:ext cx="15885" cy="15875"/>
            </a:xfrm>
            <a:prstGeom prst="triangle">
              <a:avLst>
                <a:gd name="adj" fmla="val 50000"/>
              </a:avLst>
            </a:prstGeom>
            <a:solidFill>
              <a:srgbClr val="FF0000"/>
            </a:solidFill>
            <a:ln w="25400" cap="sq" algn="ctr">
              <a:solidFill>
                <a:srgbClr val="FF0000"/>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110" name="Gerade Verbindung 379"/>
            <p:cNvCxnSpPr>
              <a:cxnSpLocks noChangeShapeType="1"/>
              <a:stCxn id="115" idx="5"/>
              <a:endCxn id="106" idx="2"/>
            </p:cNvCxnSpPr>
            <p:nvPr/>
          </p:nvCxnSpPr>
          <p:spPr bwMode="auto">
            <a:xfrm flipH="1" flipV="1">
              <a:off x="8293093" y="4809884"/>
              <a:ext cx="24129" cy="13405"/>
            </a:xfrm>
            <a:prstGeom prst="line">
              <a:avLst/>
            </a:prstGeom>
            <a:noFill/>
            <a:ln w="15875" algn="ctr">
              <a:solidFill>
                <a:srgbClr val="E224CB"/>
              </a:solidFill>
              <a:round/>
              <a:headEnd/>
              <a:tailEnd/>
            </a:ln>
          </p:spPr>
        </p:cxnSp>
        <p:cxnSp>
          <p:nvCxnSpPr>
            <p:cNvPr id="111" name="Gerade Verbindung 237"/>
            <p:cNvCxnSpPr>
              <a:cxnSpLocks noChangeShapeType="1"/>
              <a:stCxn id="113" idx="5"/>
              <a:endCxn id="115" idx="1"/>
            </p:cNvCxnSpPr>
            <p:nvPr/>
          </p:nvCxnSpPr>
          <p:spPr bwMode="auto">
            <a:xfrm flipH="1" flipV="1">
              <a:off x="8349396" y="4848313"/>
              <a:ext cx="145670" cy="46471"/>
            </a:xfrm>
            <a:prstGeom prst="line">
              <a:avLst/>
            </a:prstGeom>
            <a:noFill/>
            <a:ln w="15875" algn="ctr">
              <a:solidFill>
                <a:srgbClr val="E224CB"/>
              </a:solidFill>
              <a:round/>
              <a:headEnd/>
              <a:tailEnd/>
            </a:ln>
          </p:spPr>
        </p:cxnSp>
        <p:cxnSp>
          <p:nvCxnSpPr>
            <p:cNvPr id="112" name="Gerade Verbindung 271"/>
            <p:cNvCxnSpPr>
              <a:cxnSpLocks noChangeShapeType="1"/>
              <a:stCxn id="114" idx="1"/>
              <a:endCxn id="113" idx="4"/>
            </p:cNvCxnSpPr>
            <p:nvPr/>
          </p:nvCxnSpPr>
          <p:spPr bwMode="auto">
            <a:xfrm>
              <a:off x="8428040" y="4829545"/>
              <a:ext cx="80431" cy="58089"/>
            </a:xfrm>
            <a:prstGeom prst="line">
              <a:avLst/>
            </a:prstGeom>
            <a:noFill/>
            <a:ln w="15875" algn="ctr">
              <a:solidFill>
                <a:srgbClr val="00B050"/>
              </a:solidFill>
              <a:round/>
              <a:headEnd/>
              <a:tailEnd/>
            </a:ln>
          </p:spPr>
        </p:cxnSp>
        <p:sp>
          <p:nvSpPr>
            <p:cNvPr id="113" name="Oval 307"/>
            <p:cNvSpPr>
              <a:spLocks noChangeArrowheads="1"/>
            </p:cNvSpPr>
            <p:nvPr/>
          </p:nvSpPr>
          <p:spPr bwMode="auto">
            <a:xfrm rot="21201269" flipH="1" flipV="1">
              <a:off x="8490597" y="488674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14" name="Oval 307"/>
            <p:cNvSpPr>
              <a:spLocks noChangeArrowheads="1"/>
            </p:cNvSpPr>
            <p:nvPr/>
          </p:nvSpPr>
          <p:spPr bwMode="auto">
            <a:xfrm rot="21201269" flipH="1" flipV="1">
              <a:off x="8413740" y="481703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15" name="Oval 307"/>
            <p:cNvSpPr>
              <a:spLocks noChangeArrowheads="1"/>
            </p:cNvSpPr>
            <p:nvPr/>
          </p:nvSpPr>
          <p:spPr bwMode="auto">
            <a:xfrm rot="21201269" flipH="1" flipV="1">
              <a:off x="8312753" y="4815246"/>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16" name="Gerade Verbindung 117"/>
            <p:cNvCxnSpPr>
              <a:cxnSpLocks noChangeShapeType="1"/>
            </p:cNvCxnSpPr>
            <p:nvPr/>
          </p:nvCxnSpPr>
          <p:spPr bwMode="auto">
            <a:xfrm rot="16200000" flipV="1">
              <a:off x="8509442" y="3842137"/>
              <a:ext cx="404667" cy="30831"/>
            </a:xfrm>
            <a:prstGeom prst="line">
              <a:avLst/>
            </a:prstGeom>
            <a:noFill/>
            <a:ln w="15875" algn="ctr">
              <a:solidFill>
                <a:schemeClr val="tx2"/>
              </a:solidFill>
              <a:round/>
              <a:headEnd/>
              <a:tailEnd/>
            </a:ln>
          </p:spPr>
        </p:cxnSp>
        <p:cxnSp>
          <p:nvCxnSpPr>
            <p:cNvPr id="117" name="Gerade Verbindung 120"/>
            <p:cNvCxnSpPr>
              <a:cxnSpLocks noChangeShapeType="1"/>
            </p:cNvCxnSpPr>
            <p:nvPr/>
          </p:nvCxnSpPr>
          <p:spPr bwMode="auto">
            <a:xfrm rot="16200000" flipH="1">
              <a:off x="8480708" y="3897029"/>
              <a:ext cx="525670" cy="37287"/>
            </a:xfrm>
            <a:prstGeom prst="line">
              <a:avLst/>
            </a:prstGeom>
            <a:noFill/>
            <a:ln w="15875" algn="ctr">
              <a:solidFill>
                <a:srgbClr val="00B050"/>
              </a:solidFill>
              <a:round/>
              <a:headEnd/>
              <a:tailEnd/>
            </a:ln>
          </p:spPr>
        </p:cxnSp>
      </p:grpSp>
      <p:pic>
        <p:nvPicPr>
          <p:cNvPr id="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8006" y="1121238"/>
            <a:ext cx="772289" cy="9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3569250"/>
            <a:ext cx="1886692" cy="249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 name="9 Imagen" descr="IngMecanica.jpg"/>
          <p:cNvPicPr>
            <a:picLocks noChangeAspect="1"/>
          </p:cNvPicPr>
          <p:nvPr/>
        </p:nvPicPr>
        <p:blipFill>
          <a:blip r:embed="rId5" cstate="print"/>
          <a:srcRect/>
          <a:stretch>
            <a:fillRect/>
          </a:stretch>
        </p:blipFill>
        <p:spPr bwMode="auto">
          <a:xfrm>
            <a:off x="251520" y="68415"/>
            <a:ext cx="1536596" cy="768297"/>
          </a:xfrm>
          <a:prstGeom prst="rect">
            <a:avLst/>
          </a:prstGeom>
          <a:noFill/>
          <a:ln w="9525">
            <a:noFill/>
            <a:miter lim="800000"/>
            <a:headEnd/>
            <a:tailEnd/>
          </a:ln>
        </p:spPr>
      </p:pic>
      <p:pic>
        <p:nvPicPr>
          <p:cNvPr id="247" name="Picture 1" descr="E:\Logotipo CE\Logotipo CE.jpg"/>
          <p:cNvPicPr>
            <a:picLocks noChangeAspect="1" noChangeArrowheads="1"/>
          </p:cNvPicPr>
          <p:nvPr/>
        </p:nvPicPr>
        <p:blipFill>
          <a:blip r:embed="rId6" cstate="print"/>
          <a:srcRect/>
          <a:stretch>
            <a:fillRect/>
          </a:stretch>
        </p:blipFill>
        <p:spPr bwMode="auto">
          <a:xfrm>
            <a:off x="1747922" y="68415"/>
            <a:ext cx="790130" cy="768297"/>
          </a:xfrm>
          <a:prstGeom prst="rect">
            <a:avLst/>
          </a:prstGeom>
          <a:noFill/>
          <a:ln w="9525">
            <a:noFill/>
            <a:miter lim="800000"/>
            <a:headEnd/>
            <a:tailEnd/>
          </a:ln>
        </p:spPr>
      </p:pic>
    </p:spTree>
    <p:extLst>
      <p:ext uri="{BB962C8B-B14F-4D97-AF65-F5344CB8AC3E}">
        <p14:creationId xmlns:p14="http://schemas.microsoft.com/office/powerpoint/2010/main" val="1644234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 y="1590020"/>
            <a:ext cx="88868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http://t1.gstatic.com/images?q=tbn:ANd9GcQCexAIbuHP2NqiNOwXztJvnOkva1jV9fN148O-yHWG3lsIxlwFUQ"/>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7029" y="2804567"/>
            <a:ext cx="1088587" cy="1200497"/>
          </a:xfrm>
          <a:prstGeom prst="rect">
            <a:avLst/>
          </a:prstGeom>
          <a:solidFill>
            <a:schemeClr val="bg1"/>
          </a:solidFill>
        </p:spPr>
      </p:pic>
      <p:sp>
        <p:nvSpPr>
          <p:cNvPr id="14" name="Rectangle 13"/>
          <p:cNvSpPr/>
          <p:nvPr/>
        </p:nvSpPr>
        <p:spPr>
          <a:xfrm>
            <a:off x="8001000" y="6580257"/>
            <a:ext cx="1041400" cy="307777"/>
          </a:xfrm>
          <a:prstGeom prst="rect">
            <a:avLst/>
          </a:prstGeom>
        </p:spPr>
        <p:txBody>
          <a:bodyPr wrap="square">
            <a:spAutoFit/>
          </a:bodyPr>
          <a:lstStyle/>
          <a:p>
            <a:pPr algn="r"/>
            <a:r>
              <a:rPr lang="es-CL" sz="1400" dirty="0" smtClean="0">
                <a:solidFill>
                  <a:schemeClr val="bg1"/>
                </a:solidFill>
              </a:rPr>
              <a:t>CE-FCFM</a:t>
            </a:r>
            <a:endParaRPr lang="es-CL" sz="1400" dirty="0">
              <a:solidFill>
                <a:schemeClr val="bg1"/>
              </a:solidFill>
            </a:endParaRPr>
          </a:p>
        </p:txBody>
      </p:sp>
      <p:sp>
        <p:nvSpPr>
          <p:cNvPr id="16" name="Rectangle 4"/>
          <p:cNvSpPr>
            <a:spLocks noChangeArrowheads="1"/>
          </p:cNvSpPr>
          <p:nvPr/>
        </p:nvSpPr>
        <p:spPr bwMode="auto">
          <a:xfrm>
            <a:off x="31711" y="1288823"/>
            <a:ext cx="67326"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CL" sz="2100" smtClean="0">
                <a:solidFill>
                  <a:srgbClr val="000000"/>
                </a:solidFill>
                <a:latin typeface="Times New Roman" pitchFamily="18" charset="0"/>
                <a:cs typeface="Arial" pitchFamily="34" charset="0"/>
              </a:rPr>
              <a:t> </a:t>
            </a:r>
            <a:endParaRPr lang="es-CL" smtClean="0">
              <a:solidFill>
                <a:srgbClr val="000000"/>
              </a:solidFill>
              <a:latin typeface="Arial" pitchFamily="34" charset="0"/>
              <a:cs typeface="Arial" pitchFamily="34" charset="0"/>
            </a:endParaRPr>
          </a:p>
        </p:txBody>
      </p:sp>
      <p:pic>
        <p:nvPicPr>
          <p:cNvPr id="21" name="Picture 20" descr="http://www.freeclipartnow.com/d/38244-2/lightning-icon.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947" y="3314701"/>
            <a:ext cx="643304"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clipar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8750" y="2100262"/>
            <a:ext cx="97887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01600" y="6580257"/>
            <a:ext cx="2641600" cy="307777"/>
          </a:xfrm>
          <a:prstGeom prst="rect">
            <a:avLst/>
          </a:prstGeom>
        </p:spPr>
        <p:txBody>
          <a:bodyPr wrap="square">
            <a:spAutoFit/>
          </a:bodyPr>
          <a:lstStyle/>
          <a:p>
            <a:r>
              <a:rPr lang="es-CL" sz="1400" dirty="0" smtClean="0">
                <a:solidFill>
                  <a:schemeClr val="bg1"/>
                </a:solidFill>
              </a:rPr>
              <a:t>Santiago, 10 de Agosto de 2012</a:t>
            </a:r>
            <a:endParaRPr lang="es-CL" sz="1400" dirty="0">
              <a:solidFill>
                <a:schemeClr val="bg1"/>
              </a:solidFill>
            </a:endParaRPr>
          </a:p>
        </p:txBody>
      </p:sp>
      <p:sp>
        <p:nvSpPr>
          <p:cNvPr id="20" name="19 Rectángulo"/>
          <p:cNvSpPr/>
          <p:nvPr/>
        </p:nvSpPr>
        <p:spPr>
          <a:xfrm>
            <a:off x="-12762"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Title 3"/>
          <p:cNvSpPr txBox="1">
            <a:spLocks/>
          </p:cNvSpPr>
          <p:nvPr/>
        </p:nvSpPr>
        <p:spPr bwMode="auto">
          <a:xfrm>
            <a:off x="101600" y="764704"/>
            <a:ext cx="5075504" cy="380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MX" sz="3200" i="1" dirty="0" err="1" smtClean="0"/>
              <a:t>Chilean</a:t>
            </a:r>
            <a:r>
              <a:rPr lang="es-MX" sz="3200" i="1" dirty="0" smtClean="0"/>
              <a:t> </a:t>
            </a:r>
            <a:r>
              <a:rPr lang="es-MX" sz="3200" i="1" dirty="0" err="1" smtClean="0"/>
              <a:t>Electricity</a:t>
            </a:r>
            <a:r>
              <a:rPr lang="es-MX" sz="3200" i="1" dirty="0" smtClean="0"/>
              <a:t> </a:t>
            </a:r>
            <a:r>
              <a:rPr lang="es-MX" sz="3200" i="1" dirty="0" err="1" smtClean="0"/>
              <a:t>Market</a:t>
            </a:r>
            <a:r>
              <a:rPr lang="es-MX" sz="3200" b="1" i="1" dirty="0" smtClean="0">
                <a:solidFill>
                  <a:srgbClr val="C00000"/>
                </a:solidFill>
              </a:rPr>
              <a:t/>
            </a:r>
            <a:br>
              <a:rPr lang="es-MX" sz="3200" b="1" i="1" dirty="0" smtClean="0">
                <a:solidFill>
                  <a:srgbClr val="C00000"/>
                </a:solidFill>
              </a:rPr>
            </a:br>
            <a:r>
              <a:rPr lang="es-MX" sz="3200" b="1" i="1" dirty="0" err="1" smtClean="0">
                <a:solidFill>
                  <a:srgbClr val="C00000"/>
                </a:solidFill>
              </a:rPr>
              <a:t>Only</a:t>
            </a:r>
            <a:r>
              <a:rPr lang="es-MX" sz="3200" b="1" i="1" dirty="0" smtClean="0">
                <a:solidFill>
                  <a:srgbClr val="C00000"/>
                </a:solidFill>
              </a:rPr>
              <a:t> spot </a:t>
            </a:r>
            <a:r>
              <a:rPr lang="es-MX" sz="3200" b="1" i="1" dirty="0" err="1" smtClean="0">
                <a:solidFill>
                  <a:srgbClr val="C00000"/>
                </a:solidFill>
              </a:rPr>
              <a:t>market</a:t>
            </a:r>
            <a:r>
              <a:rPr lang="es-MX" sz="3200" b="1" i="1" dirty="0" smtClean="0">
                <a:solidFill>
                  <a:srgbClr val="C00000"/>
                </a:solidFill>
              </a:rPr>
              <a:t> sales</a:t>
            </a:r>
            <a:endParaRPr lang="es-CL" sz="3200" b="1" i="1" dirty="0">
              <a:solidFill>
                <a:srgbClr val="C00000"/>
              </a:solidFill>
            </a:endParaRPr>
          </a:p>
        </p:txBody>
      </p:sp>
      <p:sp>
        <p:nvSpPr>
          <p:cNvPr id="13" name="12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 Cash </a:t>
            </a:r>
            <a:r>
              <a:rPr lang="es-CL" sz="2400" b="1" i="1" dirty="0" err="1" smtClean="0">
                <a:solidFill>
                  <a:srgbClr val="FFFF00"/>
                </a:solidFill>
                <a:latin typeface="Trebuchet MS" pitchFamily="34" charset="0"/>
              </a:rPr>
              <a:t>Flows</a:t>
            </a:r>
            <a:endParaRPr lang="es-ES" sz="2800" b="1" i="1" dirty="0">
              <a:solidFill>
                <a:srgbClr val="FFFF00"/>
              </a:solidFill>
              <a:latin typeface="Trebuchet MS" pitchFamily="34" charset="0"/>
            </a:endParaRPr>
          </a:p>
        </p:txBody>
      </p:sp>
      <p:sp>
        <p:nvSpPr>
          <p:cNvPr id="15" name="14 CuadroTexto"/>
          <p:cNvSpPr txBox="1"/>
          <p:nvPr/>
        </p:nvSpPr>
        <p:spPr>
          <a:xfrm>
            <a:off x="1331640" y="4355812"/>
            <a:ext cx="1106393" cy="369332"/>
          </a:xfrm>
          <a:prstGeom prst="rect">
            <a:avLst/>
          </a:prstGeom>
          <a:noFill/>
        </p:spPr>
        <p:txBody>
          <a:bodyPr wrap="none" rtlCol="0">
            <a:spAutoFit/>
          </a:bodyPr>
          <a:lstStyle/>
          <a:p>
            <a:r>
              <a:rPr lang="es-ES" dirty="0" smtClean="0"/>
              <a:t>(ISO+MO)</a:t>
            </a:r>
            <a:endParaRPr lang="es-ES" dirty="0"/>
          </a:p>
        </p:txBody>
      </p:sp>
    </p:spTree>
    <p:extLst>
      <p:ext uri="{BB962C8B-B14F-4D97-AF65-F5344CB8AC3E}">
        <p14:creationId xmlns:p14="http://schemas.microsoft.com/office/powerpoint/2010/main" val="36674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11111E-6 4.81481E-6 L 0.14236 -0.00625 " pathEditMode="relative" rAng="0" ptsTypes="AA">
                                      <p:cBhvr>
                                        <p:cTn id="6" dur="2000" fill="hold"/>
                                        <p:tgtEl>
                                          <p:spTgt spid="21"/>
                                        </p:tgtEl>
                                        <p:attrNameLst>
                                          <p:attrName>ppt_x</p:attrName>
                                          <p:attrName>ppt_y</p:attrName>
                                        </p:attrNameLst>
                                      </p:cBhvr>
                                      <p:rCtr x="7100" y="-3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0017 -2.22222E-6 L -0.14305 0.11042 " pathEditMode="relative" rAng="0" ptsTypes="AA">
                                      <p:cBhvr>
                                        <p:cTn id="10" dur="2000" fill="hold"/>
                                        <p:tgtEl>
                                          <p:spTgt spid="22"/>
                                        </p:tgtEl>
                                        <p:attrNameLst>
                                          <p:attrName>ppt_x</p:attrName>
                                          <p:attrName>ppt_y</p:attrName>
                                        </p:attrNameLst>
                                      </p:cBhvr>
                                      <p:rCtr x="-7153"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 y="1590020"/>
            <a:ext cx="88868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869"/>
          <a:stretch/>
        </p:blipFill>
        <p:spPr bwMode="auto">
          <a:xfrm>
            <a:off x="2781300" y="3200400"/>
            <a:ext cx="958889" cy="93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001000" y="6580257"/>
            <a:ext cx="1041400" cy="307777"/>
          </a:xfrm>
          <a:prstGeom prst="rect">
            <a:avLst/>
          </a:prstGeom>
        </p:spPr>
        <p:txBody>
          <a:bodyPr wrap="square">
            <a:spAutoFit/>
          </a:bodyPr>
          <a:lstStyle/>
          <a:p>
            <a:pPr algn="r"/>
            <a:r>
              <a:rPr lang="es-CL" sz="1400" dirty="0" smtClean="0">
                <a:solidFill>
                  <a:schemeClr val="bg1"/>
                </a:solidFill>
              </a:rPr>
              <a:t>CE-FCFM</a:t>
            </a:r>
            <a:endParaRPr lang="es-CL" sz="1400" dirty="0">
              <a:solidFill>
                <a:schemeClr val="bg1"/>
              </a:solidFill>
            </a:endParaRPr>
          </a:p>
        </p:txBody>
      </p:sp>
      <p:sp>
        <p:nvSpPr>
          <p:cNvPr id="16" name="Rectangle 4"/>
          <p:cNvSpPr>
            <a:spLocks noChangeArrowheads="1"/>
          </p:cNvSpPr>
          <p:nvPr/>
        </p:nvSpPr>
        <p:spPr bwMode="auto">
          <a:xfrm>
            <a:off x="31711" y="1288823"/>
            <a:ext cx="67326"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CL" sz="2100" smtClean="0">
                <a:solidFill>
                  <a:srgbClr val="000000"/>
                </a:solidFill>
                <a:latin typeface="Times New Roman" pitchFamily="18" charset="0"/>
                <a:cs typeface="Arial" pitchFamily="34" charset="0"/>
              </a:rPr>
              <a:t> </a:t>
            </a:r>
            <a:endParaRPr lang="es-CL" smtClean="0">
              <a:solidFill>
                <a:srgbClr val="000000"/>
              </a:solidFill>
              <a:latin typeface="Arial" pitchFamily="34" charset="0"/>
              <a:cs typeface="Arial" pitchFamily="34" charset="0"/>
            </a:endParaRPr>
          </a:p>
        </p:txBody>
      </p:sp>
      <p:pic>
        <p:nvPicPr>
          <p:cNvPr id="18" name="Picture 10" descr="http://t0.gstatic.com/images?q=tbn:SooY7vWp-mtcpM:http://image.shutterstock.com/display_pic_with_logo/112549/112549,1220517225,2/stock-photo-bulldozers-in-open-cast-mining-quarry-16934677.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97" y="4659511"/>
            <a:ext cx="12514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http://t3.gstatic.com/images?q=tbn:HDITONKRJ8_7VM:http://www.gwinnett.k12.ga.us/MountainParkES/Assests/Images/math_symbol_clipar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016574"/>
            <a:ext cx="128660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descr="handshake clipar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873699"/>
            <a:ext cx="128660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http://t0.gstatic.com/images?q=tbn:1KeQilEsX5NLkM:http://images.clipartof.com/small/10110-Clipart-Picture-Of-A-Dollar-Sign-Mascot-Cartoon-Character-With-Welcoming-Open-Arms.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3873699"/>
            <a:ext cx="1295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101600" y="6580257"/>
            <a:ext cx="2641600" cy="307777"/>
          </a:xfrm>
          <a:prstGeom prst="rect">
            <a:avLst/>
          </a:prstGeom>
        </p:spPr>
        <p:txBody>
          <a:bodyPr wrap="square">
            <a:spAutoFit/>
          </a:bodyPr>
          <a:lstStyle/>
          <a:p>
            <a:r>
              <a:rPr lang="es-CL" sz="1400" dirty="0" smtClean="0">
                <a:solidFill>
                  <a:schemeClr val="bg1"/>
                </a:solidFill>
              </a:rPr>
              <a:t>Santiago, 10 de Agosto de 2012</a:t>
            </a:r>
            <a:endParaRPr lang="es-CL" sz="1400" dirty="0">
              <a:solidFill>
                <a:schemeClr val="bg1"/>
              </a:solidFill>
            </a:endParaRPr>
          </a:p>
        </p:txBody>
      </p:sp>
      <p:sp>
        <p:nvSpPr>
          <p:cNvPr id="20" name="19 Rectángulo"/>
          <p:cNvSpPr/>
          <p:nvPr/>
        </p:nvSpPr>
        <p:spPr>
          <a:xfrm>
            <a:off x="-12762"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Title 3"/>
          <p:cNvSpPr txBox="1">
            <a:spLocks/>
          </p:cNvSpPr>
          <p:nvPr/>
        </p:nvSpPr>
        <p:spPr bwMode="auto">
          <a:xfrm>
            <a:off x="101600" y="764704"/>
            <a:ext cx="6198592" cy="380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MX" sz="3200" i="1" dirty="0" err="1" smtClean="0"/>
              <a:t>Chilean</a:t>
            </a:r>
            <a:r>
              <a:rPr lang="es-MX" sz="3200" i="1" dirty="0" smtClean="0"/>
              <a:t> </a:t>
            </a:r>
            <a:r>
              <a:rPr lang="es-MX" sz="3200" i="1" dirty="0" err="1" smtClean="0"/>
              <a:t>Electricity</a:t>
            </a:r>
            <a:r>
              <a:rPr lang="es-MX" sz="3200" i="1" dirty="0" smtClean="0"/>
              <a:t> </a:t>
            </a:r>
            <a:r>
              <a:rPr lang="es-MX" sz="3200" i="1" dirty="0" err="1" smtClean="0"/>
              <a:t>Market</a:t>
            </a:r>
            <a:r>
              <a:rPr lang="es-MX" sz="3200" b="1" i="1" dirty="0" smtClean="0">
                <a:solidFill>
                  <a:srgbClr val="C00000"/>
                </a:solidFill>
              </a:rPr>
              <a:t/>
            </a:r>
            <a:br>
              <a:rPr lang="es-MX" sz="3200" b="1" i="1" dirty="0" smtClean="0">
                <a:solidFill>
                  <a:srgbClr val="C00000"/>
                </a:solidFill>
              </a:rPr>
            </a:br>
            <a:r>
              <a:rPr lang="es-MX" sz="3200" b="1" i="1" dirty="0" smtClean="0">
                <a:solidFill>
                  <a:srgbClr val="C00000"/>
                </a:solidFill>
              </a:rPr>
              <a:t>Spot </a:t>
            </a:r>
            <a:r>
              <a:rPr lang="es-MX" sz="3200" b="1" i="1" dirty="0" err="1" smtClean="0">
                <a:solidFill>
                  <a:srgbClr val="C00000"/>
                </a:solidFill>
              </a:rPr>
              <a:t>market</a:t>
            </a:r>
            <a:r>
              <a:rPr lang="es-MX" sz="3200" b="1" i="1" dirty="0" smtClean="0">
                <a:solidFill>
                  <a:srgbClr val="C00000"/>
                </a:solidFill>
              </a:rPr>
              <a:t> + Free </a:t>
            </a:r>
            <a:r>
              <a:rPr lang="es-MX" sz="3200" b="1" i="1" dirty="0" err="1" smtClean="0">
                <a:solidFill>
                  <a:srgbClr val="C00000"/>
                </a:solidFill>
              </a:rPr>
              <a:t>Customer</a:t>
            </a:r>
            <a:r>
              <a:rPr lang="es-MX" sz="3200" b="1" i="1" dirty="0" smtClean="0">
                <a:solidFill>
                  <a:srgbClr val="C00000"/>
                </a:solidFill>
              </a:rPr>
              <a:t> FBC</a:t>
            </a:r>
            <a:endParaRPr lang="es-CL" sz="3200" b="1" i="1" dirty="0">
              <a:solidFill>
                <a:srgbClr val="C00000"/>
              </a:solidFill>
            </a:endParaRPr>
          </a:p>
        </p:txBody>
      </p:sp>
      <p:sp>
        <p:nvSpPr>
          <p:cNvPr id="21" name="2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 Cash </a:t>
            </a:r>
            <a:r>
              <a:rPr lang="es-CL" sz="2400" b="1" i="1" dirty="0" err="1" smtClean="0">
                <a:solidFill>
                  <a:srgbClr val="FFFF00"/>
                </a:solidFill>
                <a:latin typeface="Trebuchet MS" pitchFamily="34" charset="0"/>
              </a:rPr>
              <a:t>Flows</a:t>
            </a:r>
            <a:endParaRPr lang="es-ES" sz="2800" b="1" i="1" dirty="0">
              <a:solidFill>
                <a:srgbClr val="FFFF00"/>
              </a:solidFill>
              <a:latin typeface="Trebuchet MS" pitchFamily="34" charset="0"/>
            </a:endParaRPr>
          </a:p>
        </p:txBody>
      </p:sp>
      <p:sp>
        <p:nvSpPr>
          <p:cNvPr id="23" name="22 CuadroTexto"/>
          <p:cNvSpPr txBox="1"/>
          <p:nvPr/>
        </p:nvSpPr>
        <p:spPr>
          <a:xfrm>
            <a:off x="1331640" y="4355812"/>
            <a:ext cx="1106393" cy="369332"/>
          </a:xfrm>
          <a:prstGeom prst="rect">
            <a:avLst/>
          </a:prstGeom>
          <a:noFill/>
        </p:spPr>
        <p:txBody>
          <a:bodyPr wrap="none" rtlCol="0">
            <a:spAutoFit/>
          </a:bodyPr>
          <a:lstStyle/>
          <a:p>
            <a:r>
              <a:rPr lang="es-ES" dirty="0" smtClean="0"/>
              <a:t>(ISO+MO)</a:t>
            </a:r>
            <a:endParaRPr lang="es-ES" dirty="0"/>
          </a:p>
        </p:txBody>
      </p:sp>
    </p:spTree>
    <p:extLst>
      <p:ext uri="{BB962C8B-B14F-4D97-AF65-F5344CB8AC3E}">
        <p14:creationId xmlns:p14="http://schemas.microsoft.com/office/powerpoint/2010/main" val="30176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5" presetClass="exit" presetSubtype="0" fill="hold" nodeType="clickEffect">
                                  <p:stCondLst>
                                    <p:cond delay="0"/>
                                  </p:stCondLst>
                                  <p:childTnLst>
                                    <p:anim calcmode="lin" valueType="num">
                                      <p:cBhvr>
                                        <p:cTn id="18" dur="1000"/>
                                        <p:tgtEl>
                                          <p:spTgt spid="25"/>
                                        </p:tgtEl>
                                        <p:attrNameLst>
                                          <p:attrName>ppt_w</p:attrName>
                                        </p:attrNameLst>
                                      </p:cBhvr>
                                      <p:tavLst>
                                        <p:tav tm="0">
                                          <p:val>
                                            <p:strVal val="ppt_w"/>
                                          </p:val>
                                        </p:tav>
                                        <p:tav tm="100000">
                                          <p:val>
                                            <p:strVal val="ppt_w*0.70"/>
                                          </p:val>
                                        </p:tav>
                                      </p:tavLst>
                                    </p:anim>
                                    <p:anim calcmode="lin" valueType="num">
                                      <p:cBhvr>
                                        <p:cTn id="19" dur="1000"/>
                                        <p:tgtEl>
                                          <p:spTgt spid="25"/>
                                        </p:tgtEl>
                                        <p:attrNameLst>
                                          <p:attrName>ppt_h</p:attrName>
                                        </p:attrNameLst>
                                      </p:cBhvr>
                                      <p:tavLst>
                                        <p:tav tm="0">
                                          <p:val>
                                            <p:strVal val="ppt_h"/>
                                          </p:val>
                                        </p:tav>
                                        <p:tav tm="100000">
                                          <p:val>
                                            <p:strVal val="ppt_h"/>
                                          </p:val>
                                        </p:tav>
                                      </p:tavLst>
                                    </p:anim>
                                    <p:animEffect transition="out" filter="fade">
                                      <p:cBhvr>
                                        <p:cTn id="20" dur="1000"/>
                                        <p:tgtEl>
                                          <p:spTgt spid="25"/>
                                        </p:tgtEl>
                                      </p:cBhvr>
                                    </p:animEffect>
                                    <p:set>
                                      <p:cBhvr>
                                        <p:cTn id="21" dur="1" fill="hold">
                                          <p:stCondLst>
                                            <p:cond delay="9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 y="2006302"/>
            <a:ext cx="88868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descr="http://t0.gstatic.com/images?q=tbn:SooY7vWp-mtcpM:http://image.shutterstock.com/display_pic_with_logo/112549/112549,1220517225,2/stock-photo-bulldozers-in-open-cast-mining-quarry-16934677.jpg">
            <a:hlinkClick r:id="rId4"/>
          </p:cNvPr>
          <p:cNvPicPr>
            <a:picLocks noChangeAspect="1" noChangeArrowheads="1"/>
          </p:cNvPicPr>
          <p:nvPr/>
        </p:nvPicPr>
        <p:blipFill>
          <a:blip r:embed="rId5"/>
          <a:srcRect/>
          <a:stretch>
            <a:fillRect/>
          </a:stretch>
        </p:blipFill>
        <p:spPr bwMode="auto">
          <a:xfrm>
            <a:off x="6786197" y="4986338"/>
            <a:ext cx="1251438" cy="85725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8001000" y="6580257"/>
            <a:ext cx="1041400" cy="307777"/>
          </a:xfrm>
          <a:prstGeom prst="rect">
            <a:avLst/>
          </a:prstGeom>
        </p:spPr>
        <p:txBody>
          <a:bodyPr wrap="square">
            <a:spAutoFit/>
          </a:bodyPr>
          <a:lstStyle/>
          <a:p>
            <a:pPr algn="r"/>
            <a:r>
              <a:rPr lang="es-CL" sz="1400" dirty="0" smtClean="0">
                <a:solidFill>
                  <a:schemeClr val="bg1"/>
                </a:solidFill>
              </a:rPr>
              <a:t>CE-FCFM</a:t>
            </a:r>
            <a:endParaRPr lang="es-CL" sz="1400" dirty="0">
              <a:solidFill>
                <a:schemeClr val="bg1"/>
              </a:solidFill>
            </a:endParaRPr>
          </a:p>
        </p:txBody>
      </p:sp>
      <p:sp>
        <p:nvSpPr>
          <p:cNvPr id="16" name="Rectangle 4"/>
          <p:cNvSpPr>
            <a:spLocks noChangeArrowheads="1"/>
          </p:cNvSpPr>
          <p:nvPr/>
        </p:nvSpPr>
        <p:spPr bwMode="auto">
          <a:xfrm>
            <a:off x="31711" y="1615650"/>
            <a:ext cx="67326"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CL" sz="2100" smtClean="0">
                <a:solidFill>
                  <a:srgbClr val="000000"/>
                </a:solidFill>
                <a:latin typeface="Times New Roman" pitchFamily="18" charset="0"/>
                <a:cs typeface="Arial" pitchFamily="34" charset="0"/>
              </a:rPr>
              <a:t> </a:t>
            </a:r>
            <a:endParaRPr lang="es-CL" smtClean="0">
              <a:solidFill>
                <a:srgbClr val="000000"/>
              </a:solidFill>
              <a:latin typeface="Arial" pitchFamily="34" charset="0"/>
              <a:cs typeface="Arial" pitchFamily="34" charset="0"/>
            </a:endParaRPr>
          </a:p>
        </p:txBody>
      </p:sp>
      <p:pic>
        <p:nvPicPr>
          <p:cNvPr id="19" name="Picture 18" descr="clipar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1709739"/>
            <a:ext cx="73122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descr="http://www.freeclipartnow.com/d/38244-2/lightning-icon.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1" y="4772025"/>
            <a:ext cx="64330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clipart image">
            <a:hlinkClick r:id="rId6"/>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6197" y="5057775"/>
            <a:ext cx="117084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descr="clipart image">
            <a:hlinkClick r:id="rId6"/>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9320" y="5557838"/>
            <a:ext cx="116937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descr="http://www.freeclipartnow.com/d/38244-2/lightning-icon.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555" y="4843464"/>
            <a:ext cx="6418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clipart image">
            <a:hlinkClick r:id="rId6"/>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8758" y="1638300"/>
            <a:ext cx="117084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8" descr="clipar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1709739"/>
            <a:ext cx="73122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8" descr="clipart image">
            <a:hlinkClick r:id="rId6"/>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9643" y="2374901"/>
            <a:ext cx="81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101600" y="6580257"/>
            <a:ext cx="2641600" cy="307777"/>
          </a:xfrm>
          <a:prstGeom prst="rect">
            <a:avLst/>
          </a:prstGeom>
        </p:spPr>
        <p:txBody>
          <a:bodyPr wrap="square">
            <a:spAutoFit/>
          </a:bodyPr>
          <a:lstStyle/>
          <a:p>
            <a:r>
              <a:rPr lang="es-CL" sz="1400" dirty="0" smtClean="0">
                <a:solidFill>
                  <a:schemeClr val="bg1"/>
                </a:solidFill>
              </a:rPr>
              <a:t>Santiago, 10 de Agosto de 2012</a:t>
            </a:r>
            <a:endParaRPr lang="es-CL" sz="1400" dirty="0">
              <a:solidFill>
                <a:schemeClr val="bg1"/>
              </a:solidFill>
            </a:endParaRPr>
          </a:p>
        </p:txBody>
      </p:sp>
      <p:sp>
        <p:nvSpPr>
          <p:cNvPr id="26" name="25 Rectángulo"/>
          <p:cNvSpPr/>
          <p:nvPr/>
        </p:nvSpPr>
        <p:spPr>
          <a:xfrm>
            <a:off x="-12762"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Title 3"/>
          <p:cNvSpPr txBox="1">
            <a:spLocks/>
          </p:cNvSpPr>
          <p:nvPr/>
        </p:nvSpPr>
        <p:spPr bwMode="auto">
          <a:xfrm>
            <a:off x="35496" y="1031777"/>
            <a:ext cx="6198592" cy="380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MX" sz="3200" i="1" dirty="0" err="1" smtClean="0"/>
              <a:t>Chilean</a:t>
            </a:r>
            <a:r>
              <a:rPr lang="es-MX" sz="3200" i="1" dirty="0" smtClean="0"/>
              <a:t> </a:t>
            </a:r>
            <a:r>
              <a:rPr lang="es-MX" sz="3200" i="1" dirty="0" err="1" smtClean="0"/>
              <a:t>Electricity</a:t>
            </a:r>
            <a:r>
              <a:rPr lang="es-MX" sz="3200" i="1" dirty="0" smtClean="0"/>
              <a:t> </a:t>
            </a:r>
            <a:r>
              <a:rPr lang="es-MX" sz="3200" i="1" dirty="0" err="1" smtClean="0"/>
              <a:t>Market</a:t>
            </a:r>
            <a:r>
              <a:rPr lang="es-MX" sz="3200" b="1" i="1" dirty="0" smtClean="0">
                <a:solidFill>
                  <a:srgbClr val="C00000"/>
                </a:solidFill>
              </a:rPr>
              <a:t/>
            </a:r>
            <a:br>
              <a:rPr lang="es-MX" sz="3200" b="1" i="1" dirty="0" smtClean="0">
                <a:solidFill>
                  <a:srgbClr val="C00000"/>
                </a:solidFill>
              </a:rPr>
            </a:br>
            <a:r>
              <a:rPr lang="es-MX" sz="3200" b="1" i="1" dirty="0" smtClean="0">
                <a:solidFill>
                  <a:srgbClr val="C00000"/>
                </a:solidFill>
              </a:rPr>
              <a:t>Spot </a:t>
            </a:r>
            <a:r>
              <a:rPr lang="es-MX" sz="3200" b="1" i="1" dirty="0" err="1" smtClean="0">
                <a:solidFill>
                  <a:srgbClr val="C00000"/>
                </a:solidFill>
              </a:rPr>
              <a:t>market</a:t>
            </a:r>
            <a:r>
              <a:rPr lang="es-MX" sz="3200" b="1" i="1" dirty="0" smtClean="0">
                <a:solidFill>
                  <a:srgbClr val="C00000"/>
                </a:solidFill>
              </a:rPr>
              <a:t> + Free </a:t>
            </a:r>
            <a:r>
              <a:rPr lang="es-MX" sz="3200" b="1" i="1" dirty="0" err="1" smtClean="0">
                <a:solidFill>
                  <a:srgbClr val="C00000"/>
                </a:solidFill>
              </a:rPr>
              <a:t>Customer</a:t>
            </a:r>
            <a:r>
              <a:rPr lang="es-MX" sz="3200" b="1" i="1" dirty="0" smtClean="0">
                <a:solidFill>
                  <a:srgbClr val="C00000"/>
                </a:solidFill>
              </a:rPr>
              <a:t> FBC + </a:t>
            </a:r>
            <a:r>
              <a:rPr lang="es-MX" sz="3200" b="1" i="1" dirty="0" err="1" smtClean="0">
                <a:solidFill>
                  <a:srgbClr val="C00000"/>
                </a:solidFill>
              </a:rPr>
              <a:t>Regulated</a:t>
            </a:r>
            <a:r>
              <a:rPr lang="es-MX" sz="3200" b="1" i="1" dirty="0" smtClean="0">
                <a:solidFill>
                  <a:srgbClr val="C00000"/>
                </a:solidFill>
              </a:rPr>
              <a:t> </a:t>
            </a:r>
            <a:r>
              <a:rPr lang="es-MX" sz="3200" b="1" i="1" dirty="0" err="1" smtClean="0">
                <a:solidFill>
                  <a:srgbClr val="C00000"/>
                </a:solidFill>
              </a:rPr>
              <a:t>Customer</a:t>
            </a:r>
            <a:r>
              <a:rPr lang="es-MX" sz="3200" b="1" i="1" dirty="0" smtClean="0">
                <a:solidFill>
                  <a:srgbClr val="C00000"/>
                </a:solidFill>
              </a:rPr>
              <a:t> FBC</a:t>
            </a:r>
            <a:endParaRPr lang="es-CL" sz="3200" b="1" i="1" dirty="0">
              <a:solidFill>
                <a:srgbClr val="C00000"/>
              </a:solidFill>
            </a:endParaRPr>
          </a:p>
        </p:txBody>
      </p:sp>
      <p:sp>
        <p:nvSpPr>
          <p:cNvPr id="27" name="26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 Cash </a:t>
            </a:r>
            <a:r>
              <a:rPr lang="es-CL" sz="2400" b="1" i="1" dirty="0" err="1" smtClean="0">
                <a:solidFill>
                  <a:srgbClr val="FFFF00"/>
                </a:solidFill>
                <a:latin typeface="Trebuchet MS" pitchFamily="34" charset="0"/>
              </a:rPr>
              <a:t>Flows</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33084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146 -0.05301 C -0.0158 -0.09468 -0.04392 -0.23981 -0.03906 -0.3037 C -0.0342 -0.36759 -0.00156 -0.43241 0.01788 -0.43704 C 0.03733 -0.44167 0.06719 -0.39861 0.07813 -0.33125 C 0.08907 -0.26389 -0.01701 -0.09653 0.08334 -0.03241 C 0.18368 0.03171 0.55608 0.03611 0.68056 0.05417 " pathEditMode="relative" rAng="0" ptsTypes="aaaaaa">
                                      <p:cBhvr>
                                        <p:cTn id="10" dur="2000" fill="hold"/>
                                        <p:tgtEl>
                                          <p:spTgt spid="22"/>
                                        </p:tgtEl>
                                        <p:attrNameLst>
                                          <p:attrName>ppt_x</p:attrName>
                                          <p:attrName>ppt_y</p:attrName>
                                        </p:attrNameLst>
                                      </p:cBhvr>
                                      <p:rCtr x="33000" y="-141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3.61111E-6 -4.0148E-6 L -0.43993 0.00139 " pathEditMode="relative" rAng="0" ptsTypes="AA">
                                      <p:cBhvr>
                                        <p:cTn id="18" dur="2000" fill="hold"/>
                                        <p:tgtEl>
                                          <p:spTgt spid="24"/>
                                        </p:tgtEl>
                                        <p:attrNameLst>
                                          <p:attrName>ppt_x</p:attrName>
                                          <p:attrName>ppt_y</p:attrName>
                                        </p:attrNameLst>
                                      </p:cBhvr>
                                      <p:rCtr x="-22000" y="1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6632 0.00624 C -0.1408 0.00393 -0.2151 0.00185 -0.25139 -0.04741 C -0.28767 -0.09667 -0.28559 -0.21115 -0.28437 -0.29001 C -0.28316 -0.36888 -0.2783 -0.47641 -0.24392 -0.52059 C -0.20955 -0.56476 -0.12031 -0.57493 -0.0783 -0.55435 C -0.03628 -0.53377 -0.0026 -0.4815 0.00816 -0.39732 C 0.01893 -0.31314 -0.01042 -0.10754 -0.01406 -0.0495 " pathEditMode="relative" ptsTypes="aaaaaaA">
                                      <p:cBhvr>
                                        <p:cTn id="26" dur="2000" fill="hold"/>
                                        <p:tgtEl>
                                          <p:spTgt spid="3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1146 -0.05296 C -0.0158 -0.09459 -0.04392 -0.23982 -0.03906 -0.30365 C -0.0342 -0.36748 -0.00156 -0.43247 0.01788 -0.43709 C 0.03733 -0.44172 0.00938 -0.34066 0.07813 -0.33117 C 0.14688 -0.32169 0.32986 -0.37396 0.43073 -0.38043 C 0.5316 -0.38691 0.63038 -0.37257 0.68299 -0.37049 " pathEditMode="relative" rAng="0" ptsTypes="aaaaaa">
                                      <p:cBhvr>
                                        <p:cTn id="34" dur="2000" fill="hold"/>
                                        <p:tgtEl>
                                          <p:spTgt spid="32"/>
                                        </p:tgtEl>
                                        <p:attrNameLst>
                                          <p:attrName>ppt_x</p:attrName>
                                          <p:attrName>ppt_y</p:attrName>
                                        </p:attrNameLst>
                                      </p:cBhvr>
                                      <p:rCtr x="33100" y="-1940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1.11111E-6 4.81036E-7 L -0.21892 -0.00254 " pathEditMode="relative" rAng="0" ptsTypes="AA">
                                      <p:cBhvr>
                                        <p:cTn id="42" dur="2000" fill="hold"/>
                                        <p:tgtEl>
                                          <p:spTgt spid="33"/>
                                        </p:tgtEl>
                                        <p:attrNameLst>
                                          <p:attrName>ppt_x</p:attrName>
                                          <p:attrName>ppt_y</p:attrName>
                                        </p:attrNameLst>
                                      </p:cBhvr>
                                      <p:rCtr x="-11000" y="-100"/>
                                    </p:animMotion>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nodeType="clickEffect">
                                  <p:stCondLst>
                                    <p:cond delay="0"/>
                                  </p:stCondLst>
                                  <p:childTnLst>
                                    <p:anim calcmode="lin" valueType="num">
                                      <p:cBhvr>
                                        <p:cTn id="46" dur="1000"/>
                                        <p:tgtEl>
                                          <p:spTgt spid="33"/>
                                        </p:tgtEl>
                                        <p:attrNameLst>
                                          <p:attrName>ppt_w</p:attrName>
                                        </p:attrNameLst>
                                      </p:cBhvr>
                                      <p:tavLst>
                                        <p:tav tm="0">
                                          <p:val>
                                            <p:strVal val="ppt_w"/>
                                          </p:val>
                                        </p:tav>
                                        <p:tav tm="100000">
                                          <p:val>
                                            <p:strVal val="ppt_w*0.70"/>
                                          </p:val>
                                        </p:tav>
                                      </p:tavLst>
                                    </p:anim>
                                    <p:anim calcmode="lin" valueType="num">
                                      <p:cBhvr>
                                        <p:cTn id="47" dur="1000"/>
                                        <p:tgtEl>
                                          <p:spTgt spid="33"/>
                                        </p:tgtEl>
                                        <p:attrNameLst>
                                          <p:attrName>ppt_h</p:attrName>
                                        </p:attrNameLst>
                                      </p:cBhvr>
                                      <p:tavLst>
                                        <p:tav tm="0">
                                          <p:val>
                                            <p:strVal val="ppt_h"/>
                                          </p:val>
                                        </p:tav>
                                        <p:tav tm="100000">
                                          <p:val>
                                            <p:strVal val="ppt_h"/>
                                          </p:val>
                                        </p:tav>
                                      </p:tavLst>
                                    </p:anim>
                                    <p:animEffect transition="out" filter="fade">
                                      <p:cBhvr>
                                        <p:cTn id="48" dur="1000"/>
                                        <p:tgtEl>
                                          <p:spTgt spid="33"/>
                                        </p:tgtEl>
                                      </p:cBhvr>
                                    </p:animEffect>
                                    <p:set>
                                      <p:cBhvr>
                                        <p:cTn id="49" dur="1" fill="hold">
                                          <p:stCondLst>
                                            <p:cond delay="999"/>
                                          </p:stCondLst>
                                        </p:cTn>
                                        <p:tgtEl>
                                          <p:spTgt spid="3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06632 0.00625 C -0.09132 0.02567 -0.19184 0.10384 -0.21684 0.12327 " pathEditMode="relative" rAng="0" ptsTypes="aa">
                                      <p:cBhvr>
                                        <p:cTn id="61" dur="2000" fill="hold"/>
                                        <p:tgtEl>
                                          <p:spTgt spid="34"/>
                                        </p:tgtEl>
                                        <p:attrNameLst>
                                          <p:attrName>ppt_x</p:attrName>
                                          <p:attrName>ppt_y</p:attrName>
                                        </p:attrNameLst>
                                      </p:cBhvr>
                                      <p:rCtr x="-7500" y="5900"/>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0.06649 0.00625 C -0.1408 0.00394 -0.21441 -0.09189 -0.25139 -0.04745 C -0.28837 -0.00301 -0.28976 0.1919 -0.28871 0.27223 C -0.28767 0.35255 -0.27743 0.40116 -0.24514 0.43449 C -0.21285 0.46783 -0.13507 0.48982 -0.09531 0.47292 C -0.05521 0.45602 -0.02153 0.40394 -0.00573 0.33264 C 0.01042 0.26135 -0.00069 0.10533 0.00052 0.04561 " pathEditMode="relative" rAng="0" ptsTypes="aaaaaaa">
                                      <p:cBhvr>
                                        <p:cTn id="69" dur="2000" fill="hold"/>
                                        <p:tgtEl>
                                          <p:spTgt spid="35"/>
                                        </p:tgtEl>
                                        <p:attrNameLst>
                                          <p:attrName>ppt_x</p:attrName>
                                          <p:attrName>ppt_y</p:attrName>
                                        </p:attrNameLst>
                                      </p:cBhvr>
                                      <p:rCtr x="-7300" y="19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 y="2006302"/>
            <a:ext cx="88868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8001000" y="6580257"/>
            <a:ext cx="1041400" cy="307777"/>
          </a:xfrm>
          <a:prstGeom prst="rect">
            <a:avLst/>
          </a:prstGeom>
        </p:spPr>
        <p:txBody>
          <a:bodyPr wrap="square">
            <a:spAutoFit/>
          </a:bodyPr>
          <a:lstStyle/>
          <a:p>
            <a:pPr algn="r"/>
            <a:r>
              <a:rPr lang="es-CL" sz="1400" dirty="0" smtClean="0">
                <a:solidFill>
                  <a:schemeClr val="bg1"/>
                </a:solidFill>
              </a:rPr>
              <a:t>CE-FCFM</a:t>
            </a:r>
            <a:endParaRPr lang="es-CL" sz="1400" dirty="0">
              <a:solidFill>
                <a:schemeClr val="bg1"/>
              </a:solidFill>
            </a:endParaRPr>
          </a:p>
        </p:txBody>
      </p:sp>
      <p:sp>
        <p:nvSpPr>
          <p:cNvPr id="16" name="Rectangle 4"/>
          <p:cNvSpPr>
            <a:spLocks noChangeArrowheads="1"/>
          </p:cNvSpPr>
          <p:nvPr/>
        </p:nvSpPr>
        <p:spPr bwMode="auto">
          <a:xfrm>
            <a:off x="31711" y="1615650"/>
            <a:ext cx="67326"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CL" sz="2100" smtClean="0">
                <a:solidFill>
                  <a:srgbClr val="000000"/>
                </a:solidFill>
                <a:latin typeface="Times New Roman" pitchFamily="18" charset="0"/>
                <a:cs typeface="Arial" pitchFamily="34" charset="0"/>
              </a:rPr>
              <a:t> </a:t>
            </a:r>
            <a:endParaRPr lang="es-CL" smtClean="0">
              <a:solidFill>
                <a:srgbClr val="000000"/>
              </a:solidFill>
              <a:latin typeface="Arial" pitchFamily="34" charset="0"/>
              <a:cs typeface="Arial" pitchFamily="34" charset="0"/>
            </a:endParaRPr>
          </a:p>
        </p:txBody>
      </p:sp>
      <p:pic>
        <p:nvPicPr>
          <p:cNvPr id="26" name="Picture 20" descr="http://www.freeclipartnow.com/d/38244-2/lightning-ic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9643" y="4843464"/>
            <a:ext cx="64330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descr="clipart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5697" y="5272089"/>
            <a:ext cx="87776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http://www.freeclipartnow.com/d/38244-2/lightning-ic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6305" y="3843339"/>
            <a:ext cx="6418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http://www.freeclipartnow.com/d/38244-2/lightning-ic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6305" y="3843339"/>
            <a:ext cx="6418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 descr="clipart image">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8751" y="2271714"/>
            <a:ext cx="73122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 descr="clipart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057776"/>
            <a:ext cx="87776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8" descr="clipart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1054" y="2486025"/>
            <a:ext cx="87776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01600" y="6580257"/>
            <a:ext cx="2641600" cy="307777"/>
          </a:xfrm>
          <a:prstGeom prst="rect">
            <a:avLst/>
          </a:prstGeom>
        </p:spPr>
        <p:txBody>
          <a:bodyPr wrap="square">
            <a:spAutoFit/>
          </a:bodyPr>
          <a:lstStyle/>
          <a:p>
            <a:r>
              <a:rPr lang="es-CL" sz="1400" dirty="0" smtClean="0">
                <a:solidFill>
                  <a:schemeClr val="bg1"/>
                </a:solidFill>
              </a:rPr>
              <a:t>Santiago, 10 de Agosto de 2012</a:t>
            </a:r>
            <a:endParaRPr lang="es-CL" sz="1400" dirty="0">
              <a:solidFill>
                <a:schemeClr val="bg1"/>
              </a:solidFill>
            </a:endParaRPr>
          </a:p>
        </p:txBody>
      </p:sp>
      <p:sp>
        <p:nvSpPr>
          <p:cNvPr id="21" name="20 Rectángulo"/>
          <p:cNvSpPr/>
          <p:nvPr/>
        </p:nvSpPr>
        <p:spPr>
          <a:xfrm>
            <a:off x="-12762"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Title 3"/>
          <p:cNvSpPr txBox="1">
            <a:spLocks/>
          </p:cNvSpPr>
          <p:nvPr/>
        </p:nvSpPr>
        <p:spPr bwMode="auto">
          <a:xfrm>
            <a:off x="35496" y="1031777"/>
            <a:ext cx="6198592" cy="380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MX" sz="3200" i="1" dirty="0" err="1" smtClean="0"/>
              <a:t>Chilean</a:t>
            </a:r>
            <a:r>
              <a:rPr lang="es-MX" sz="3200" i="1" dirty="0" smtClean="0"/>
              <a:t> </a:t>
            </a:r>
            <a:r>
              <a:rPr lang="es-MX" sz="3200" i="1" dirty="0" err="1" smtClean="0"/>
              <a:t>Electricity</a:t>
            </a:r>
            <a:r>
              <a:rPr lang="es-MX" sz="3200" i="1" dirty="0" smtClean="0"/>
              <a:t> </a:t>
            </a:r>
            <a:r>
              <a:rPr lang="es-MX" sz="3200" i="1" dirty="0" err="1" smtClean="0"/>
              <a:t>Market</a:t>
            </a:r>
            <a:r>
              <a:rPr lang="es-MX" sz="3200" b="1" i="1" dirty="0" smtClean="0">
                <a:solidFill>
                  <a:srgbClr val="C00000"/>
                </a:solidFill>
              </a:rPr>
              <a:t/>
            </a:r>
            <a:br>
              <a:rPr lang="es-MX" sz="3200" b="1" i="1" dirty="0" smtClean="0">
                <a:solidFill>
                  <a:srgbClr val="C00000"/>
                </a:solidFill>
              </a:rPr>
            </a:br>
            <a:r>
              <a:rPr lang="es-MX" sz="3200" b="1" i="1" dirty="0" smtClean="0">
                <a:solidFill>
                  <a:srgbClr val="C00000"/>
                </a:solidFill>
              </a:rPr>
              <a:t>Spot </a:t>
            </a:r>
            <a:r>
              <a:rPr lang="es-MX" sz="3200" b="1" i="1" dirty="0" err="1" smtClean="0">
                <a:solidFill>
                  <a:srgbClr val="C00000"/>
                </a:solidFill>
              </a:rPr>
              <a:t>market</a:t>
            </a:r>
            <a:r>
              <a:rPr lang="es-MX" sz="3200" b="1" i="1" dirty="0" smtClean="0">
                <a:solidFill>
                  <a:srgbClr val="C00000"/>
                </a:solidFill>
              </a:rPr>
              <a:t> + Free </a:t>
            </a:r>
            <a:r>
              <a:rPr lang="es-MX" sz="3200" b="1" i="1" dirty="0" err="1" smtClean="0">
                <a:solidFill>
                  <a:srgbClr val="C00000"/>
                </a:solidFill>
              </a:rPr>
              <a:t>Customer</a:t>
            </a:r>
            <a:r>
              <a:rPr lang="es-MX" sz="3200" b="1" i="1" dirty="0" smtClean="0">
                <a:solidFill>
                  <a:srgbClr val="C00000"/>
                </a:solidFill>
              </a:rPr>
              <a:t> FBC + </a:t>
            </a:r>
            <a:r>
              <a:rPr lang="es-MX" sz="3200" b="1" i="1" dirty="0" err="1" smtClean="0">
                <a:solidFill>
                  <a:srgbClr val="C00000"/>
                </a:solidFill>
              </a:rPr>
              <a:t>Regulated</a:t>
            </a:r>
            <a:r>
              <a:rPr lang="es-MX" sz="3200" b="1" i="1" dirty="0" smtClean="0">
                <a:solidFill>
                  <a:srgbClr val="C00000"/>
                </a:solidFill>
              </a:rPr>
              <a:t> </a:t>
            </a:r>
            <a:r>
              <a:rPr lang="es-MX" sz="3200" b="1" i="1" dirty="0" err="1" smtClean="0">
                <a:solidFill>
                  <a:srgbClr val="C00000"/>
                </a:solidFill>
              </a:rPr>
              <a:t>Customer</a:t>
            </a:r>
            <a:r>
              <a:rPr lang="es-MX" sz="3200" b="1" i="1" dirty="0" smtClean="0">
                <a:solidFill>
                  <a:srgbClr val="C00000"/>
                </a:solidFill>
              </a:rPr>
              <a:t> FBC</a:t>
            </a:r>
            <a:endParaRPr lang="es-CL" sz="3200" b="1" i="1" dirty="0">
              <a:solidFill>
                <a:srgbClr val="C00000"/>
              </a:solidFill>
            </a:endParaRPr>
          </a:p>
        </p:txBody>
      </p:sp>
      <p:sp>
        <p:nvSpPr>
          <p:cNvPr id="19" name="18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a:solidFill>
                  <a:prstClr val="white"/>
                </a:solidFill>
                <a:latin typeface="Trebuchet MS" pitchFamily="34" charset="0"/>
              </a:rPr>
              <a:t>2. </a:t>
            </a:r>
            <a:r>
              <a:rPr lang="es-CL" sz="2400" b="1" dirty="0" err="1">
                <a:solidFill>
                  <a:prstClr val="white"/>
                </a:solidFill>
                <a:latin typeface="Trebuchet MS" pitchFamily="34" charset="0"/>
              </a:rPr>
              <a:t>Market</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Design</a:t>
            </a:r>
            <a:r>
              <a:rPr lang="es-CL" sz="2400" b="1" dirty="0">
                <a:solidFill>
                  <a:prstClr val="white"/>
                </a:solidFill>
                <a:latin typeface="Trebuchet MS" pitchFamily="34" charset="0"/>
              </a:rPr>
              <a:t> </a:t>
            </a:r>
            <a:r>
              <a:rPr lang="es-CL" sz="2400" b="1" dirty="0" err="1">
                <a:solidFill>
                  <a:prstClr val="white"/>
                </a:solidFill>
                <a:latin typeface="Trebuchet MS" pitchFamily="34" charset="0"/>
              </a:rPr>
              <a:t>Comparison</a:t>
            </a:r>
            <a:r>
              <a:rPr lang="es-CL" sz="2400" b="1" dirty="0">
                <a:solidFill>
                  <a:prstClr val="white"/>
                </a:solidFill>
                <a:latin typeface="Trebuchet MS" pitchFamily="34" charset="0"/>
              </a:rPr>
              <a:t> </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Energy</a:t>
            </a:r>
            <a:r>
              <a:rPr lang="es-CL" sz="2400" b="1" i="1" dirty="0" smtClean="0">
                <a:solidFill>
                  <a:srgbClr val="FFFF00"/>
                </a:solidFill>
                <a:latin typeface="Trebuchet MS" pitchFamily="34" charset="0"/>
              </a:rPr>
              <a:t> / Cash </a:t>
            </a:r>
            <a:r>
              <a:rPr lang="es-CL" sz="2400" b="1" i="1" dirty="0" err="1" smtClean="0">
                <a:solidFill>
                  <a:srgbClr val="FFFF00"/>
                </a:solidFill>
                <a:latin typeface="Trebuchet MS" pitchFamily="34" charset="0"/>
              </a:rPr>
              <a:t>Flows</a:t>
            </a:r>
            <a:endParaRPr lang="es-ES" sz="2800" b="1" i="1" dirty="0">
              <a:solidFill>
                <a:srgbClr val="FFFF00"/>
              </a:solidFill>
              <a:latin typeface="Trebuchet MS" pitchFamily="34" charset="0"/>
            </a:endParaRPr>
          </a:p>
        </p:txBody>
      </p:sp>
      <p:sp>
        <p:nvSpPr>
          <p:cNvPr id="20" name="19 CuadroTexto"/>
          <p:cNvSpPr txBox="1"/>
          <p:nvPr/>
        </p:nvSpPr>
        <p:spPr>
          <a:xfrm>
            <a:off x="1331640" y="4643844"/>
            <a:ext cx="1106393" cy="369332"/>
          </a:xfrm>
          <a:prstGeom prst="rect">
            <a:avLst/>
          </a:prstGeom>
          <a:noFill/>
        </p:spPr>
        <p:txBody>
          <a:bodyPr wrap="none" rtlCol="0">
            <a:spAutoFit/>
          </a:bodyPr>
          <a:lstStyle/>
          <a:p>
            <a:r>
              <a:rPr lang="es-ES" dirty="0" smtClean="0"/>
              <a:t>(ISO+MO)</a:t>
            </a:r>
            <a:endParaRPr lang="es-ES" dirty="0"/>
          </a:p>
        </p:txBody>
      </p:sp>
    </p:spTree>
    <p:extLst>
      <p:ext uri="{BB962C8B-B14F-4D97-AF65-F5344CB8AC3E}">
        <p14:creationId xmlns:p14="http://schemas.microsoft.com/office/powerpoint/2010/main" val="391860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663 -0.04537 L -0.12327 -0.11875 " pathEditMode="relative" ptsTypes="AA">
                                      <p:cBhvr>
                                        <p:cTn id="6" dur="2000" fill="hold"/>
                                        <p:tgtEl>
                                          <p:spTgt spid="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E-6 3.33333E-6 C -0.00972 0.10578 -0.01928 0.2118 0.00139 0.27754 C 0.02205 0.34352 0.07292 0.36921 0.12396 0.39514 " pathEditMode="relative" rAng="0" ptsTypes="aaA">
                                      <p:cBhvr>
                                        <p:cTn id="14" dur="2000" fill="hold"/>
                                        <p:tgtEl>
                                          <p:spTgt spid="37"/>
                                        </p:tgtEl>
                                        <p:attrNameLst>
                                          <p:attrName>ppt_x</p:attrName>
                                          <p:attrName>ppt_y</p:attrName>
                                        </p:attrNameLst>
                                      </p:cBhvr>
                                      <p:rCtr x="5200" y="1970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2.77778E-7 -3.33333E-6 C 0.01927 0.0331 0.03854 0.06621 0.09827 0.08264 C 0.15799 0.09908 0.31528 0.09607 0.35868 0.09885 " pathEditMode="relative" ptsTypes="aaA">
                                      <p:cBhvr>
                                        <p:cTn id="22" dur="2000" fill="hold"/>
                                        <p:tgtEl>
                                          <p:spTgt spid="3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94444E-6 7.40741E-7 C 0.02361 0.01458 0.08872 0.07338 0.14202 0.0868 C 0.19531 0.10023 0.27656 0.12477 0.31962 0.07986 C 0.36268 0.03495 0.38386 -0.12755 0.4007 -0.18218 " pathEditMode="relative" rAng="0" ptsTypes="aaaa">
                                      <p:cBhvr>
                                        <p:cTn id="30" dur="2000" fill="hold"/>
                                        <p:tgtEl>
                                          <p:spTgt spid="36"/>
                                        </p:tgtEl>
                                        <p:attrNameLst>
                                          <p:attrName>ppt_x</p:attrName>
                                          <p:attrName>ppt_y</p:attrName>
                                        </p:attrNameLst>
                                      </p:cBhvr>
                                      <p:rCtr x="20000" y="-290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11111E-6 1.85185E-6 C -0.05278 -0.01898 -0.10521 -0.0375 -0.12813 -0.10625 C -0.15087 -0.175 -0.13559 -0.36181 -0.13715 -0.41273 " pathEditMode="relative" rAng="0" ptsTypes="aaA">
                                      <p:cBhvr>
                                        <p:cTn id="38" dur="2000" fill="hold"/>
                                        <p:tgtEl>
                                          <p:spTgt spid="27"/>
                                        </p:tgtEl>
                                        <p:attrNameLst>
                                          <p:attrName>ppt_x</p:attrName>
                                          <p:attrName>ppt_y</p:attrName>
                                        </p:attrNameLst>
                                      </p:cBhvr>
                                      <p:rCtr x="-7600" y="-206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8386 -0.06273 C -0.12865 -0.04791 -0.17327 -0.03287 -0.21146 -0.03981 C -0.24965 -0.04676 -0.29618 -0.09352 -0.3132 -0.10416 " pathEditMode="relative" ptsTypes="aaA">
                                      <p:cBhvr>
                                        <p:cTn id="46" dur="2000" fill="hold"/>
                                        <p:tgtEl>
                                          <p:spTgt spid="38"/>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0469 0.00602 C -0.02361 0.05 -0.07188 0.22778 -0.1184 0.27037 C -0.16493 0.31297 -0.24948 0.26297 -0.28403 0.26111 " pathEditMode="relative" rAng="0" ptsTypes="aaa">
                                      <p:cBhvr>
                                        <p:cTn id="54" dur="2000" fill="hold"/>
                                        <p:tgtEl>
                                          <p:spTgt spid="39"/>
                                        </p:tgtEl>
                                        <p:attrNameLst>
                                          <p:attrName>ppt_x</p:attrName>
                                          <p:attrName>ppt_y</p:attrName>
                                        </p:attrNameLst>
                                      </p:cBhvr>
                                      <p:rCtr x="-14000" y="15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2" descr="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18"/>
            <a:ext cx="9144000" cy="6858000"/>
          </a:xfrm>
          <a:prstGeom prst="rect">
            <a:avLst/>
          </a:prstGeom>
        </p:spPr>
      </p:pic>
      <p:sp>
        <p:nvSpPr>
          <p:cNvPr id="190" name="189 Rectángulo"/>
          <p:cNvSpPr/>
          <p:nvPr/>
        </p:nvSpPr>
        <p:spPr>
          <a:xfrm>
            <a:off x="93353" y="19943"/>
            <a:ext cx="7234286" cy="553998"/>
          </a:xfrm>
          <a:prstGeom prst="rect">
            <a:avLst/>
          </a:prstGeom>
        </p:spPr>
        <p:txBody>
          <a:bodyPr wrap="square">
            <a:spAutoFit/>
          </a:bodyPr>
          <a:lstStyle/>
          <a:p>
            <a:r>
              <a:rPr lang="es-ES" sz="3000" spc="-100" dirty="0" smtClean="0">
                <a:solidFill>
                  <a:srgbClr val="FF0000"/>
                </a:solidFill>
                <a:uFill>
                  <a:solidFill>
                    <a:schemeClr val="tx1">
                      <a:lumMod val="50000"/>
                      <a:lumOff val="50000"/>
                    </a:schemeClr>
                  </a:solidFill>
                </a:uFill>
                <a:latin typeface="Arial Narrow" pitchFamily="34" charset="0"/>
              </a:rPr>
              <a:t>Solar </a:t>
            </a:r>
            <a:r>
              <a:rPr lang="es-ES" sz="3000" spc="-100" dirty="0" err="1" smtClean="0">
                <a:solidFill>
                  <a:srgbClr val="FF0000"/>
                </a:solidFill>
                <a:uFill>
                  <a:solidFill>
                    <a:schemeClr val="tx1">
                      <a:lumMod val="50000"/>
                      <a:lumOff val="50000"/>
                    </a:schemeClr>
                  </a:solidFill>
                </a:uFill>
                <a:latin typeface="Arial Narrow" pitchFamily="34" charset="0"/>
              </a:rPr>
              <a:t>Projects</a:t>
            </a:r>
            <a:r>
              <a:rPr lang="es-ES" sz="3000" spc="-100" dirty="0" smtClean="0">
                <a:solidFill>
                  <a:srgbClr val="FF0000"/>
                </a:solidFill>
                <a:uFill>
                  <a:solidFill>
                    <a:schemeClr val="tx1">
                      <a:lumMod val="50000"/>
                      <a:lumOff val="50000"/>
                    </a:schemeClr>
                  </a:solidFill>
                </a:uFill>
                <a:latin typeface="Arial Narrow" pitchFamily="34" charset="0"/>
              </a:rPr>
              <a:t>:  </a:t>
            </a:r>
            <a:r>
              <a:rPr lang="es-ES" sz="3000" spc="-100" dirty="0" err="1" smtClean="0">
                <a:uFill>
                  <a:solidFill>
                    <a:schemeClr val="tx1">
                      <a:lumMod val="50000"/>
                      <a:lumOff val="50000"/>
                    </a:schemeClr>
                  </a:solidFill>
                </a:uFill>
                <a:latin typeface="Arial Narrow" pitchFamily="34" charset="0"/>
              </a:rPr>
              <a:t>locations</a:t>
            </a:r>
            <a:endParaRPr lang="es-ES" sz="3000" spc="-100" dirty="0">
              <a:uFill>
                <a:solidFill>
                  <a:schemeClr val="tx1">
                    <a:lumMod val="50000"/>
                    <a:lumOff val="50000"/>
                  </a:schemeClr>
                </a:solidFill>
              </a:uFill>
              <a:latin typeface="Arial Narrow"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564" y="1196752"/>
            <a:ext cx="5934075" cy="542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062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37392" y="0"/>
            <a:ext cx="918139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Rectángulo"/>
          <p:cNvSpPr/>
          <p:nvPr/>
        </p:nvSpPr>
        <p:spPr>
          <a:xfrm>
            <a:off x="-37392" y="0"/>
            <a:ext cx="9181392" cy="571500"/>
          </a:xfrm>
          <a:prstGeom prst="rect">
            <a:avLst/>
          </a:prstGeom>
          <a:solidFill>
            <a:srgbClr val="CC0000"/>
          </a:solidFill>
          <a:ln w="34925" cmpd="tri">
            <a:noFill/>
            <a:prstDash val="solid"/>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p>
        </p:txBody>
      </p:sp>
      <p:sp>
        <p:nvSpPr>
          <p:cNvPr id="5" name="18 CuadroTexto"/>
          <p:cNvSpPr txBox="1">
            <a:spLocks noChangeArrowheads="1"/>
          </p:cNvSpPr>
          <p:nvPr/>
        </p:nvSpPr>
        <p:spPr bwMode="auto">
          <a:xfrm>
            <a:off x="0" y="71442"/>
            <a:ext cx="9144000" cy="461665"/>
          </a:xfrm>
          <a:prstGeom prst="rect">
            <a:avLst/>
          </a:prstGeom>
          <a:noFill/>
          <a:ln w="9525">
            <a:noFill/>
            <a:miter lim="800000"/>
            <a:headEnd/>
            <a:tailEnd/>
          </a:ln>
        </p:spPr>
        <p:txBody>
          <a:bodyPr>
            <a:spAutoFit/>
          </a:bodyPr>
          <a:lstStyle/>
          <a:p>
            <a:r>
              <a:rPr lang="es-CL" sz="2400" b="1" i="1" dirty="0" smtClean="0">
                <a:solidFill>
                  <a:srgbClr val="FFFF00"/>
                </a:solidFill>
                <a:latin typeface="Trebuchet MS" pitchFamily="34" charset="0"/>
              </a:rPr>
              <a:t>New </a:t>
            </a:r>
            <a:r>
              <a:rPr lang="es-CL" sz="2400" b="1" i="1" dirty="0" err="1" smtClean="0">
                <a:solidFill>
                  <a:srgbClr val="FFFF00"/>
                </a:solidFill>
                <a:latin typeface="Trebuchet MS" pitchFamily="34" charset="0"/>
              </a:rPr>
              <a:t>operation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strategies</a:t>
            </a:r>
            <a:r>
              <a:rPr lang="es-CL" sz="2400" b="1" i="1" dirty="0" smtClean="0">
                <a:solidFill>
                  <a:srgbClr val="FFFF00"/>
                </a:solidFill>
                <a:latin typeface="Trebuchet MS" pitchFamily="34" charset="0"/>
              </a:rPr>
              <a:t> of </a:t>
            </a:r>
            <a:r>
              <a:rPr lang="es-CL" sz="2400" b="1" i="1" dirty="0" err="1" smtClean="0">
                <a:solidFill>
                  <a:srgbClr val="FFFF00"/>
                </a:solidFill>
                <a:latin typeface="Trebuchet MS" pitchFamily="34" charset="0"/>
              </a:rPr>
              <a:t>the</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hydrothermal</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system</a:t>
            </a:r>
            <a:endParaRPr lang="es-ES" sz="2400" b="1" i="1" dirty="0">
              <a:solidFill>
                <a:srgbClr val="FFFF00"/>
              </a:solidFill>
              <a:latin typeface="Trebuchet MS" pitchFamily="34" charset="0"/>
            </a:endParaRPr>
          </a:p>
        </p:txBody>
      </p:sp>
      <p:pic>
        <p:nvPicPr>
          <p:cNvPr id="6" name="Picture 2" descr="C:\MIPUCDeltaQ\Graficos\Solar2.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05" y="935723"/>
            <a:ext cx="8712968" cy="544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852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 y="-228600"/>
            <a:ext cx="9144000" cy="6858000"/>
          </a:xfrm>
          <a:prstGeom prst="rect">
            <a:avLst/>
          </a:prstGeom>
        </p:spPr>
      </p:pic>
      <p:sp>
        <p:nvSpPr>
          <p:cNvPr id="12" name="11 CuadroTexto"/>
          <p:cNvSpPr txBox="1"/>
          <p:nvPr/>
        </p:nvSpPr>
        <p:spPr>
          <a:xfrm>
            <a:off x="2251026" y="2845385"/>
            <a:ext cx="6929486" cy="1384995"/>
          </a:xfrm>
          <a:prstGeom prst="rect">
            <a:avLst/>
          </a:prstGeom>
          <a:noFill/>
        </p:spPr>
        <p:txBody>
          <a:bodyPr wrap="square" rtlCol="0">
            <a:spAutoFit/>
          </a:bodyPr>
          <a:lstStyle/>
          <a:p>
            <a:pPr marL="285750" indent="-285750">
              <a:buFont typeface="Arial" panose="020B0604020202020204" pitchFamily="34" charset="0"/>
              <a:buChar char="•"/>
            </a:pPr>
            <a:r>
              <a:rPr lang="es-ES" sz="2800" b="1" dirty="0" err="1" smtClean="0">
                <a:solidFill>
                  <a:schemeClr val="bg1"/>
                </a:solidFill>
                <a:latin typeface="Arial Narrow" pitchFamily="34" charset="0"/>
              </a:rPr>
              <a:t>Chilean</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Energy</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Challenge</a:t>
            </a:r>
            <a:endParaRPr lang="es-ES" sz="2800" b="1" dirty="0" smtClean="0">
              <a:solidFill>
                <a:schemeClr val="bg1"/>
              </a:solidFill>
              <a:latin typeface="Arial Narrow" pitchFamily="34" charset="0"/>
            </a:endParaRPr>
          </a:p>
          <a:p>
            <a:pPr marL="285750" indent="-285750">
              <a:buFont typeface="Arial" panose="020B0604020202020204" pitchFamily="34" charset="0"/>
              <a:buChar char="•"/>
            </a:pPr>
            <a:r>
              <a:rPr lang="es-ES" sz="2800" b="1" dirty="0" err="1" smtClean="0">
                <a:solidFill>
                  <a:schemeClr val="bg1"/>
                </a:solidFill>
                <a:latin typeface="Arial Narrow" pitchFamily="34" charset="0"/>
              </a:rPr>
              <a:t>Market</a:t>
            </a:r>
            <a:r>
              <a:rPr lang="es-ES" sz="2800" b="1" dirty="0" smtClean="0">
                <a:solidFill>
                  <a:schemeClr val="bg1"/>
                </a:solidFill>
                <a:latin typeface="Arial Narrow" pitchFamily="34" charset="0"/>
              </a:rPr>
              <a:t> </a:t>
            </a:r>
            <a:r>
              <a:rPr lang="es-ES" sz="2800" b="1" dirty="0" err="1">
                <a:solidFill>
                  <a:schemeClr val="bg1"/>
                </a:solidFill>
                <a:latin typeface="Arial Narrow" pitchFamily="34" charset="0"/>
              </a:rPr>
              <a:t>D</a:t>
            </a:r>
            <a:r>
              <a:rPr lang="es-ES" sz="2800" b="1" dirty="0" err="1" smtClean="0">
                <a:solidFill>
                  <a:schemeClr val="bg1"/>
                </a:solidFill>
                <a:latin typeface="Arial Narrow" pitchFamily="34" charset="0"/>
              </a:rPr>
              <a:t>esign</a:t>
            </a:r>
            <a:r>
              <a:rPr lang="es-ES" sz="2800" b="1" dirty="0" smtClean="0">
                <a:solidFill>
                  <a:schemeClr val="bg1"/>
                </a:solidFill>
                <a:latin typeface="Arial Narrow" pitchFamily="34" charset="0"/>
              </a:rPr>
              <a:t> </a:t>
            </a:r>
            <a:r>
              <a:rPr lang="es-ES" sz="2800" b="1" dirty="0" err="1" smtClean="0">
                <a:solidFill>
                  <a:schemeClr val="bg1"/>
                </a:solidFill>
                <a:latin typeface="Arial Narrow" pitchFamily="34" charset="0"/>
              </a:rPr>
              <a:t>Comparison</a:t>
            </a:r>
            <a:endParaRPr lang="es-ES" sz="2800" b="1" dirty="0" smtClean="0">
              <a:solidFill>
                <a:schemeClr val="bg1"/>
              </a:solidFill>
              <a:latin typeface="Arial Narrow" pitchFamily="34" charset="0"/>
            </a:endParaRPr>
          </a:p>
          <a:p>
            <a:pPr marL="285750" indent="-285750">
              <a:buFont typeface="Arial" panose="020B0604020202020204" pitchFamily="34" charset="0"/>
              <a:buChar char="•"/>
            </a:pPr>
            <a:r>
              <a:rPr lang="en-US" sz="2800" b="1" dirty="0" smtClean="0">
                <a:solidFill>
                  <a:schemeClr val="bg1"/>
                </a:solidFill>
                <a:latin typeface="Arial Narrow" pitchFamily="34" charset="0"/>
              </a:rPr>
              <a:t>Conclusions</a:t>
            </a:r>
            <a:endParaRPr lang="es-ES" sz="2800" dirty="0">
              <a:solidFill>
                <a:schemeClr val="bg1"/>
              </a:solidFill>
              <a:latin typeface="Arial Narrow" pitchFamily="34" charset="0"/>
            </a:endParaRPr>
          </a:p>
        </p:txBody>
      </p:sp>
      <p:sp>
        <p:nvSpPr>
          <p:cNvPr id="16" name="15 Rectángulo"/>
          <p:cNvSpPr/>
          <p:nvPr/>
        </p:nvSpPr>
        <p:spPr>
          <a:xfrm>
            <a:off x="1819548" y="1723273"/>
            <a:ext cx="6929486" cy="769441"/>
          </a:xfrm>
          <a:prstGeom prst="rect">
            <a:avLst/>
          </a:prstGeom>
        </p:spPr>
        <p:txBody>
          <a:bodyPr wrap="square">
            <a:spAutoFit/>
          </a:bodyPr>
          <a:lstStyle/>
          <a:p>
            <a:r>
              <a:rPr lang="es-ES" sz="4400" spc="-100" dirty="0" smtClean="0">
                <a:solidFill>
                  <a:srgbClr val="FFFF00"/>
                </a:solidFill>
                <a:uFill>
                  <a:solidFill>
                    <a:schemeClr val="tx1">
                      <a:lumMod val="50000"/>
                      <a:lumOff val="50000"/>
                    </a:schemeClr>
                  </a:solidFill>
                </a:uFill>
                <a:latin typeface="Arial Narrow" pitchFamily="34" charset="0"/>
              </a:rPr>
              <a:t>Content</a:t>
            </a:r>
          </a:p>
        </p:txBody>
      </p:sp>
      <p:grpSp>
        <p:nvGrpSpPr>
          <p:cNvPr id="5" name="Gruppieren 262"/>
          <p:cNvGrpSpPr>
            <a:grpSpLocks/>
          </p:cNvGrpSpPr>
          <p:nvPr/>
        </p:nvGrpSpPr>
        <p:grpSpPr bwMode="auto">
          <a:xfrm>
            <a:off x="7866890" y="2311766"/>
            <a:ext cx="678588" cy="3906317"/>
            <a:chOff x="8252878" y="492131"/>
            <a:chExt cx="624876" cy="6124752"/>
          </a:xfrm>
        </p:grpSpPr>
        <p:grpSp>
          <p:nvGrpSpPr>
            <p:cNvPr id="6" name="Gruppieren 345"/>
            <p:cNvGrpSpPr>
              <a:grpSpLocks/>
            </p:cNvGrpSpPr>
            <p:nvPr/>
          </p:nvGrpSpPr>
          <p:grpSpPr bwMode="auto">
            <a:xfrm rot="5400000">
              <a:off x="7053514" y="1836645"/>
              <a:ext cx="3168754" cy="479726"/>
              <a:chOff x="676652" y="2943234"/>
              <a:chExt cx="5628912" cy="852165"/>
            </a:xfrm>
          </p:grpSpPr>
          <p:cxnSp>
            <p:nvCxnSpPr>
              <p:cNvPr id="118" name="Gerade Verbindung 117"/>
              <p:cNvCxnSpPr/>
              <p:nvPr/>
            </p:nvCxnSpPr>
            <p:spPr>
              <a:xfrm>
                <a:off x="2334869" y="3335455"/>
                <a:ext cx="372253" cy="12415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Gerade Verbindung 122"/>
              <p:cNvCxnSpPr/>
              <p:nvPr/>
            </p:nvCxnSpPr>
            <p:spPr>
              <a:xfrm rot="10800000" flipH="1">
                <a:off x="733055" y="3044816"/>
                <a:ext cx="744505" cy="2567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Gerade Verbindung 39"/>
              <p:cNvCxnSpPr>
                <a:cxnSpLocks noChangeShapeType="1"/>
                <a:stCxn id="153" idx="7"/>
                <a:endCxn id="141" idx="3"/>
              </p:cNvCxnSpPr>
              <p:nvPr/>
            </p:nvCxnSpPr>
            <p:spPr bwMode="auto">
              <a:xfrm rot="16200000" flipH="1">
                <a:off x="1865689" y="2982051"/>
                <a:ext cx="146050" cy="215900"/>
              </a:xfrm>
              <a:prstGeom prst="line">
                <a:avLst/>
              </a:prstGeom>
              <a:noFill/>
              <a:ln w="15875" algn="ctr">
                <a:solidFill>
                  <a:srgbClr val="00B050"/>
                </a:solidFill>
                <a:round/>
                <a:headEnd/>
                <a:tailEnd/>
              </a:ln>
            </p:spPr>
          </p:cxnSp>
          <p:cxnSp>
            <p:nvCxnSpPr>
              <p:cNvPr id="121" name="Gerade Verbindung 124"/>
              <p:cNvCxnSpPr>
                <a:stCxn id="141" idx="0"/>
                <a:endCxn id="154" idx="3"/>
              </p:cNvCxnSpPr>
              <p:nvPr/>
            </p:nvCxnSpPr>
            <p:spPr>
              <a:xfrm>
                <a:off x="2106442" y="3177437"/>
                <a:ext cx="456855" cy="11851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Gerade Verbindung 46"/>
              <p:cNvCxnSpPr>
                <a:stCxn id="142" idx="1"/>
                <a:endCxn id="156" idx="5"/>
              </p:cNvCxnSpPr>
              <p:nvPr/>
            </p:nvCxnSpPr>
            <p:spPr>
              <a:xfrm rot="10800000" flipH="1">
                <a:off x="2766346" y="3338278"/>
                <a:ext cx="59221" cy="9029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Gerade Verbindung 126"/>
              <p:cNvCxnSpPr>
                <a:stCxn id="233" idx="7"/>
                <a:endCxn id="188" idx="3"/>
              </p:cNvCxnSpPr>
              <p:nvPr/>
            </p:nvCxnSpPr>
            <p:spPr>
              <a:xfrm>
                <a:off x="3620833" y="3564017"/>
                <a:ext cx="155106" cy="9593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Gerade Verbindung 127"/>
              <p:cNvCxnSpPr>
                <a:stCxn id="143" idx="0"/>
                <a:endCxn id="144" idx="4"/>
              </p:cNvCxnSpPr>
              <p:nvPr/>
            </p:nvCxnSpPr>
            <p:spPr>
              <a:xfrm rot="10800000" flipH="1">
                <a:off x="4785533" y="3564017"/>
                <a:ext cx="538637" cy="7618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Gerade Verbindung 56"/>
              <p:cNvCxnSpPr>
                <a:stCxn id="144" idx="2"/>
                <a:endCxn id="145" idx="6"/>
              </p:cNvCxnSpPr>
              <p:nvPr/>
            </p:nvCxnSpPr>
            <p:spPr>
              <a:xfrm rot="16200000">
                <a:off x="5321302" y="3386272"/>
                <a:ext cx="169305" cy="9024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Gerade Verbindung 129"/>
              <p:cNvCxnSpPr>
                <a:stCxn id="144" idx="6"/>
                <a:endCxn id="147" idx="2"/>
              </p:cNvCxnSpPr>
              <p:nvPr/>
            </p:nvCxnSpPr>
            <p:spPr>
              <a:xfrm rot="5400000">
                <a:off x="5329800" y="3597883"/>
                <a:ext cx="39504" cy="225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Gerade Verbindung 130"/>
              <p:cNvCxnSpPr>
                <a:stCxn id="147" idx="7"/>
                <a:endCxn id="224" idx="3"/>
              </p:cNvCxnSpPr>
              <p:nvPr/>
            </p:nvCxnSpPr>
            <p:spPr>
              <a:xfrm>
                <a:off x="5349551" y="3651489"/>
                <a:ext cx="112804" cy="395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Gerade Verbindung 131"/>
              <p:cNvCxnSpPr>
                <a:stCxn id="145" idx="2"/>
                <a:endCxn id="148" idx="7"/>
              </p:cNvCxnSpPr>
              <p:nvPr/>
            </p:nvCxnSpPr>
            <p:spPr>
              <a:xfrm rot="16200000" flipV="1">
                <a:off x="5297319" y="3122442"/>
                <a:ext cx="208809" cy="987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Gerade Verbindung 132"/>
              <p:cNvCxnSpPr>
                <a:stCxn id="145" idx="1"/>
                <a:endCxn id="226" idx="5"/>
              </p:cNvCxnSpPr>
              <p:nvPr/>
            </p:nvCxnSpPr>
            <p:spPr>
              <a:xfrm rot="10800000" flipH="1">
                <a:off x="5476456" y="3231052"/>
                <a:ext cx="62042" cy="5643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Gerade Verbindung 71"/>
              <p:cNvCxnSpPr>
                <a:stCxn id="226" idx="0"/>
                <a:endCxn id="146" idx="4"/>
              </p:cNvCxnSpPr>
              <p:nvPr/>
            </p:nvCxnSpPr>
            <p:spPr>
              <a:xfrm rot="10800000" flipH="1">
                <a:off x="5563880" y="3197191"/>
                <a:ext cx="50762" cy="2257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Gerade Verbindung 73"/>
              <p:cNvCxnSpPr>
                <a:cxnSpLocks noChangeShapeType="1"/>
                <a:stCxn id="145" idx="0"/>
                <a:endCxn id="237" idx="5"/>
              </p:cNvCxnSpPr>
              <p:nvPr/>
            </p:nvCxnSpPr>
            <p:spPr bwMode="auto">
              <a:xfrm rot="10800000" flipH="1">
                <a:off x="5486778" y="3213826"/>
                <a:ext cx="352425" cy="107950"/>
              </a:xfrm>
              <a:prstGeom prst="line">
                <a:avLst/>
              </a:prstGeom>
              <a:noFill/>
              <a:ln w="15875" algn="ctr">
                <a:solidFill>
                  <a:schemeClr val="tx2"/>
                </a:solidFill>
                <a:round/>
                <a:headEnd/>
                <a:tailEnd/>
              </a:ln>
            </p:spPr>
          </p:cxnSp>
          <p:cxnSp>
            <p:nvCxnSpPr>
              <p:cNvPr id="132" name="Gerade Verbindung 135"/>
              <p:cNvCxnSpPr>
                <a:stCxn id="146" idx="0"/>
                <a:endCxn id="237" idx="4"/>
              </p:cNvCxnSpPr>
              <p:nvPr/>
            </p:nvCxnSpPr>
            <p:spPr>
              <a:xfrm rot="10800000" flipH="1">
                <a:off x="5685143" y="3188724"/>
                <a:ext cx="143826" cy="1975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Gerade Verbindung 136"/>
              <p:cNvCxnSpPr>
                <a:stCxn id="237" idx="0"/>
                <a:endCxn id="149" idx="4"/>
              </p:cNvCxnSpPr>
              <p:nvPr/>
            </p:nvCxnSpPr>
            <p:spPr>
              <a:xfrm rot="10800000" flipH="1">
                <a:off x="5899469" y="3163328"/>
                <a:ext cx="135365" cy="2539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Gerade Verbindung 137"/>
              <p:cNvCxnSpPr>
                <a:stCxn id="151" idx="2"/>
                <a:endCxn id="229" idx="3"/>
              </p:cNvCxnSpPr>
              <p:nvPr/>
            </p:nvCxnSpPr>
            <p:spPr>
              <a:xfrm>
                <a:off x="5637202" y="3036350"/>
                <a:ext cx="36660" cy="4232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Gerade Verbindung 138"/>
              <p:cNvCxnSpPr>
                <a:stCxn id="229" idx="7"/>
                <a:endCxn id="237" idx="3"/>
              </p:cNvCxnSpPr>
              <p:nvPr/>
            </p:nvCxnSpPr>
            <p:spPr>
              <a:xfrm>
                <a:off x="5693603" y="3098427"/>
                <a:ext cx="146645" cy="6490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Gerade Verbindung 139"/>
              <p:cNvCxnSpPr/>
              <p:nvPr/>
            </p:nvCxnSpPr>
            <p:spPr>
              <a:xfrm>
                <a:off x="6057396" y="3171794"/>
                <a:ext cx="242528" cy="4797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Gerade Verbindung 104"/>
              <p:cNvCxnSpPr>
                <a:cxnSpLocks noChangeShapeType="1"/>
                <a:stCxn id="228" idx="3"/>
                <a:endCxn id="146" idx="6"/>
              </p:cNvCxnSpPr>
              <p:nvPr/>
            </p:nvCxnSpPr>
            <p:spPr bwMode="auto">
              <a:xfrm rot="16200000" flipV="1">
                <a:off x="5585995" y="3306695"/>
                <a:ext cx="277813" cy="149225"/>
              </a:xfrm>
              <a:prstGeom prst="line">
                <a:avLst/>
              </a:prstGeom>
              <a:noFill/>
              <a:ln w="15875" algn="ctr">
                <a:solidFill>
                  <a:srgbClr val="00B050"/>
                </a:solidFill>
                <a:round/>
                <a:headEnd/>
                <a:tailEnd/>
              </a:ln>
            </p:spPr>
          </p:cxnSp>
          <p:cxnSp>
            <p:nvCxnSpPr>
              <p:cNvPr id="138" name="Gerade Verbindung 106"/>
              <p:cNvCxnSpPr>
                <a:cxnSpLocks noChangeShapeType="1"/>
                <a:stCxn id="145" idx="7"/>
              </p:cNvCxnSpPr>
              <p:nvPr/>
            </p:nvCxnSpPr>
            <p:spPr bwMode="auto">
              <a:xfrm rot="10800000" flipH="1">
                <a:off x="5477252" y="3339238"/>
                <a:ext cx="825500" cy="7937"/>
              </a:xfrm>
              <a:prstGeom prst="line">
                <a:avLst/>
              </a:prstGeom>
              <a:noFill/>
              <a:ln w="15875" algn="ctr">
                <a:solidFill>
                  <a:schemeClr val="tx2"/>
                </a:solidFill>
                <a:round/>
                <a:headEnd/>
                <a:tailEnd/>
              </a:ln>
            </p:spPr>
          </p:cxnSp>
          <p:cxnSp>
            <p:nvCxnSpPr>
              <p:cNvPr id="139" name="Gerade Verbindung 108"/>
              <p:cNvCxnSpPr>
                <a:cxnSpLocks noChangeShapeType="1"/>
                <a:stCxn id="237" idx="0"/>
              </p:cNvCxnSpPr>
              <p:nvPr/>
            </p:nvCxnSpPr>
            <p:spPr bwMode="auto">
              <a:xfrm>
                <a:off x="5902702" y="3188426"/>
                <a:ext cx="400050" cy="77788"/>
              </a:xfrm>
              <a:prstGeom prst="line">
                <a:avLst/>
              </a:prstGeom>
              <a:noFill/>
              <a:ln w="15875" algn="ctr">
                <a:solidFill>
                  <a:schemeClr val="tx2"/>
                </a:solidFill>
                <a:round/>
                <a:headEnd/>
                <a:tailEnd/>
              </a:ln>
            </p:spPr>
          </p:cxnSp>
          <p:sp>
            <p:nvSpPr>
              <p:cNvPr id="140" name="Oval 307"/>
              <p:cNvSpPr>
                <a:spLocks noChangeArrowheads="1"/>
              </p:cNvSpPr>
              <p:nvPr/>
            </p:nvSpPr>
            <p:spPr bwMode="auto">
              <a:xfrm rot="-5400000" flipH="1" flipV="1">
                <a:off x="676652" y="3272564"/>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1" name="Oval 544"/>
              <p:cNvSpPr>
                <a:spLocks noChangeArrowheads="1"/>
              </p:cNvSpPr>
              <p:nvPr/>
            </p:nvSpPr>
            <p:spPr bwMode="auto">
              <a:xfrm rot="-5400000" flipH="1" flipV="1">
                <a:off x="2035552" y="315350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2" name="Oval 544"/>
              <p:cNvSpPr>
                <a:spLocks noChangeArrowheads="1"/>
              </p:cNvSpPr>
              <p:nvPr/>
            </p:nvSpPr>
            <p:spPr bwMode="auto">
              <a:xfrm rot="-5400000" flipH="1" flipV="1">
                <a:off x="2715002" y="3440839"/>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3" name="Oval 544"/>
              <p:cNvSpPr>
                <a:spLocks noChangeArrowheads="1"/>
              </p:cNvSpPr>
              <p:nvPr/>
            </p:nvSpPr>
            <p:spPr bwMode="auto">
              <a:xfrm rot="-5400000" flipH="1" flipV="1">
                <a:off x="4713664" y="3604351"/>
                <a:ext cx="71438"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4" name="Oval 544"/>
              <p:cNvSpPr>
                <a:spLocks noChangeArrowheads="1"/>
              </p:cNvSpPr>
              <p:nvPr/>
            </p:nvSpPr>
            <p:spPr bwMode="auto">
              <a:xfrm rot="-5400000" flipH="1" flipV="1">
                <a:off x="5324852" y="35281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5" name="Oval 544"/>
              <p:cNvSpPr>
                <a:spLocks noChangeArrowheads="1"/>
              </p:cNvSpPr>
              <p:nvPr/>
            </p:nvSpPr>
            <p:spPr bwMode="auto">
              <a:xfrm rot="-5400000" flipH="1" flipV="1">
                <a:off x="5415339" y="3286851"/>
                <a:ext cx="71438"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6" name="Oval 544"/>
              <p:cNvSpPr>
                <a:spLocks noChangeArrowheads="1"/>
              </p:cNvSpPr>
              <p:nvPr/>
            </p:nvSpPr>
            <p:spPr bwMode="auto">
              <a:xfrm rot="-5400000" flipH="1" flipV="1">
                <a:off x="5613777" y="31725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7" name="Oval 544"/>
              <p:cNvSpPr>
                <a:spLocks noChangeArrowheads="1"/>
              </p:cNvSpPr>
              <p:nvPr/>
            </p:nvSpPr>
            <p:spPr bwMode="auto">
              <a:xfrm rot="-5400000" flipH="1" flipV="1">
                <a:off x="5323264" y="36392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8" name="Oval 544"/>
              <p:cNvSpPr>
                <a:spLocks noChangeArrowheads="1"/>
              </p:cNvSpPr>
              <p:nvPr/>
            </p:nvSpPr>
            <p:spPr bwMode="auto">
              <a:xfrm rot="-5400000" flipH="1" flipV="1">
                <a:off x="5328027" y="30550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49" name="Oval 544"/>
              <p:cNvSpPr>
                <a:spLocks noChangeArrowheads="1"/>
              </p:cNvSpPr>
              <p:nvPr/>
            </p:nvSpPr>
            <p:spPr bwMode="auto">
              <a:xfrm rot="-5400000" flipH="1" flipV="1">
                <a:off x="6034464" y="31503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50" name="Rechteck 31"/>
              <p:cNvSpPr/>
              <p:nvPr/>
            </p:nvSpPr>
            <p:spPr>
              <a:xfrm rot="16200000">
                <a:off x="6122248" y="3693824"/>
                <a:ext cx="33861"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151" name="Rechteck 154"/>
              <p:cNvSpPr/>
              <p:nvPr/>
            </p:nvSpPr>
            <p:spPr>
              <a:xfrm rot="16200000">
                <a:off x="5604760" y="3023660"/>
                <a:ext cx="36684"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152" name="Gerade Verbindung 155"/>
              <p:cNvCxnSpPr>
                <a:stCxn id="208" idx="3"/>
                <a:endCxn id="142" idx="5"/>
              </p:cNvCxnSpPr>
              <p:nvPr/>
            </p:nvCxnSpPr>
            <p:spPr>
              <a:xfrm rot="10800000" flipH="1">
                <a:off x="2630980" y="3479364"/>
                <a:ext cx="84603" cy="620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3" name="Oval 544"/>
              <p:cNvSpPr>
                <a:spLocks noChangeArrowheads="1"/>
              </p:cNvSpPr>
              <p:nvPr/>
            </p:nvSpPr>
            <p:spPr bwMode="auto">
              <a:xfrm rot="-5400000" flipH="1" flipV="1">
                <a:off x="1806952" y="29915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54" name="Oval 544"/>
              <p:cNvSpPr>
                <a:spLocks noChangeArrowheads="1"/>
              </p:cNvSpPr>
              <p:nvPr/>
            </p:nvSpPr>
            <p:spPr bwMode="auto">
              <a:xfrm rot="-5400000" flipH="1" flipV="1">
                <a:off x="2557839" y="33011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5" name="Gerade Verbindung 158"/>
              <p:cNvCxnSpPr>
                <a:stCxn id="154" idx="7"/>
                <a:endCxn id="142" idx="3"/>
              </p:cNvCxnSpPr>
              <p:nvPr/>
            </p:nvCxnSpPr>
            <p:spPr>
              <a:xfrm>
                <a:off x="2580218" y="3324168"/>
                <a:ext cx="143824" cy="12697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6" name="Oval 544"/>
              <p:cNvSpPr>
                <a:spLocks noChangeArrowheads="1"/>
              </p:cNvSpPr>
              <p:nvPr/>
            </p:nvSpPr>
            <p:spPr bwMode="auto">
              <a:xfrm rot="-5400000" flipH="1" flipV="1">
                <a:off x="2830889" y="33360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7" name="Gerade Verbindung 160"/>
              <p:cNvCxnSpPr>
                <a:stCxn id="156" idx="0"/>
                <a:endCxn id="159" idx="3"/>
              </p:cNvCxnSpPr>
              <p:nvPr/>
            </p:nvCxnSpPr>
            <p:spPr>
              <a:xfrm>
                <a:off x="2859407" y="3349564"/>
                <a:ext cx="310211" cy="4796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Gerade Verbindung 161"/>
              <p:cNvCxnSpPr>
                <a:stCxn id="159" idx="7"/>
                <a:endCxn id="233" idx="3"/>
              </p:cNvCxnSpPr>
              <p:nvPr/>
            </p:nvCxnSpPr>
            <p:spPr>
              <a:xfrm>
                <a:off x="3186537" y="3414462"/>
                <a:ext cx="383533" cy="11004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9" name="Oval 544"/>
              <p:cNvSpPr>
                <a:spLocks noChangeArrowheads="1"/>
              </p:cNvSpPr>
              <p:nvPr/>
            </p:nvSpPr>
            <p:spPr bwMode="auto">
              <a:xfrm rot="-5400000" flipH="1" flipV="1">
                <a:off x="3165852" y="33916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0" name="Oval 544"/>
              <p:cNvSpPr>
                <a:spLocks noChangeArrowheads="1"/>
              </p:cNvSpPr>
              <p:nvPr/>
            </p:nvSpPr>
            <p:spPr bwMode="auto">
              <a:xfrm rot="-5400000" flipH="1" flipV="1">
                <a:off x="2318127" y="33297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61" name="Gerade Verbindung 164"/>
              <p:cNvCxnSpPr>
                <a:stCxn id="141" idx="7"/>
                <a:endCxn id="160" idx="3"/>
              </p:cNvCxnSpPr>
              <p:nvPr/>
            </p:nvCxnSpPr>
            <p:spPr>
              <a:xfrm>
                <a:off x="2095161" y="3211297"/>
                <a:ext cx="225608" cy="12133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2" name="Gerade Verbindung 165"/>
              <p:cNvCxnSpPr>
                <a:stCxn id="166" idx="1"/>
                <a:endCxn id="165" idx="3"/>
              </p:cNvCxnSpPr>
              <p:nvPr/>
            </p:nvCxnSpPr>
            <p:spPr>
              <a:xfrm rot="10800000" flipH="1">
                <a:off x="1897755" y="3171793"/>
                <a:ext cx="59221" cy="6207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Gerade Verbindung 166"/>
              <p:cNvCxnSpPr>
                <a:stCxn id="165" idx="0"/>
                <a:endCxn id="141" idx="4"/>
              </p:cNvCxnSpPr>
              <p:nvPr/>
            </p:nvCxnSpPr>
            <p:spPr>
              <a:xfrm rot="10800000" flipH="1">
                <a:off x="1979537" y="3188724"/>
                <a:ext cx="56402" cy="282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4" name="Gerade Verbindung 167"/>
              <p:cNvCxnSpPr>
                <a:stCxn id="167" idx="1"/>
                <a:endCxn id="166" idx="5"/>
              </p:cNvCxnSpPr>
              <p:nvPr/>
            </p:nvCxnSpPr>
            <p:spPr>
              <a:xfrm flipH="1" flipV="1">
                <a:off x="1880835" y="3250802"/>
                <a:ext cx="11280" cy="18059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65" name="Oval 544"/>
              <p:cNvSpPr>
                <a:spLocks noChangeArrowheads="1"/>
              </p:cNvSpPr>
              <p:nvPr/>
            </p:nvSpPr>
            <p:spPr bwMode="auto">
              <a:xfrm rot="-5400000" flipH="1" flipV="1">
                <a:off x="1951414" y="31773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6" name="Oval 544"/>
              <p:cNvSpPr>
                <a:spLocks noChangeArrowheads="1"/>
              </p:cNvSpPr>
              <p:nvPr/>
            </p:nvSpPr>
            <p:spPr bwMode="auto">
              <a:xfrm rot="-5400000" flipH="1" flipV="1">
                <a:off x="1875214" y="32392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67" name="Oval 544"/>
              <p:cNvSpPr>
                <a:spLocks noChangeArrowheads="1"/>
              </p:cNvSpPr>
              <p:nvPr/>
            </p:nvSpPr>
            <p:spPr bwMode="auto">
              <a:xfrm rot="-5400000" flipH="1" flipV="1">
                <a:off x="1865689" y="34376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68" name="Gerade Verbindung 171"/>
              <p:cNvCxnSpPr>
                <a:stCxn id="170" idx="1"/>
                <a:endCxn id="141" idx="1"/>
              </p:cNvCxnSpPr>
              <p:nvPr/>
            </p:nvCxnSpPr>
            <p:spPr>
              <a:xfrm flipH="1">
                <a:off x="2095161" y="3121001"/>
                <a:ext cx="56402" cy="4232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Gerade Verbindung 172"/>
              <p:cNvCxnSpPr>
                <a:stCxn id="171" idx="4"/>
                <a:endCxn id="170" idx="0"/>
              </p:cNvCxnSpPr>
              <p:nvPr/>
            </p:nvCxnSpPr>
            <p:spPr>
              <a:xfrm rot="10800000" flipV="1">
                <a:off x="2157203" y="3112537"/>
                <a:ext cx="53581" cy="564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0" name="Oval 544"/>
              <p:cNvSpPr>
                <a:spLocks noChangeArrowheads="1"/>
              </p:cNvSpPr>
              <p:nvPr/>
            </p:nvSpPr>
            <p:spPr bwMode="auto">
              <a:xfrm rot="-5400000" flipH="1" flipV="1">
                <a:off x="2129214" y="31154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1" name="Oval 544"/>
              <p:cNvSpPr>
                <a:spLocks noChangeArrowheads="1"/>
              </p:cNvSpPr>
              <p:nvPr/>
            </p:nvSpPr>
            <p:spPr bwMode="auto">
              <a:xfrm rot="-5400000" flipH="1" flipV="1">
                <a:off x="2212558" y="310825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72" name="Gerade Verbindung 175"/>
              <p:cNvCxnSpPr>
                <a:stCxn id="173" idx="6"/>
                <a:endCxn id="141" idx="2"/>
              </p:cNvCxnSpPr>
              <p:nvPr/>
            </p:nvCxnSpPr>
            <p:spPr>
              <a:xfrm rot="5400000" flipV="1">
                <a:off x="2034511" y="3108307"/>
                <a:ext cx="62078" cy="845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3" name="Oval 544"/>
              <p:cNvSpPr>
                <a:spLocks noChangeArrowheads="1"/>
              </p:cNvSpPr>
              <p:nvPr/>
            </p:nvSpPr>
            <p:spPr bwMode="auto">
              <a:xfrm rot="-5400000" flipH="1" flipV="1">
                <a:off x="2048252" y="30646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74" name="Gerade Verbindung 177"/>
              <p:cNvCxnSpPr>
                <a:stCxn id="178" idx="1"/>
                <a:endCxn id="177" idx="3"/>
              </p:cNvCxnSpPr>
              <p:nvPr/>
            </p:nvCxnSpPr>
            <p:spPr>
              <a:xfrm flipH="1">
                <a:off x="2867867" y="3405998"/>
                <a:ext cx="157925" cy="17494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Gerade Verbindung 178"/>
              <p:cNvCxnSpPr>
                <a:stCxn id="177" idx="0"/>
                <a:endCxn id="142" idx="7"/>
              </p:cNvCxnSpPr>
              <p:nvPr/>
            </p:nvCxnSpPr>
            <p:spPr>
              <a:xfrm flipH="1" flipV="1">
                <a:off x="2777625" y="3501938"/>
                <a:ext cx="112804" cy="9876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Gerade Verbindung 179"/>
              <p:cNvCxnSpPr>
                <a:stCxn id="179" idx="3"/>
                <a:endCxn id="178" idx="5"/>
              </p:cNvCxnSpPr>
              <p:nvPr/>
            </p:nvCxnSpPr>
            <p:spPr>
              <a:xfrm flipH="1" flipV="1">
                <a:off x="3003234" y="3422930"/>
                <a:ext cx="62042" cy="338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77" name="Oval 544"/>
              <p:cNvSpPr>
                <a:spLocks noChangeArrowheads="1"/>
              </p:cNvSpPr>
              <p:nvPr/>
            </p:nvSpPr>
            <p:spPr bwMode="auto">
              <a:xfrm rot="-5400000" flipH="1" flipV="1">
                <a:off x="2862639" y="35868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8" name="Oval 544"/>
              <p:cNvSpPr>
                <a:spLocks noChangeArrowheads="1"/>
              </p:cNvSpPr>
              <p:nvPr/>
            </p:nvSpPr>
            <p:spPr bwMode="auto">
              <a:xfrm rot="-5400000" flipH="1" flipV="1">
                <a:off x="2997577" y="34106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79" name="Oval 544"/>
              <p:cNvSpPr>
                <a:spLocks noChangeArrowheads="1"/>
              </p:cNvSpPr>
              <p:nvPr/>
            </p:nvSpPr>
            <p:spPr bwMode="auto">
              <a:xfrm rot="-5400000" flipH="1" flipV="1">
                <a:off x="3061077" y="34630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0" name="Gerade Verbindung 183"/>
              <p:cNvCxnSpPr>
                <a:stCxn id="181" idx="4"/>
                <a:endCxn id="179" idx="0"/>
              </p:cNvCxnSpPr>
              <p:nvPr/>
            </p:nvCxnSpPr>
            <p:spPr>
              <a:xfrm flipH="1" flipV="1">
                <a:off x="3090655" y="3476542"/>
                <a:ext cx="53583" cy="846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1" name="Oval 544"/>
              <p:cNvSpPr>
                <a:spLocks noChangeArrowheads="1"/>
              </p:cNvSpPr>
              <p:nvPr/>
            </p:nvSpPr>
            <p:spPr bwMode="auto">
              <a:xfrm rot="-5400000" flipH="1" flipV="1">
                <a:off x="3143627" y="34694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2" name="Gerade Verbindung 185"/>
              <p:cNvCxnSpPr>
                <a:stCxn id="231" idx="4"/>
                <a:endCxn id="181" idx="7"/>
              </p:cNvCxnSpPr>
              <p:nvPr/>
            </p:nvCxnSpPr>
            <p:spPr>
              <a:xfrm flipH="1" flipV="1">
                <a:off x="3166797" y="3482184"/>
                <a:ext cx="248168" cy="9593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3" name="Gerade Verbindung 186"/>
              <p:cNvCxnSpPr>
                <a:stCxn id="233" idx="5"/>
                <a:endCxn id="231" idx="0"/>
              </p:cNvCxnSpPr>
              <p:nvPr/>
            </p:nvCxnSpPr>
            <p:spPr>
              <a:xfrm rot="10800000" flipV="1">
                <a:off x="3443168" y="3564017"/>
                <a:ext cx="126903" cy="1410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4" name="Gerade Verbindung 187"/>
              <p:cNvCxnSpPr>
                <a:stCxn id="187" idx="6"/>
                <a:endCxn id="186" idx="3"/>
              </p:cNvCxnSpPr>
              <p:nvPr/>
            </p:nvCxnSpPr>
            <p:spPr>
              <a:xfrm rot="5400000" flipV="1">
                <a:off x="3431829" y="3067408"/>
                <a:ext cx="197522" cy="6204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5" name="Gerade Verbindung 188"/>
              <p:cNvCxnSpPr>
                <a:stCxn id="186" idx="6"/>
                <a:endCxn id="233" idx="2"/>
              </p:cNvCxnSpPr>
              <p:nvPr/>
            </p:nvCxnSpPr>
            <p:spPr>
              <a:xfrm rot="5400000" flipV="1">
                <a:off x="3444495" y="3348161"/>
                <a:ext cx="282174" cy="2538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6" name="Oval 544"/>
              <p:cNvSpPr>
                <a:spLocks noChangeArrowheads="1"/>
              </p:cNvSpPr>
              <p:nvPr/>
            </p:nvSpPr>
            <p:spPr bwMode="auto">
              <a:xfrm rot="-5400000" flipH="1" flipV="1">
                <a:off x="3557964" y="32027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7" name="Oval 544"/>
              <p:cNvSpPr>
                <a:spLocks noChangeArrowheads="1"/>
              </p:cNvSpPr>
              <p:nvPr/>
            </p:nvSpPr>
            <p:spPr bwMode="auto">
              <a:xfrm rot="-5400000" flipH="1" flipV="1">
                <a:off x="3486527" y="29820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8" name="Oval 544"/>
              <p:cNvSpPr>
                <a:spLocks noChangeArrowheads="1"/>
              </p:cNvSpPr>
              <p:nvPr/>
            </p:nvSpPr>
            <p:spPr bwMode="auto">
              <a:xfrm rot="-5400000" flipH="1" flipV="1">
                <a:off x="3772277" y="36678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89" name="Oval 544"/>
              <p:cNvSpPr>
                <a:spLocks noChangeArrowheads="1"/>
              </p:cNvSpPr>
              <p:nvPr/>
            </p:nvSpPr>
            <p:spPr bwMode="auto">
              <a:xfrm rot="-5400000" flipH="1" flipV="1">
                <a:off x="4129464" y="37392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90" name="Gerade Verbindung 193"/>
              <p:cNvCxnSpPr>
                <a:stCxn id="188" idx="7"/>
                <a:endCxn id="189" idx="4"/>
              </p:cNvCxnSpPr>
              <p:nvPr/>
            </p:nvCxnSpPr>
            <p:spPr>
              <a:xfrm>
                <a:off x="3798500" y="3682530"/>
                <a:ext cx="332771" cy="620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Gerade Verbindung 194"/>
              <p:cNvCxnSpPr>
                <a:stCxn id="189" idx="0"/>
              </p:cNvCxnSpPr>
              <p:nvPr/>
            </p:nvCxnSpPr>
            <p:spPr>
              <a:xfrm rot="10800000" flipH="1">
                <a:off x="4156651" y="3626095"/>
                <a:ext cx="572480" cy="12697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Gerade Verbindung 195"/>
              <p:cNvCxnSpPr>
                <a:stCxn id="195" idx="1"/>
                <a:endCxn id="194" idx="0"/>
              </p:cNvCxnSpPr>
              <p:nvPr/>
            </p:nvCxnSpPr>
            <p:spPr>
              <a:xfrm flipH="1">
                <a:off x="4015646" y="3445503"/>
                <a:ext cx="279190" cy="5079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3" name="Gerade Verbindung 196"/>
              <p:cNvCxnSpPr>
                <a:stCxn id="194" idx="0"/>
                <a:endCxn id="233" idx="0"/>
              </p:cNvCxnSpPr>
              <p:nvPr/>
            </p:nvCxnSpPr>
            <p:spPr>
              <a:xfrm flipH="1">
                <a:off x="3632112" y="3499115"/>
                <a:ext cx="383533" cy="3950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94" name="Oval 544"/>
              <p:cNvSpPr>
                <a:spLocks noChangeArrowheads="1"/>
              </p:cNvSpPr>
              <p:nvPr/>
            </p:nvSpPr>
            <p:spPr bwMode="auto">
              <a:xfrm rot="-5400000" flipH="1" flipV="1">
                <a:off x="3986589" y="349481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95" name="Oval 544"/>
              <p:cNvSpPr>
                <a:spLocks noChangeArrowheads="1"/>
              </p:cNvSpPr>
              <p:nvPr/>
            </p:nvSpPr>
            <p:spPr bwMode="auto">
              <a:xfrm rot="-5400000" flipH="1" flipV="1">
                <a:off x="4272339" y="34535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96" name="Gerade Verbindung 199"/>
              <p:cNvCxnSpPr>
                <a:stCxn id="199" idx="3"/>
                <a:endCxn id="198" idx="3"/>
              </p:cNvCxnSpPr>
              <p:nvPr/>
            </p:nvCxnSpPr>
            <p:spPr>
              <a:xfrm flipH="1" flipV="1">
                <a:off x="4548644" y="3532976"/>
                <a:ext cx="169206" cy="16648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7" name="Gerade Verbindung 200"/>
              <p:cNvCxnSpPr>
                <a:stCxn id="198" idx="0"/>
                <a:endCxn id="195" idx="0"/>
              </p:cNvCxnSpPr>
              <p:nvPr/>
            </p:nvCxnSpPr>
            <p:spPr>
              <a:xfrm flipH="1" flipV="1">
                <a:off x="4300476" y="3456790"/>
                <a:ext cx="259449" cy="7336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98" name="Oval 544"/>
              <p:cNvSpPr>
                <a:spLocks noChangeArrowheads="1"/>
              </p:cNvSpPr>
              <p:nvPr/>
            </p:nvSpPr>
            <p:spPr bwMode="auto">
              <a:xfrm rot="-5400000" flipH="1" flipV="1">
                <a:off x="4532689" y="35281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99" name="Oval 544"/>
              <p:cNvSpPr>
                <a:spLocks noChangeArrowheads="1"/>
              </p:cNvSpPr>
              <p:nvPr/>
            </p:nvSpPr>
            <p:spPr bwMode="auto">
              <a:xfrm rot="-5400000" flipH="1" flipV="1">
                <a:off x="4700964" y="36948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0" name="Gerade Verbindung 203"/>
              <p:cNvCxnSpPr>
                <a:stCxn id="203" idx="7"/>
                <a:endCxn id="202" idx="2"/>
              </p:cNvCxnSpPr>
              <p:nvPr/>
            </p:nvCxnSpPr>
            <p:spPr>
              <a:xfrm>
                <a:off x="4966019" y="3476542"/>
                <a:ext cx="22561" cy="14955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1" name="Gerade Verbindung 204"/>
              <p:cNvCxnSpPr>
                <a:stCxn id="202" idx="0"/>
                <a:endCxn id="199" idx="0"/>
              </p:cNvCxnSpPr>
              <p:nvPr/>
            </p:nvCxnSpPr>
            <p:spPr>
              <a:xfrm flipH="1">
                <a:off x="4729132" y="3628917"/>
                <a:ext cx="273548" cy="6772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2" name="Oval 544"/>
              <p:cNvSpPr>
                <a:spLocks noChangeArrowheads="1"/>
              </p:cNvSpPr>
              <p:nvPr/>
            </p:nvSpPr>
            <p:spPr bwMode="auto">
              <a:xfrm rot="-5400000" flipH="1" flipV="1">
                <a:off x="4974014" y="36249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03" name="Oval 544"/>
              <p:cNvSpPr>
                <a:spLocks noChangeArrowheads="1"/>
              </p:cNvSpPr>
              <p:nvPr/>
            </p:nvSpPr>
            <p:spPr bwMode="auto">
              <a:xfrm rot="-5400000" flipH="1" flipV="1">
                <a:off x="4943852" y="345353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4" name="Gerade Verbindung 207"/>
              <p:cNvCxnSpPr>
                <a:stCxn id="225" idx="4"/>
                <a:endCxn id="206" idx="0"/>
              </p:cNvCxnSpPr>
              <p:nvPr/>
            </p:nvCxnSpPr>
            <p:spPr>
              <a:xfrm rot="10800000" flipV="1">
                <a:off x="5115483" y="3620452"/>
                <a:ext cx="250989" cy="1975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5" name="Gerade Verbindung 208"/>
              <p:cNvCxnSpPr>
                <a:stCxn id="206" idx="0"/>
                <a:endCxn id="202" idx="0"/>
              </p:cNvCxnSpPr>
              <p:nvPr/>
            </p:nvCxnSpPr>
            <p:spPr>
              <a:xfrm flipH="1">
                <a:off x="5002680" y="3628916"/>
                <a:ext cx="112804"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6" name="Oval 544"/>
              <p:cNvSpPr>
                <a:spLocks noChangeArrowheads="1"/>
              </p:cNvSpPr>
              <p:nvPr/>
            </p:nvSpPr>
            <p:spPr bwMode="auto">
              <a:xfrm rot="-5400000" flipH="1" flipV="1">
                <a:off x="5086727" y="3624989"/>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07" name="Gerade Verbindung 210"/>
              <p:cNvCxnSpPr>
                <a:stCxn id="224" idx="2"/>
                <a:endCxn id="225" idx="6"/>
              </p:cNvCxnSpPr>
              <p:nvPr/>
            </p:nvCxnSpPr>
            <p:spPr>
              <a:xfrm rot="16200000" flipV="1">
                <a:off x="5397477" y="3620478"/>
                <a:ext cx="59256" cy="93064"/>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8" name="Gleichschenkliges Dreieck 211"/>
              <p:cNvSpPr/>
              <p:nvPr/>
            </p:nvSpPr>
            <p:spPr>
              <a:xfrm rot="16200000">
                <a:off x="2612641" y="3537218"/>
                <a:ext cx="28217" cy="31022"/>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209" name="Gleichschenkliges Dreieck 212"/>
              <p:cNvSpPr/>
              <p:nvPr/>
            </p:nvSpPr>
            <p:spPr>
              <a:xfrm rot="16200000">
                <a:off x="2656351" y="3595064"/>
                <a:ext cx="31040" cy="31022"/>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0" name="Gerade Verbindung 213"/>
              <p:cNvCxnSpPr>
                <a:stCxn id="209" idx="4"/>
                <a:endCxn id="142" idx="6"/>
              </p:cNvCxnSpPr>
              <p:nvPr/>
            </p:nvCxnSpPr>
            <p:spPr>
              <a:xfrm rot="10800000" flipH="1">
                <a:off x="2687381" y="3513224"/>
                <a:ext cx="64861" cy="8183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1" name="Gerade Verbindung 214"/>
              <p:cNvCxnSpPr>
                <a:stCxn id="212" idx="6"/>
                <a:endCxn id="142" idx="2"/>
              </p:cNvCxnSpPr>
              <p:nvPr/>
            </p:nvCxnSpPr>
            <p:spPr>
              <a:xfrm rot="5400000">
                <a:off x="2712736" y="3391892"/>
                <a:ext cx="87475" cy="84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2" name="Oval 544"/>
              <p:cNvSpPr>
                <a:spLocks noChangeArrowheads="1"/>
              </p:cNvSpPr>
              <p:nvPr/>
            </p:nvSpPr>
            <p:spPr bwMode="auto">
              <a:xfrm rot="-5400000" flipH="1" flipV="1">
                <a:off x="2745958" y="332415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13" name="Gerade Verbindung 216"/>
              <p:cNvCxnSpPr>
                <a:stCxn id="214" idx="5"/>
                <a:endCxn id="224" idx="6"/>
              </p:cNvCxnSpPr>
              <p:nvPr/>
            </p:nvCxnSpPr>
            <p:spPr>
              <a:xfrm rot="16200000" flipV="1">
                <a:off x="5456698" y="3741794"/>
                <a:ext cx="59258" cy="2538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Gleichschenkliges Dreieck 217"/>
              <p:cNvSpPr/>
              <p:nvPr/>
            </p:nvSpPr>
            <p:spPr>
              <a:xfrm rot="16200000">
                <a:off x="5484909" y="3767190"/>
                <a:ext cx="28217" cy="28201"/>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5" name="Gerade Verbindung 218"/>
              <p:cNvCxnSpPr>
                <a:stCxn id="217" idx="5"/>
                <a:endCxn id="224" idx="5"/>
              </p:cNvCxnSpPr>
              <p:nvPr/>
            </p:nvCxnSpPr>
            <p:spPr>
              <a:xfrm rot="16200000" flipH="1">
                <a:off x="5273395" y="3518963"/>
                <a:ext cx="50791" cy="32713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6" name="Gerade Verbindung 219"/>
              <p:cNvCxnSpPr>
                <a:stCxn id="217" idx="5"/>
                <a:endCxn id="144" idx="5"/>
              </p:cNvCxnSpPr>
              <p:nvPr/>
            </p:nvCxnSpPr>
            <p:spPr>
              <a:xfrm rot="16200000">
                <a:off x="5195833" y="3517516"/>
                <a:ext cx="79009" cy="20022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Gleichschenkliges Dreieck 220"/>
              <p:cNvSpPr/>
              <p:nvPr/>
            </p:nvSpPr>
            <p:spPr>
              <a:xfrm rot="16200000">
                <a:off x="5121115" y="3648677"/>
                <a:ext cx="28217" cy="28201"/>
              </a:xfrm>
              <a:prstGeom prst="triangle">
                <a:avLst/>
              </a:prstGeom>
              <a:solidFill>
                <a:srgbClr val="FF0000"/>
              </a:solidFill>
              <a:ln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cxnSp>
            <p:nvCxnSpPr>
              <p:cNvPr id="218" name="Gerade Verbindung 221"/>
              <p:cNvCxnSpPr>
                <a:stCxn id="225" idx="4"/>
                <a:endCxn id="223" idx="7"/>
              </p:cNvCxnSpPr>
              <p:nvPr/>
            </p:nvCxnSpPr>
            <p:spPr>
              <a:xfrm flipH="1" flipV="1">
                <a:off x="5233928" y="3541444"/>
                <a:ext cx="132545" cy="6772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Gerade Verbindung 222"/>
              <p:cNvCxnSpPr>
                <a:stCxn id="223" idx="2"/>
              </p:cNvCxnSpPr>
              <p:nvPr/>
            </p:nvCxnSpPr>
            <p:spPr>
              <a:xfrm rot="16200000">
                <a:off x="5168969" y="3250867"/>
                <a:ext cx="330145" cy="21714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Gerade Verbindung 223"/>
              <p:cNvCxnSpPr>
                <a:endCxn id="146" idx="4"/>
              </p:cNvCxnSpPr>
              <p:nvPr/>
            </p:nvCxnSpPr>
            <p:spPr>
              <a:xfrm>
                <a:off x="5445435" y="3194367"/>
                <a:ext cx="169206" cy="1411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1" name="Gerade Verbindung 224"/>
              <p:cNvCxnSpPr>
                <a:stCxn id="229" idx="1"/>
                <a:endCxn id="222" idx="0"/>
              </p:cNvCxnSpPr>
              <p:nvPr/>
            </p:nvCxnSpPr>
            <p:spPr>
              <a:xfrm rot="10800000" flipH="1">
                <a:off x="5693605" y="2943234"/>
                <a:ext cx="321491" cy="11287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22" name="Rechteck 225"/>
              <p:cNvSpPr/>
              <p:nvPr/>
            </p:nvSpPr>
            <p:spPr>
              <a:xfrm rot="16200000">
                <a:off x="6010853" y="2950295"/>
                <a:ext cx="36684" cy="2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sym typeface="Symbol" pitchFamily="18" charset="2"/>
                </a:endParaRPr>
              </a:p>
            </p:txBody>
          </p:sp>
          <p:sp>
            <p:nvSpPr>
              <p:cNvPr id="223" name="Oval 544"/>
              <p:cNvSpPr>
                <a:spLocks noChangeArrowheads="1"/>
              </p:cNvSpPr>
              <p:nvPr/>
            </p:nvSpPr>
            <p:spPr bwMode="auto">
              <a:xfrm rot="-5400000" flipH="1" flipV="1">
                <a:off x="5209759" y="3527357"/>
                <a:ext cx="30162"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4" name="Oval 544"/>
              <p:cNvSpPr>
                <a:spLocks noChangeArrowheads="1"/>
              </p:cNvSpPr>
              <p:nvPr/>
            </p:nvSpPr>
            <p:spPr bwMode="auto">
              <a:xfrm rot="-5400000" flipH="1" flipV="1">
                <a:off x="5459789" y="36964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5" name="Oval 544"/>
              <p:cNvSpPr>
                <a:spLocks noChangeArrowheads="1"/>
              </p:cNvSpPr>
              <p:nvPr/>
            </p:nvSpPr>
            <p:spPr bwMode="auto">
              <a:xfrm rot="-5400000" flipH="1" flipV="1">
                <a:off x="5367714" y="36075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6" name="Oval 544"/>
              <p:cNvSpPr>
                <a:spLocks noChangeArrowheads="1"/>
              </p:cNvSpPr>
              <p:nvPr/>
            </p:nvSpPr>
            <p:spPr bwMode="auto">
              <a:xfrm rot="-5400000" flipH="1" flipV="1">
                <a:off x="5535989" y="321700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27" name="Gerade Verbindung 230"/>
              <p:cNvCxnSpPr>
                <a:endCxn id="228" idx="7"/>
              </p:cNvCxnSpPr>
              <p:nvPr/>
            </p:nvCxnSpPr>
            <p:spPr>
              <a:xfrm rot="16200000" flipV="1">
                <a:off x="5898013" y="3449828"/>
                <a:ext cx="163661" cy="318672"/>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28" name="Oval 544"/>
              <p:cNvSpPr>
                <a:spLocks noChangeArrowheads="1"/>
              </p:cNvSpPr>
              <p:nvPr/>
            </p:nvSpPr>
            <p:spPr bwMode="auto">
              <a:xfrm rot="-5400000" flipH="1" flipV="1">
                <a:off x="5796339" y="3515451"/>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29" name="Oval 544"/>
              <p:cNvSpPr>
                <a:spLocks noChangeArrowheads="1"/>
              </p:cNvSpPr>
              <p:nvPr/>
            </p:nvSpPr>
            <p:spPr bwMode="auto">
              <a:xfrm rot="-5400000" flipH="1" flipV="1">
                <a:off x="5669339" y="307412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0" name="Gerade Verbindung 233"/>
              <p:cNvCxnSpPr>
                <a:stCxn id="231" idx="2"/>
                <a:endCxn id="232" idx="7"/>
              </p:cNvCxnSpPr>
              <p:nvPr/>
            </p:nvCxnSpPr>
            <p:spPr>
              <a:xfrm rot="16200000" flipV="1">
                <a:off x="3367006" y="3501956"/>
                <a:ext cx="62078" cy="6204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31" name="Oval 544"/>
              <p:cNvSpPr>
                <a:spLocks noChangeArrowheads="1"/>
              </p:cNvSpPr>
              <p:nvPr/>
            </p:nvSpPr>
            <p:spPr bwMode="auto">
              <a:xfrm rot="-5400000" flipH="1" flipV="1">
                <a:off x="3415089" y="3575776"/>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2" name="Oval 544"/>
              <p:cNvSpPr>
                <a:spLocks noChangeArrowheads="1"/>
              </p:cNvSpPr>
              <p:nvPr/>
            </p:nvSpPr>
            <p:spPr bwMode="auto">
              <a:xfrm rot="-5400000" flipH="1" flipV="1">
                <a:off x="3343652" y="3488464"/>
                <a:ext cx="28575"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3" name="Oval 544"/>
              <p:cNvSpPr>
                <a:spLocks noChangeArrowheads="1"/>
              </p:cNvSpPr>
              <p:nvPr/>
            </p:nvSpPr>
            <p:spPr bwMode="auto">
              <a:xfrm rot="-5400000" flipH="1" flipV="1">
                <a:off x="3561140" y="3513863"/>
                <a:ext cx="71437" cy="71438"/>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4" name="Oval 544"/>
              <p:cNvSpPr>
                <a:spLocks noChangeArrowheads="1"/>
              </p:cNvSpPr>
              <p:nvPr/>
            </p:nvSpPr>
            <p:spPr bwMode="auto">
              <a:xfrm rot="-5400000" flipH="1" flipV="1">
                <a:off x="6096377" y="324875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5" name="Gerade Verbindung 238"/>
              <p:cNvCxnSpPr/>
              <p:nvPr/>
            </p:nvCxnSpPr>
            <p:spPr>
              <a:xfrm>
                <a:off x="5871268" y="3188723"/>
                <a:ext cx="90243" cy="84652"/>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cxnSp>
            <p:nvCxnSpPr>
              <p:cNvPr id="236" name="Gerade Verbindung 239"/>
              <p:cNvCxnSpPr>
                <a:stCxn id="238" idx="0"/>
                <a:endCxn id="234" idx="4"/>
              </p:cNvCxnSpPr>
              <p:nvPr/>
            </p:nvCxnSpPr>
            <p:spPr>
              <a:xfrm>
                <a:off x="5975613" y="3281841"/>
                <a:ext cx="121263" cy="2821"/>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sp>
            <p:nvSpPr>
              <p:cNvPr id="237" name="Oval 544"/>
              <p:cNvSpPr>
                <a:spLocks noChangeArrowheads="1"/>
              </p:cNvSpPr>
              <p:nvPr/>
            </p:nvSpPr>
            <p:spPr bwMode="auto">
              <a:xfrm rot="-5400000" flipH="1" flipV="1">
                <a:off x="5829677" y="3153501"/>
                <a:ext cx="71438"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238" name="Oval 544"/>
              <p:cNvSpPr>
                <a:spLocks noChangeArrowheads="1"/>
              </p:cNvSpPr>
              <p:nvPr/>
            </p:nvSpPr>
            <p:spPr bwMode="auto">
              <a:xfrm rot="-5400000" flipH="1" flipV="1">
                <a:off x="5946358" y="3267007"/>
                <a:ext cx="28575" cy="3016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39" name="Gerade Verbindung 242"/>
              <p:cNvCxnSpPr>
                <a:stCxn id="234" idx="7"/>
                <a:endCxn id="241" idx="4"/>
              </p:cNvCxnSpPr>
              <p:nvPr/>
            </p:nvCxnSpPr>
            <p:spPr>
              <a:xfrm>
                <a:off x="6158919" y="3298773"/>
                <a:ext cx="42302" cy="50791"/>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cxnSp>
            <p:nvCxnSpPr>
              <p:cNvPr id="240" name="Gerade Verbindung 243"/>
              <p:cNvCxnSpPr/>
              <p:nvPr/>
            </p:nvCxnSpPr>
            <p:spPr>
              <a:xfrm>
                <a:off x="6229422" y="3369315"/>
                <a:ext cx="76142" cy="25397"/>
              </a:xfrm>
              <a:prstGeom prst="line">
                <a:avLst/>
              </a:prstGeom>
              <a:ln w="15875">
                <a:solidFill>
                  <a:srgbClr val="E224CB"/>
                </a:solidFill>
              </a:ln>
            </p:spPr>
            <p:style>
              <a:lnRef idx="1">
                <a:schemeClr val="accent1"/>
              </a:lnRef>
              <a:fillRef idx="0">
                <a:schemeClr val="accent1"/>
              </a:fillRef>
              <a:effectRef idx="0">
                <a:schemeClr val="accent1"/>
              </a:effectRef>
              <a:fontRef idx="minor">
                <a:schemeClr val="tx1"/>
              </a:fontRef>
            </p:style>
          </p:cxnSp>
          <p:sp>
            <p:nvSpPr>
              <p:cNvPr id="241" name="Oval 544"/>
              <p:cNvSpPr>
                <a:spLocks noChangeArrowheads="1"/>
              </p:cNvSpPr>
              <p:nvPr/>
            </p:nvSpPr>
            <p:spPr bwMode="auto">
              <a:xfrm rot="-5400000" flipH="1" flipV="1">
                <a:off x="6200359" y="3346382"/>
                <a:ext cx="30162" cy="2857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42" name="Gerade Verbindung 245"/>
              <p:cNvCxnSpPr/>
              <p:nvPr/>
            </p:nvCxnSpPr>
            <p:spPr>
              <a:xfrm rot="10800000" flipH="1">
                <a:off x="1539602" y="2994024"/>
                <a:ext cx="270729" cy="338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43" name="Oval 307"/>
              <p:cNvSpPr>
                <a:spLocks noChangeArrowheads="1"/>
              </p:cNvSpPr>
              <p:nvPr/>
            </p:nvSpPr>
            <p:spPr bwMode="auto">
              <a:xfrm rot="-5400000" flipH="1" flipV="1">
                <a:off x="1473577" y="3009039"/>
                <a:ext cx="71437" cy="71437"/>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grpSp>
        <p:cxnSp>
          <p:nvCxnSpPr>
            <p:cNvPr id="7" name="Gerade Verbindung 120"/>
            <p:cNvCxnSpPr>
              <a:cxnSpLocks noChangeShapeType="1"/>
            </p:cNvCxnSpPr>
            <p:nvPr/>
          </p:nvCxnSpPr>
          <p:spPr bwMode="auto">
            <a:xfrm flipH="1">
              <a:off x="8621972" y="4175378"/>
              <a:ext cx="140307" cy="263633"/>
            </a:xfrm>
            <a:prstGeom prst="line">
              <a:avLst/>
            </a:prstGeom>
            <a:noFill/>
            <a:ln w="15875" algn="ctr">
              <a:solidFill>
                <a:srgbClr val="00B050"/>
              </a:solidFill>
              <a:round/>
              <a:headEnd/>
              <a:tailEnd/>
            </a:ln>
          </p:spPr>
        </p:cxnSp>
        <p:cxnSp>
          <p:nvCxnSpPr>
            <p:cNvPr id="8" name="Gerade Verbindung 117"/>
            <p:cNvCxnSpPr>
              <a:cxnSpLocks noChangeShapeType="1"/>
            </p:cNvCxnSpPr>
            <p:nvPr/>
          </p:nvCxnSpPr>
          <p:spPr bwMode="auto">
            <a:xfrm rot="16200000" flipV="1">
              <a:off x="8469971" y="3838801"/>
              <a:ext cx="414197" cy="42267"/>
            </a:xfrm>
            <a:prstGeom prst="line">
              <a:avLst/>
            </a:prstGeom>
            <a:noFill/>
            <a:ln w="15875" algn="ctr">
              <a:solidFill>
                <a:schemeClr val="tx2"/>
              </a:solidFill>
              <a:round/>
              <a:headEnd/>
              <a:tailEnd/>
            </a:ln>
          </p:spPr>
        </p:cxnSp>
        <p:cxnSp>
          <p:nvCxnSpPr>
            <p:cNvPr id="9" name="Gerade Verbindung 120"/>
            <p:cNvCxnSpPr>
              <a:cxnSpLocks noChangeShapeType="1"/>
            </p:cNvCxnSpPr>
            <p:nvPr/>
          </p:nvCxnSpPr>
          <p:spPr bwMode="auto">
            <a:xfrm flipH="1">
              <a:off x="8596949" y="4203976"/>
              <a:ext cx="14299" cy="226099"/>
            </a:xfrm>
            <a:prstGeom prst="line">
              <a:avLst/>
            </a:prstGeom>
            <a:noFill/>
            <a:ln w="15875" algn="ctr">
              <a:solidFill>
                <a:srgbClr val="00B050"/>
              </a:solidFill>
              <a:round/>
              <a:headEnd/>
              <a:tailEnd/>
            </a:ln>
          </p:spPr>
        </p:cxnSp>
        <p:cxnSp>
          <p:nvCxnSpPr>
            <p:cNvPr id="10" name="Gerade Verbindung 126"/>
            <p:cNvCxnSpPr>
              <a:cxnSpLocks noChangeShapeType="1"/>
              <a:stCxn id="94" idx="0"/>
              <a:endCxn id="14" idx="4"/>
            </p:cNvCxnSpPr>
            <p:nvPr/>
          </p:nvCxnSpPr>
          <p:spPr bwMode="auto">
            <a:xfrm>
              <a:off x="8697934" y="4346068"/>
              <a:ext cx="2681" cy="126901"/>
            </a:xfrm>
            <a:prstGeom prst="line">
              <a:avLst/>
            </a:prstGeom>
            <a:noFill/>
            <a:ln w="15875" algn="ctr">
              <a:solidFill>
                <a:srgbClr val="00B050"/>
              </a:solidFill>
              <a:round/>
              <a:headEnd/>
              <a:tailEnd/>
            </a:ln>
          </p:spPr>
        </p:cxnSp>
        <p:cxnSp>
          <p:nvCxnSpPr>
            <p:cNvPr id="11" name="Gerade Verbindung 12"/>
            <p:cNvCxnSpPr>
              <a:stCxn id="17" idx="2"/>
              <a:endCxn id="14" idx="6"/>
            </p:cNvCxnSpPr>
            <p:nvPr/>
          </p:nvCxnSpPr>
          <p:spPr>
            <a:xfrm>
              <a:off x="8633124" y="4440354"/>
              <a:ext cx="61952" cy="412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Gerade Verbindung 133"/>
            <p:cNvCxnSpPr>
              <a:cxnSpLocks noChangeShapeType="1"/>
              <a:stCxn id="14" idx="1"/>
              <a:endCxn id="92" idx="1"/>
            </p:cNvCxnSpPr>
            <p:nvPr/>
          </p:nvCxnSpPr>
          <p:spPr bwMode="auto">
            <a:xfrm flipV="1">
              <a:off x="8708659" y="4450628"/>
              <a:ext cx="14299" cy="34853"/>
            </a:xfrm>
            <a:prstGeom prst="line">
              <a:avLst/>
            </a:prstGeom>
            <a:noFill/>
            <a:ln w="15875" algn="ctr">
              <a:solidFill>
                <a:srgbClr val="00B050"/>
              </a:solidFill>
              <a:round/>
              <a:headEnd/>
              <a:tailEnd/>
            </a:ln>
          </p:spPr>
        </p:cxnSp>
        <p:sp>
          <p:nvSpPr>
            <p:cNvPr id="14" name="Oval 307"/>
            <p:cNvSpPr>
              <a:spLocks noChangeArrowheads="1"/>
            </p:cNvSpPr>
            <p:nvPr/>
          </p:nvSpPr>
          <p:spPr bwMode="auto">
            <a:xfrm rot="21201269" flipH="1" flipV="1">
              <a:off x="8694359" y="447297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5" name="Gerade Verbindung 136"/>
            <p:cNvCxnSpPr>
              <a:cxnSpLocks noChangeShapeType="1"/>
              <a:stCxn id="91" idx="2"/>
              <a:endCxn id="93" idx="2"/>
            </p:cNvCxnSpPr>
            <p:nvPr/>
          </p:nvCxnSpPr>
          <p:spPr bwMode="auto">
            <a:xfrm flipH="1">
              <a:off x="8660400" y="4429181"/>
              <a:ext cx="8043" cy="88474"/>
            </a:xfrm>
            <a:prstGeom prst="line">
              <a:avLst/>
            </a:prstGeom>
            <a:noFill/>
            <a:ln w="15875" algn="ctr">
              <a:solidFill>
                <a:srgbClr val="00B050"/>
              </a:solidFill>
              <a:round/>
              <a:headEnd/>
              <a:tailEnd/>
            </a:ln>
          </p:spPr>
        </p:cxnSp>
        <p:sp>
          <p:nvSpPr>
            <p:cNvPr id="17" name="Oval 307"/>
            <p:cNvSpPr>
              <a:spLocks noChangeArrowheads="1"/>
            </p:cNvSpPr>
            <p:nvPr/>
          </p:nvSpPr>
          <p:spPr bwMode="auto">
            <a:xfrm rot="21201269" flipH="1" flipV="1">
              <a:off x="8592481" y="442203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8" name="Gerade Verbindung 140"/>
            <p:cNvCxnSpPr>
              <a:cxnSpLocks noChangeShapeType="1"/>
              <a:stCxn id="56" idx="4"/>
              <a:endCxn id="17" idx="0"/>
            </p:cNvCxnSpPr>
            <p:nvPr/>
          </p:nvCxnSpPr>
          <p:spPr bwMode="auto">
            <a:xfrm flipH="1" flipV="1">
              <a:off x="8615717" y="4462246"/>
              <a:ext cx="9830" cy="168903"/>
            </a:xfrm>
            <a:prstGeom prst="line">
              <a:avLst/>
            </a:prstGeom>
            <a:noFill/>
            <a:ln w="15875" algn="ctr">
              <a:solidFill>
                <a:schemeClr val="tx2"/>
              </a:solidFill>
              <a:round/>
              <a:headEnd/>
              <a:tailEnd/>
            </a:ln>
          </p:spPr>
        </p:cxnSp>
        <p:cxnSp>
          <p:nvCxnSpPr>
            <p:cNvPr id="19" name="Gerade Verbindung 18"/>
            <p:cNvCxnSpPr>
              <a:stCxn id="115" idx="2"/>
              <a:endCxn id="114" idx="6"/>
            </p:cNvCxnSpPr>
            <p:nvPr/>
          </p:nvCxnSpPr>
          <p:spPr>
            <a:xfrm flipV="1">
              <a:off x="8353550" y="4826128"/>
              <a:ext cx="60363" cy="635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Gerade Verbindung 148"/>
            <p:cNvCxnSpPr>
              <a:cxnSpLocks noChangeShapeType="1"/>
              <a:stCxn id="21" idx="1"/>
              <a:endCxn id="113" idx="6"/>
            </p:cNvCxnSpPr>
            <p:nvPr/>
          </p:nvCxnSpPr>
          <p:spPr bwMode="auto">
            <a:xfrm>
              <a:off x="8335995" y="4875121"/>
              <a:ext cx="155501" cy="34853"/>
            </a:xfrm>
            <a:prstGeom prst="line">
              <a:avLst/>
            </a:prstGeom>
            <a:noFill/>
            <a:ln w="15875" algn="ctr">
              <a:solidFill>
                <a:srgbClr val="00B050"/>
              </a:solidFill>
              <a:round/>
              <a:headEnd/>
              <a:tailEnd/>
            </a:ln>
          </p:spPr>
        </p:cxnSp>
        <p:sp>
          <p:nvSpPr>
            <p:cNvPr id="21" name="Oval 307"/>
            <p:cNvSpPr>
              <a:spLocks noChangeArrowheads="1"/>
            </p:cNvSpPr>
            <p:nvPr/>
          </p:nvSpPr>
          <p:spPr bwMode="auto">
            <a:xfrm rot="21201269" flipH="1" flipV="1">
              <a:off x="8321696" y="4862611"/>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22" name="Gerade Verbindung 21"/>
            <p:cNvCxnSpPr>
              <a:stCxn id="28" idx="3"/>
              <a:endCxn id="23" idx="1"/>
            </p:cNvCxnSpPr>
            <p:nvPr/>
          </p:nvCxnSpPr>
          <p:spPr>
            <a:xfrm flipV="1">
              <a:off x="8688722" y="4861054"/>
              <a:ext cx="12708" cy="2222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echteck 22"/>
            <p:cNvSpPr>
              <a:spLocks noChangeArrowheads="1"/>
            </p:cNvSpPr>
            <p:nvPr/>
          </p:nvSpPr>
          <p:spPr bwMode="auto">
            <a:xfrm rot="21201269">
              <a:off x="8709372" y="4851529"/>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24" name="Gerade Verbindung 159"/>
            <p:cNvCxnSpPr>
              <a:cxnSpLocks noChangeShapeType="1"/>
              <a:stCxn id="113" idx="3"/>
              <a:endCxn id="28" idx="1"/>
            </p:cNvCxnSpPr>
            <p:nvPr/>
          </p:nvCxnSpPr>
          <p:spPr bwMode="auto">
            <a:xfrm flipV="1">
              <a:off x="8523667" y="4887633"/>
              <a:ext cx="130477" cy="3575"/>
            </a:xfrm>
            <a:prstGeom prst="line">
              <a:avLst/>
            </a:prstGeom>
            <a:noFill/>
            <a:ln w="15875" algn="ctr">
              <a:solidFill>
                <a:srgbClr val="00B050"/>
              </a:solidFill>
              <a:round/>
              <a:headEnd/>
              <a:tailEnd/>
            </a:ln>
          </p:spPr>
        </p:cxnSp>
        <p:cxnSp>
          <p:nvCxnSpPr>
            <p:cNvPr id="25" name="Gerade Verbindung 24"/>
            <p:cNvCxnSpPr>
              <a:stCxn id="113" idx="2"/>
              <a:endCxn id="29" idx="1"/>
            </p:cNvCxnSpPr>
            <p:nvPr/>
          </p:nvCxnSpPr>
          <p:spPr>
            <a:xfrm>
              <a:off x="8531461" y="4903918"/>
              <a:ext cx="122314" cy="2381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 Verbindung 165"/>
            <p:cNvCxnSpPr>
              <a:cxnSpLocks noChangeShapeType="1"/>
              <a:stCxn id="29" idx="2"/>
              <a:endCxn id="30" idx="0"/>
            </p:cNvCxnSpPr>
            <p:nvPr/>
          </p:nvCxnSpPr>
          <p:spPr bwMode="auto">
            <a:xfrm>
              <a:off x="8672018" y="4939465"/>
              <a:ext cx="12511" cy="35747"/>
            </a:xfrm>
            <a:prstGeom prst="line">
              <a:avLst/>
            </a:prstGeom>
            <a:noFill/>
            <a:ln w="15875" algn="ctr">
              <a:solidFill>
                <a:srgbClr val="00B050"/>
              </a:solidFill>
              <a:round/>
              <a:headEnd/>
              <a:tailEnd/>
            </a:ln>
          </p:spPr>
        </p:cxnSp>
        <p:cxnSp>
          <p:nvCxnSpPr>
            <p:cNvPr id="27" name="Gerade Verbindung 172"/>
            <p:cNvCxnSpPr>
              <a:cxnSpLocks noChangeShapeType="1"/>
              <a:stCxn id="30" idx="2"/>
              <a:endCxn id="31" idx="1"/>
            </p:cNvCxnSpPr>
            <p:nvPr/>
          </p:nvCxnSpPr>
          <p:spPr bwMode="auto">
            <a:xfrm>
              <a:off x="8688103" y="5004703"/>
              <a:ext cx="18767" cy="8043"/>
            </a:xfrm>
            <a:prstGeom prst="line">
              <a:avLst/>
            </a:prstGeom>
            <a:noFill/>
            <a:ln w="15875" algn="ctr">
              <a:solidFill>
                <a:srgbClr val="00B050"/>
              </a:solidFill>
              <a:round/>
              <a:headEnd/>
              <a:tailEnd/>
            </a:ln>
          </p:spPr>
        </p:cxnSp>
        <p:sp>
          <p:nvSpPr>
            <p:cNvPr id="28" name="Rechteck 27"/>
            <p:cNvSpPr>
              <a:spLocks noChangeArrowheads="1"/>
            </p:cNvSpPr>
            <p:nvPr/>
          </p:nvSpPr>
          <p:spPr bwMode="auto">
            <a:xfrm rot="21201269">
              <a:off x="8661717" y="4878517"/>
              <a:ext cx="20651"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29" name="Rechteck 28"/>
            <p:cNvSpPr>
              <a:spLocks noChangeArrowheads="1"/>
            </p:cNvSpPr>
            <p:nvPr/>
          </p:nvSpPr>
          <p:spPr bwMode="auto">
            <a:xfrm rot="21201269">
              <a:off x="8660129" y="4916619"/>
              <a:ext cx="20650"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0" name="Rechteck 29"/>
            <p:cNvSpPr>
              <a:spLocks noChangeArrowheads="1"/>
            </p:cNvSpPr>
            <p:nvPr/>
          </p:nvSpPr>
          <p:spPr bwMode="auto">
            <a:xfrm rot="21201269">
              <a:off x="8676014" y="4981708"/>
              <a:ext cx="20650"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1" name="Rechteck 30"/>
            <p:cNvSpPr>
              <a:spLocks noChangeArrowheads="1"/>
            </p:cNvSpPr>
            <p:nvPr/>
          </p:nvSpPr>
          <p:spPr bwMode="auto">
            <a:xfrm rot="21201269">
              <a:off x="8714138" y="5003933"/>
              <a:ext cx="20650" cy="14288"/>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32" name="Gerade Verbindung 176"/>
            <p:cNvCxnSpPr>
              <a:cxnSpLocks noChangeShapeType="1"/>
              <a:stCxn id="34" idx="1"/>
              <a:endCxn id="33" idx="0"/>
            </p:cNvCxnSpPr>
            <p:nvPr/>
          </p:nvCxnSpPr>
          <p:spPr bwMode="auto">
            <a:xfrm>
              <a:off x="8605886" y="4925167"/>
              <a:ext cx="153713" cy="186777"/>
            </a:xfrm>
            <a:prstGeom prst="line">
              <a:avLst/>
            </a:prstGeom>
            <a:noFill/>
            <a:ln w="15875" algn="ctr">
              <a:solidFill>
                <a:srgbClr val="00B050"/>
              </a:solidFill>
              <a:round/>
              <a:headEnd/>
              <a:tailEnd/>
            </a:ln>
          </p:spPr>
        </p:cxnSp>
        <p:sp>
          <p:nvSpPr>
            <p:cNvPr id="33" name="Rechteck 32"/>
            <p:cNvSpPr>
              <a:spLocks noChangeArrowheads="1"/>
            </p:cNvSpPr>
            <p:nvPr/>
          </p:nvSpPr>
          <p:spPr bwMode="auto">
            <a:xfrm rot="21201269">
              <a:off x="8752261" y="5119825"/>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34" name="Oval 307"/>
            <p:cNvSpPr>
              <a:spLocks noChangeArrowheads="1"/>
            </p:cNvSpPr>
            <p:nvPr/>
          </p:nvSpPr>
          <p:spPr bwMode="auto">
            <a:xfrm rot="21201269" flipH="1" flipV="1">
              <a:off x="8591586" y="491265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35" name="Gerade Verbindung 182"/>
            <p:cNvCxnSpPr>
              <a:cxnSpLocks noChangeShapeType="1"/>
              <a:stCxn id="58" idx="1"/>
              <a:endCxn id="49" idx="1"/>
            </p:cNvCxnSpPr>
            <p:nvPr/>
          </p:nvCxnSpPr>
          <p:spPr bwMode="auto">
            <a:xfrm>
              <a:off x="8615716" y="5049387"/>
              <a:ext cx="146563" cy="139412"/>
            </a:xfrm>
            <a:prstGeom prst="line">
              <a:avLst/>
            </a:prstGeom>
            <a:noFill/>
            <a:ln w="15875" algn="ctr">
              <a:solidFill>
                <a:srgbClr val="00B050"/>
              </a:solidFill>
              <a:round/>
              <a:headEnd/>
              <a:tailEnd/>
            </a:ln>
          </p:spPr>
        </p:cxnSp>
        <p:sp>
          <p:nvSpPr>
            <p:cNvPr id="36" name="Oval 307"/>
            <p:cNvSpPr>
              <a:spLocks noChangeArrowheads="1"/>
            </p:cNvSpPr>
            <p:nvPr/>
          </p:nvSpPr>
          <p:spPr bwMode="auto">
            <a:xfrm rot="21201269" flipH="1" flipV="1">
              <a:off x="8501326" y="5418473"/>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37" name="Gerade Verbindung 187"/>
            <p:cNvCxnSpPr>
              <a:cxnSpLocks noChangeShapeType="1"/>
              <a:stCxn id="113" idx="0"/>
              <a:endCxn id="39" idx="4"/>
            </p:cNvCxnSpPr>
            <p:nvPr/>
          </p:nvCxnSpPr>
          <p:spPr bwMode="auto">
            <a:xfrm>
              <a:off x="8513837" y="4926955"/>
              <a:ext cx="40215" cy="201075"/>
            </a:xfrm>
            <a:prstGeom prst="line">
              <a:avLst/>
            </a:prstGeom>
            <a:noFill/>
            <a:ln w="15875" algn="ctr">
              <a:solidFill>
                <a:srgbClr val="00B050"/>
              </a:solidFill>
              <a:round/>
              <a:headEnd/>
              <a:tailEnd/>
            </a:ln>
          </p:spPr>
        </p:cxnSp>
        <p:cxnSp>
          <p:nvCxnSpPr>
            <p:cNvPr id="38" name="Gerade Verbindung 190"/>
            <p:cNvCxnSpPr>
              <a:cxnSpLocks noChangeShapeType="1"/>
              <a:stCxn id="39" idx="0"/>
              <a:endCxn id="60" idx="4"/>
            </p:cNvCxnSpPr>
            <p:nvPr/>
          </p:nvCxnSpPr>
          <p:spPr bwMode="auto">
            <a:xfrm>
              <a:off x="8556733" y="5143222"/>
              <a:ext cx="11617" cy="215374"/>
            </a:xfrm>
            <a:prstGeom prst="line">
              <a:avLst/>
            </a:prstGeom>
            <a:noFill/>
            <a:ln w="15875" algn="ctr">
              <a:solidFill>
                <a:srgbClr val="00B050"/>
              </a:solidFill>
              <a:round/>
              <a:headEnd/>
              <a:tailEnd/>
            </a:ln>
          </p:spPr>
        </p:cxnSp>
        <p:sp>
          <p:nvSpPr>
            <p:cNvPr id="39" name="Oval 307"/>
            <p:cNvSpPr>
              <a:spLocks noChangeArrowheads="1"/>
            </p:cNvSpPr>
            <p:nvPr/>
          </p:nvSpPr>
          <p:spPr bwMode="auto">
            <a:xfrm rot="21201269" flipH="1" flipV="1">
              <a:off x="8547796" y="512802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40" name="Gerade Verbindung 194"/>
            <p:cNvCxnSpPr>
              <a:cxnSpLocks noChangeShapeType="1"/>
              <a:stCxn id="36" idx="0"/>
              <a:endCxn id="46" idx="4"/>
            </p:cNvCxnSpPr>
            <p:nvPr/>
          </p:nvCxnSpPr>
          <p:spPr bwMode="auto">
            <a:xfrm>
              <a:off x="8524560" y="5458687"/>
              <a:ext cx="56301" cy="41109"/>
            </a:xfrm>
            <a:prstGeom prst="line">
              <a:avLst/>
            </a:prstGeom>
            <a:noFill/>
            <a:ln w="15875" algn="ctr">
              <a:solidFill>
                <a:srgbClr val="00B050"/>
              </a:solidFill>
              <a:round/>
              <a:headEnd/>
              <a:tailEnd/>
            </a:ln>
          </p:spPr>
        </p:cxnSp>
        <p:cxnSp>
          <p:nvCxnSpPr>
            <p:cNvPr id="41" name="Gerade Verbindung 197"/>
            <p:cNvCxnSpPr>
              <a:cxnSpLocks noChangeShapeType="1"/>
              <a:stCxn id="46" idx="0"/>
              <a:endCxn id="61" idx="4"/>
            </p:cNvCxnSpPr>
            <p:nvPr/>
          </p:nvCxnSpPr>
          <p:spPr bwMode="auto">
            <a:xfrm flipH="1">
              <a:off x="8567457" y="5514989"/>
              <a:ext cx="16086" cy="107240"/>
            </a:xfrm>
            <a:prstGeom prst="line">
              <a:avLst/>
            </a:prstGeom>
            <a:noFill/>
            <a:ln w="15875" algn="ctr">
              <a:solidFill>
                <a:srgbClr val="00B050"/>
              </a:solidFill>
              <a:round/>
              <a:headEnd/>
              <a:tailEnd/>
            </a:ln>
          </p:spPr>
        </p:cxnSp>
        <p:cxnSp>
          <p:nvCxnSpPr>
            <p:cNvPr id="42" name="Gerade Verbindung 203"/>
            <p:cNvCxnSpPr>
              <a:cxnSpLocks noChangeShapeType="1"/>
              <a:stCxn id="63" idx="6"/>
              <a:endCxn id="64" idx="2"/>
            </p:cNvCxnSpPr>
            <p:nvPr/>
          </p:nvCxnSpPr>
          <p:spPr bwMode="auto">
            <a:xfrm flipH="1">
              <a:off x="8440555" y="5708021"/>
              <a:ext cx="49153" cy="21448"/>
            </a:xfrm>
            <a:prstGeom prst="line">
              <a:avLst/>
            </a:prstGeom>
            <a:noFill/>
            <a:ln w="15875" algn="ctr">
              <a:solidFill>
                <a:srgbClr val="00B050"/>
              </a:solidFill>
              <a:round/>
              <a:headEnd/>
              <a:tailEnd/>
            </a:ln>
          </p:spPr>
        </p:cxnSp>
        <p:cxnSp>
          <p:nvCxnSpPr>
            <p:cNvPr id="43" name="Gerade Verbindung 206"/>
            <p:cNvCxnSpPr>
              <a:cxnSpLocks noChangeShapeType="1"/>
              <a:stCxn id="64" idx="0"/>
              <a:endCxn id="69" idx="4"/>
            </p:cNvCxnSpPr>
            <p:nvPr/>
          </p:nvCxnSpPr>
          <p:spPr bwMode="auto">
            <a:xfrm>
              <a:off x="8434299" y="5738406"/>
              <a:ext cx="0" cy="21448"/>
            </a:xfrm>
            <a:prstGeom prst="line">
              <a:avLst/>
            </a:prstGeom>
            <a:noFill/>
            <a:ln w="15875" algn="ctr">
              <a:solidFill>
                <a:srgbClr val="00B050"/>
              </a:solidFill>
              <a:round/>
              <a:headEnd/>
              <a:tailEnd/>
            </a:ln>
          </p:spPr>
        </p:cxnSp>
        <p:cxnSp>
          <p:nvCxnSpPr>
            <p:cNvPr id="44" name="Gerade Verbindung 210"/>
            <p:cNvCxnSpPr>
              <a:cxnSpLocks noChangeShapeType="1"/>
              <a:stCxn id="45" idx="1"/>
              <a:endCxn id="63" idx="5"/>
            </p:cNvCxnSpPr>
            <p:nvPr/>
          </p:nvCxnSpPr>
          <p:spPr bwMode="auto">
            <a:xfrm>
              <a:off x="8462896" y="5671380"/>
              <a:ext cx="27704" cy="30385"/>
            </a:xfrm>
            <a:prstGeom prst="line">
              <a:avLst/>
            </a:prstGeom>
            <a:noFill/>
            <a:ln w="15875" algn="ctr">
              <a:solidFill>
                <a:srgbClr val="00B050"/>
              </a:solidFill>
              <a:round/>
              <a:headEnd/>
              <a:tailEnd/>
            </a:ln>
          </p:spPr>
        </p:cxnSp>
        <p:sp>
          <p:nvSpPr>
            <p:cNvPr id="45" name="Oval 307"/>
            <p:cNvSpPr>
              <a:spLocks noChangeArrowheads="1"/>
            </p:cNvSpPr>
            <p:nvPr/>
          </p:nvSpPr>
          <p:spPr bwMode="auto">
            <a:xfrm rot="21201269" flipH="1" flipV="1">
              <a:off x="8448598" y="565886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46" name="Oval 307"/>
            <p:cNvSpPr>
              <a:spLocks noChangeArrowheads="1"/>
            </p:cNvSpPr>
            <p:nvPr/>
          </p:nvSpPr>
          <p:spPr bwMode="auto">
            <a:xfrm rot="21201269" flipH="1" flipV="1">
              <a:off x="8574608" y="549979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47" name="Oval 307"/>
            <p:cNvSpPr>
              <a:spLocks noChangeArrowheads="1"/>
            </p:cNvSpPr>
            <p:nvPr/>
          </p:nvSpPr>
          <p:spPr bwMode="auto">
            <a:xfrm rot="21201269" flipH="1" flipV="1">
              <a:off x="8567458" y="6238862"/>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48" name="Gerade Verbindung 214"/>
            <p:cNvCxnSpPr>
              <a:cxnSpLocks noChangeShapeType="1"/>
              <a:stCxn id="69" idx="1"/>
              <a:endCxn id="68" idx="5"/>
            </p:cNvCxnSpPr>
            <p:nvPr/>
          </p:nvCxnSpPr>
          <p:spPr bwMode="auto">
            <a:xfrm>
              <a:off x="8453067" y="5792026"/>
              <a:ext cx="66132" cy="64344"/>
            </a:xfrm>
            <a:prstGeom prst="line">
              <a:avLst/>
            </a:prstGeom>
            <a:noFill/>
            <a:ln w="15875" algn="ctr">
              <a:solidFill>
                <a:srgbClr val="00B050"/>
              </a:solidFill>
              <a:round/>
              <a:headEnd/>
              <a:tailEnd/>
            </a:ln>
          </p:spPr>
        </p:cxnSp>
        <p:sp>
          <p:nvSpPr>
            <p:cNvPr id="49" name="Rechteck 48"/>
            <p:cNvSpPr>
              <a:spLocks noChangeArrowheads="1"/>
            </p:cNvSpPr>
            <p:nvPr/>
          </p:nvSpPr>
          <p:spPr bwMode="auto">
            <a:xfrm rot="21201269">
              <a:off x="8769734" y="5178563"/>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50" name="Gerade Verbindung 220"/>
            <p:cNvCxnSpPr>
              <a:cxnSpLocks noChangeShapeType="1"/>
              <a:stCxn id="47" idx="2"/>
              <a:endCxn id="51" idx="1"/>
            </p:cNvCxnSpPr>
            <p:nvPr/>
          </p:nvCxnSpPr>
          <p:spPr bwMode="auto">
            <a:xfrm flipV="1">
              <a:off x="8607673" y="6255840"/>
              <a:ext cx="98305" cy="894"/>
            </a:xfrm>
            <a:prstGeom prst="line">
              <a:avLst/>
            </a:prstGeom>
            <a:noFill/>
            <a:ln w="15875" algn="ctr">
              <a:solidFill>
                <a:srgbClr val="00B050"/>
              </a:solidFill>
              <a:round/>
              <a:headEnd/>
              <a:tailEnd/>
            </a:ln>
          </p:spPr>
        </p:cxnSp>
        <p:sp>
          <p:nvSpPr>
            <p:cNvPr id="51" name="Rechteck 50"/>
            <p:cNvSpPr>
              <a:spLocks noChangeArrowheads="1"/>
            </p:cNvSpPr>
            <p:nvPr/>
          </p:nvSpPr>
          <p:spPr bwMode="auto">
            <a:xfrm rot="21201269">
              <a:off x="8712549" y="6245396"/>
              <a:ext cx="20651"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52" name="Gerade Verbindung 303"/>
            <p:cNvCxnSpPr>
              <a:cxnSpLocks noChangeShapeType="1"/>
              <a:stCxn id="17" idx="3"/>
              <a:endCxn id="53" idx="0"/>
            </p:cNvCxnSpPr>
            <p:nvPr/>
          </p:nvCxnSpPr>
          <p:spPr bwMode="auto">
            <a:xfrm rot="5400000" flipH="1" flipV="1">
              <a:off x="8496452" y="4194017"/>
              <a:ext cx="360968" cy="103739"/>
            </a:xfrm>
            <a:prstGeom prst="line">
              <a:avLst/>
            </a:prstGeom>
            <a:noFill/>
            <a:ln w="15875" algn="ctr">
              <a:solidFill>
                <a:schemeClr val="tx2"/>
              </a:solidFill>
              <a:round/>
              <a:headEnd/>
              <a:tailEnd/>
            </a:ln>
          </p:spPr>
        </p:cxnSp>
        <p:sp>
          <p:nvSpPr>
            <p:cNvPr id="53" name="Oval 307"/>
            <p:cNvSpPr>
              <a:spLocks noChangeArrowheads="1"/>
            </p:cNvSpPr>
            <p:nvPr/>
          </p:nvSpPr>
          <p:spPr bwMode="auto">
            <a:xfrm rot="21201269" flipH="1" flipV="1">
              <a:off x="8719831" y="404937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4" name="Gerade Verbindung 309"/>
            <p:cNvCxnSpPr>
              <a:cxnSpLocks noChangeShapeType="1"/>
              <a:stCxn id="17" idx="4"/>
              <a:endCxn id="80" idx="0"/>
            </p:cNvCxnSpPr>
            <p:nvPr/>
          </p:nvCxnSpPr>
          <p:spPr bwMode="auto">
            <a:xfrm flipV="1">
              <a:off x="8610355" y="4074394"/>
              <a:ext cx="88474" cy="348531"/>
            </a:xfrm>
            <a:prstGeom prst="line">
              <a:avLst/>
            </a:prstGeom>
            <a:noFill/>
            <a:ln w="15875" algn="ctr">
              <a:solidFill>
                <a:schemeClr val="tx2"/>
              </a:solidFill>
              <a:round/>
              <a:headEnd/>
              <a:tailEnd/>
            </a:ln>
          </p:spPr>
        </p:cxnSp>
        <p:cxnSp>
          <p:nvCxnSpPr>
            <p:cNvPr id="55" name="Gerade Verbindung 318"/>
            <p:cNvCxnSpPr>
              <a:cxnSpLocks noChangeShapeType="1"/>
              <a:stCxn id="113" idx="4"/>
              <a:endCxn id="56" idx="0"/>
            </p:cNvCxnSpPr>
            <p:nvPr/>
          </p:nvCxnSpPr>
          <p:spPr bwMode="auto">
            <a:xfrm flipV="1">
              <a:off x="8508474" y="4646342"/>
              <a:ext cx="119754" cy="241291"/>
            </a:xfrm>
            <a:prstGeom prst="line">
              <a:avLst/>
            </a:prstGeom>
            <a:noFill/>
            <a:ln w="15875" algn="ctr">
              <a:solidFill>
                <a:schemeClr val="tx2"/>
              </a:solidFill>
              <a:round/>
              <a:headEnd/>
              <a:tailEnd/>
            </a:ln>
          </p:spPr>
        </p:cxnSp>
        <p:sp>
          <p:nvSpPr>
            <p:cNvPr id="56" name="Oval 307"/>
            <p:cNvSpPr>
              <a:spLocks noChangeArrowheads="1"/>
            </p:cNvSpPr>
            <p:nvPr/>
          </p:nvSpPr>
          <p:spPr bwMode="auto">
            <a:xfrm rot="21201269" flipH="1" flipV="1">
              <a:off x="8619290" y="463115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7" name="Gerade Verbindung 324"/>
            <p:cNvCxnSpPr>
              <a:cxnSpLocks noChangeShapeType="1"/>
              <a:stCxn id="113" idx="1"/>
              <a:endCxn id="58" idx="5"/>
            </p:cNvCxnSpPr>
            <p:nvPr/>
          </p:nvCxnSpPr>
          <p:spPr bwMode="auto">
            <a:xfrm>
              <a:off x="8527242" y="4919805"/>
              <a:ext cx="75069" cy="119752"/>
            </a:xfrm>
            <a:prstGeom prst="line">
              <a:avLst/>
            </a:prstGeom>
            <a:noFill/>
            <a:ln w="15875" algn="ctr">
              <a:solidFill>
                <a:srgbClr val="00B050"/>
              </a:solidFill>
              <a:round/>
              <a:headEnd/>
              <a:tailEnd/>
            </a:ln>
          </p:spPr>
        </p:cxnSp>
        <p:sp>
          <p:nvSpPr>
            <p:cNvPr id="58" name="Oval 307"/>
            <p:cNvSpPr>
              <a:spLocks noChangeArrowheads="1"/>
            </p:cNvSpPr>
            <p:nvPr/>
          </p:nvSpPr>
          <p:spPr bwMode="auto">
            <a:xfrm rot="21201269" flipH="1" flipV="1">
              <a:off x="8601417" y="503687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59" name="Gerade Verbindung 334"/>
            <p:cNvCxnSpPr>
              <a:cxnSpLocks noChangeShapeType="1"/>
              <a:stCxn id="60" idx="7"/>
              <a:endCxn id="36" idx="3"/>
            </p:cNvCxnSpPr>
            <p:nvPr/>
          </p:nvCxnSpPr>
          <p:spPr bwMode="auto">
            <a:xfrm flipH="1">
              <a:off x="8534391" y="5372894"/>
              <a:ext cx="30385" cy="50045"/>
            </a:xfrm>
            <a:prstGeom prst="line">
              <a:avLst/>
            </a:prstGeom>
            <a:noFill/>
            <a:ln w="15875" algn="ctr">
              <a:solidFill>
                <a:srgbClr val="00B050"/>
              </a:solidFill>
              <a:round/>
              <a:headEnd/>
              <a:tailEnd/>
            </a:ln>
          </p:spPr>
        </p:cxnSp>
        <p:sp>
          <p:nvSpPr>
            <p:cNvPr id="60" name="Oval 307"/>
            <p:cNvSpPr>
              <a:spLocks noChangeArrowheads="1"/>
            </p:cNvSpPr>
            <p:nvPr/>
          </p:nvSpPr>
          <p:spPr bwMode="auto">
            <a:xfrm rot="21201269" flipH="1" flipV="1">
              <a:off x="8562095" y="535859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1" name="Oval 307"/>
            <p:cNvSpPr>
              <a:spLocks noChangeArrowheads="1"/>
            </p:cNvSpPr>
            <p:nvPr/>
          </p:nvSpPr>
          <p:spPr bwMode="auto">
            <a:xfrm rot="21201269" flipH="1" flipV="1">
              <a:off x="8561201" y="562222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62" name="Gerade Verbindung 342"/>
            <p:cNvCxnSpPr>
              <a:cxnSpLocks noChangeShapeType="1"/>
              <a:stCxn id="61" idx="7"/>
              <a:endCxn id="63" idx="3"/>
            </p:cNvCxnSpPr>
            <p:nvPr/>
          </p:nvCxnSpPr>
          <p:spPr bwMode="auto">
            <a:xfrm flipH="1">
              <a:off x="8502218" y="5636527"/>
              <a:ext cx="61664" cy="63450"/>
            </a:xfrm>
            <a:prstGeom prst="line">
              <a:avLst/>
            </a:prstGeom>
            <a:noFill/>
            <a:ln w="15875" algn="ctr">
              <a:solidFill>
                <a:srgbClr val="00B050"/>
              </a:solidFill>
              <a:round/>
              <a:headEnd/>
              <a:tailEnd/>
            </a:ln>
          </p:spPr>
        </p:cxnSp>
        <p:sp>
          <p:nvSpPr>
            <p:cNvPr id="63" name="Oval 307"/>
            <p:cNvSpPr>
              <a:spLocks noChangeArrowheads="1"/>
            </p:cNvSpPr>
            <p:nvPr/>
          </p:nvSpPr>
          <p:spPr bwMode="auto">
            <a:xfrm rot="21201269" flipH="1" flipV="1">
              <a:off x="8489708" y="5699084"/>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4" name="Oval 307"/>
            <p:cNvSpPr>
              <a:spLocks noChangeArrowheads="1"/>
            </p:cNvSpPr>
            <p:nvPr/>
          </p:nvSpPr>
          <p:spPr bwMode="auto">
            <a:xfrm rot="21201269" flipH="1" flipV="1">
              <a:off x="8425362" y="5723213"/>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65" name="Gerade Verbindung 349"/>
            <p:cNvCxnSpPr>
              <a:cxnSpLocks noChangeShapeType="1"/>
              <a:stCxn id="68" idx="0"/>
              <a:endCxn id="67" idx="4"/>
            </p:cNvCxnSpPr>
            <p:nvPr/>
          </p:nvCxnSpPr>
          <p:spPr bwMode="auto">
            <a:xfrm flipH="1">
              <a:off x="8470940" y="5868881"/>
              <a:ext cx="56301" cy="209119"/>
            </a:xfrm>
            <a:prstGeom prst="line">
              <a:avLst/>
            </a:prstGeom>
            <a:noFill/>
            <a:ln w="15875" algn="ctr">
              <a:solidFill>
                <a:srgbClr val="00B050"/>
              </a:solidFill>
              <a:round/>
              <a:headEnd/>
              <a:tailEnd/>
            </a:ln>
          </p:spPr>
        </p:cxnSp>
        <p:cxnSp>
          <p:nvCxnSpPr>
            <p:cNvPr id="66" name="Gerade Verbindung 353"/>
            <p:cNvCxnSpPr>
              <a:cxnSpLocks noChangeShapeType="1"/>
              <a:stCxn id="67" idx="1"/>
              <a:endCxn id="47" idx="5"/>
            </p:cNvCxnSpPr>
            <p:nvPr/>
          </p:nvCxnSpPr>
          <p:spPr bwMode="auto">
            <a:xfrm>
              <a:off x="8478089" y="6089617"/>
              <a:ext cx="93836" cy="157286"/>
            </a:xfrm>
            <a:prstGeom prst="line">
              <a:avLst/>
            </a:prstGeom>
            <a:noFill/>
            <a:ln w="15875" algn="ctr">
              <a:solidFill>
                <a:srgbClr val="00B050"/>
              </a:solidFill>
              <a:round/>
              <a:headEnd/>
              <a:tailEnd/>
            </a:ln>
          </p:spPr>
        </p:cxnSp>
        <p:sp>
          <p:nvSpPr>
            <p:cNvPr id="67" name="Oval 307"/>
            <p:cNvSpPr>
              <a:spLocks noChangeArrowheads="1"/>
            </p:cNvSpPr>
            <p:nvPr/>
          </p:nvSpPr>
          <p:spPr bwMode="auto">
            <a:xfrm rot="21201269" flipH="1" flipV="1">
              <a:off x="8463792" y="6077106"/>
              <a:ext cx="16086"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8" name="Oval 307"/>
            <p:cNvSpPr>
              <a:spLocks noChangeArrowheads="1"/>
            </p:cNvSpPr>
            <p:nvPr/>
          </p:nvSpPr>
          <p:spPr bwMode="auto">
            <a:xfrm rot="21201269" flipH="1" flipV="1">
              <a:off x="8518304" y="5853689"/>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69" name="Oval 307"/>
            <p:cNvSpPr>
              <a:spLocks noChangeArrowheads="1"/>
            </p:cNvSpPr>
            <p:nvPr/>
          </p:nvSpPr>
          <p:spPr bwMode="auto">
            <a:xfrm rot="21201269" flipH="1" flipV="1">
              <a:off x="8416426" y="5758960"/>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70" name="Gerade Verbindung 357"/>
            <p:cNvCxnSpPr>
              <a:cxnSpLocks noChangeShapeType="1"/>
              <a:stCxn id="47" idx="6"/>
              <a:endCxn id="74" idx="5"/>
            </p:cNvCxnSpPr>
            <p:nvPr/>
          </p:nvCxnSpPr>
          <p:spPr bwMode="auto">
            <a:xfrm flipH="1">
              <a:off x="8508474" y="6262096"/>
              <a:ext cx="59876" cy="33065"/>
            </a:xfrm>
            <a:prstGeom prst="line">
              <a:avLst/>
            </a:prstGeom>
            <a:noFill/>
            <a:ln w="15875" algn="ctr">
              <a:solidFill>
                <a:srgbClr val="FFC000"/>
              </a:solidFill>
              <a:round/>
              <a:headEnd/>
              <a:tailEnd/>
            </a:ln>
          </p:spPr>
        </p:cxnSp>
        <p:cxnSp>
          <p:nvCxnSpPr>
            <p:cNvPr id="71" name="Gerade Verbindung 358"/>
            <p:cNvCxnSpPr>
              <a:cxnSpLocks noChangeShapeType="1"/>
              <a:stCxn id="74" idx="7"/>
              <a:endCxn id="73" idx="4"/>
            </p:cNvCxnSpPr>
            <p:nvPr/>
          </p:nvCxnSpPr>
          <p:spPr bwMode="auto">
            <a:xfrm flipH="1">
              <a:off x="8486132" y="6305885"/>
              <a:ext cx="23235" cy="60770"/>
            </a:xfrm>
            <a:prstGeom prst="line">
              <a:avLst/>
            </a:prstGeom>
            <a:noFill/>
            <a:ln w="15875" algn="ctr">
              <a:solidFill>
                <a:srgbClr val="FFC000"/>
              </a:solidFill>
              <a:round/>
              <a:headEnd/>
              <a:tailEnd/>
            </a:ln>
          </p:spPr>
        </p:cxnSp>
        <p:cxnSp>
          <p:nvCxnSpPr>
            <p:cNvPr id="72" name="Gerade Verbindung 359"/>
            <p:cNvCxnSpPr>
              <a:cxnSpLocks noChangeShapeType="1"/>
              <a:stCxn id="73" idx="7"/>
              <a:endCxn id="75" idx="3"/>
            </p:cNvCxnSpPr>
            <p:nvPr/>
          </p:nvCxnSpPr>
          <p:spPr bwMode="auto">
            <a:xfrm flipH="1">
              <a:off x="8478090" y="6380954"/>
              <a:ext cx="4468" cy="16086"/>
            </a:xfrm>
            <a:prstGeom prst="line">
              <a:avLst/>
            </a:prstGeom>
            <a:noFill/>
            <a:ln w="15875" algn="ctr">
              <a:solidFill>
                <a:srgbClr val="FFC000"/>
              </a:solidFill>
              <a:round/>
              <a:headEnd/>
              <a:tailEnd/>
            </a:ln>
          </p:spPr>
        </p:cxnSp>
        <p:sp>
          <p:nvSpPr>
            <p:cNvPr id="73" name="Oval 307"/>
            <p:cNvSpPr>
              <a:spLocks noChangeArrowheads="1"/>
            </p:cNvSpPr>
            <p:nvPr/>
          </p:nvSpPr>
          <p:spPr bwMode="auto">
            <a:xfrm rot="21201269" flipH="1" flipV="1">
              <a:off x="8479878" y="636665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4" name="Oval 307"/>
            <p:cNvSpPr>
              <a:spLocks noChangeArrowheads="1"/>
            </p:cNvSpPr>
            <p:nvPr/>
          </p:nvSpPr>
          <p:spPr bwMode="auto">
            <a:xfrm rot="21201269" flipH="1" flipV="1">
              <a:off x="8505794" y="6291587"/>
              <a:ext cx="16981"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5" name="Oval 307"/>
            <p:cNvSpPr>
              <a:spLocks noChangeArrowheads="1"/>
            </p:cNvSpPr>
            <p:nvPr/>
          </p:nvSpPr>
          <p:spPr bwMode="auto">
            <a:xfrm rot="21201269" flipH="1" flipV="1">
              <a:off x="8465579" y="639614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76" name="Gerade Verbindung 369"/>
            <p:cNvCxnSpPr>
              <a:cxnSpLocks noChangeShapeType="1"/>
              <a:stCxn id="75" idx="7"/>
              <a:endCxn id="78" idx="2"/>
            </p:cNvCxnSpPr>
            <p:nvPr/>
          </p:nvCxnSpPr>
          <p:spPr bwMode="auto">
            <a:xfrm flipH="1">
              <a:off x="8414639" y="6410445"/>
              <a:ext cx="53620" cy="25916"/>
            </a:xfrm>
            <a:prstGeom prst="line">
              <a:avLst/>
            </a:prstGeom>
            <a:noFill/>
            <a:ln w="15875" algn="ctr">
              <a:solidFill>
                <a:srgbClr val="FFC000"/>
              </a:solidFill>
              <a:round/>
              <a:headEnd/>
              <a:tailEnd/>
            </a:ln>
          </p:spPr>
        </p:cxnSp>
        <p:cxnSp>
          <p:nvCxnSpPr>
            <p:cNvPr id="77" name="Gerade Verbindung 370"/>
            <p:cNvCxnSpPr>
              <a:cxnSpLocks noChangeShapeType="1"/>
              <a:stCxn id="78" idx="7"/>
              <a:endCxn id="79" idx="4"/>
            </p:cNvCxnSpPr>
            <p:nvPr/>
          </p:nvCxnSpPr>
          <p:spPr bwMode="auto">
            <a:xfrm>
              <a:off x="8402127" y="6444404"/>
              <a:ext cx="38428" cy="156392"/>
            </a:xfrm>
            <a:prstGeom prst="line">
              <a:avLst/>
            </a:prstGeom>
            <a:noFill/>
            <a:ln w="15875" algn="ctr">
              <a:solidFill>
                <a:srgbClr val="FFC000"/>
              </a:solidFill>
              <a:round/>
              <a:headEnd/>
              <a:tailEnd/>
            </a:ln>
          </p:spPr>
        </p:cxnSp>
        <p:sp>
          <p:nvSpPr>
            <p:cNvPr id="78" name="Oval 307"/>
            <p:cNvSpPr>
              <a:spLocks noChangeArrowheads="1"/>
            </p:cNvSpPr>
            <p:nvPr/>
          </p:nvSpPr>
          <p:spPr bwMode="auto">
            <a:xfrm rot="21201269" flipH="1" flipV="1">
              <a:off x="8399446" y="643010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79" name="Oval 307"/>
            <p:cNvSpPr>
              <a:spLocks noChangeArrowheads="1"/>
            </p:cNvSpPr>
            <p:nvPr/>
          </p:nvSpPr>
          <p:spPr bwMode="auto">
            <a:xfrm rot="21201269" flipH="1" flipV="1">
              <a:off x="8434299" y="6599904"/>
              <a:ext cx="16086" cy="16979"/>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80" name="Oval 307"/>
            <p:cNvSpPr>
              <a:spLocks noChangeArrowheads="1"/>
            </p:cNvSpPr>
            <p:nvPr/>
          </p:nvSpPr>
          <p:spPr bwMode="auto">
            <a:xfrm rot="21201269" flipH="1" flipV="1">
              <a:off x="8689891" y="4059202"/>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81" name="Gerade Verbindung 286"/>
            <p:cNvCxnSpPr>
              <a:cxnSpLocks noChangeShapeType="1"/>
              <a:stCxn id="85" idx="4"/>
            </p:cNvCxnSpPr>
            <p:nvPr/>
          </p:nvCxnSpPr>
          <p:spPr bwMode="auto">
            <a:xfrm rot="5400000" flipH="1" flipV="1">
              <a:off x="8586923" y="3677439"/>
              <a:ext cx="74562" cy="6311"/>
            </a:xfrm>
            <a:prstGeom prst="line">
              <a:avLst/>
            </a:prstGeom>
            <a:noFill/>
            <a:ln w="15875" algn="ctr">
              <a:solidFill>
                <a:srgbClr val="E224CB"/>
              </a:solidFill>
              <a:round/>
              <a:headEnd/>
              <a:tailEnd/>
            </a:ln>
          </p:spPr>
        </p:cxnSp>
        <p:cxnSp>
          <p:nvCxnSpPr>
            <p:cNvPr id="82" name="Gerade Verbindung 293"/>
            <p:cNvCxnSpPr>
              <a:cxnSpLocks noChangeShapeType="1"/>
              <a:stCxn id="84" idx="6"/>
              <a:endCxn id="85" idx="7"/>
            </p:cNvCxnSpPr>
            <p:nvPr/>
          </p:nvCxnSpPr>
          <p:spPr bwMode="auto">
            <a:xfrm rot="10800000">
              <a:off x="8616989" y="3732170"/>
              <a:ext cx="37234" cy="226530"/>
            </a:xfrm>
            <a:prstGeom prst="line">
              <a:avLst/>
            </a:prstGeom>
            <a:noFill/>
            <a:ln w="15875" algn="ctr">
              <a:solidFill>
                <a:srgbClr val="E224CB"/>
              </a:solidFill>
              <a:round/>
              <a:headEnd/>
              <a:tailEnd/>
            </a:ln>
          </p:spPr>
        </p:cxnSp>
        <p:cxnSp>
          <p:nvCxnSpPr>
            <p:cNvPr id="83" name="Gerade Verbindung 297"/>
            <p:cNvCxnSpPr>
              <a:cxnSpLocks noChangeShapeType="1"/>
              <a:stCxn id="101" idx="2"/>
              <a:endCxn id="84" idx="0"/>
            </p:cNvCxnSpPr>
            <p:nvPr/>
          </p:nvCxnSpPr>
          <p:spPr bwMode="auto">
            <a:xfrm flipV="1">
              <a:off x="8614768" y="3965760"/>
              <a:ext cx="48374" cy="243096"/>
            </a:xfrm>
            <a:prstGeom prst="line">
              <a:avLst/>
            </a:prstGeom>
            <a:noFill/>
            <a:ln w="15875" algn="ctr">
              <a:solidFill>
                <a:srgbClr val="E224CB"/>
              </a:solidFill>
              <a:round/>
              <a:headEnd/>
              <a:tailEnd/>
            </a:ln>
          </p:spPr>
        </p:cxnSp>
        <p:sp>
          <p:nvSpPr>
            <p:cNvPr id="84" name="Oval 307"/>
            <p:cNvSpPr>
              <a:spLocks noChangeArrowheads="1"/>
            </p:cNvSpPr>
            <p:nvPr/>
          </p:nvSpPr>
          <p:spPr bwMode="auto">
            <a:xfrm rot="21201269" flipH="1" flipV="1">
              <a:off x="8654169" y="3949727"/>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85" name="Oval 307"/>
            <p:cNvSpPr>
              <a:spLocks noChangeArrowheads="1"/>
            </p:cNvSpPr>
            <p:nvPr/>
          </p:nvSpPr>
          <p:spPr bwMode="auto">
            <a:xfrm rot="21201269" flipH="1" flipV="1">
              <a:off x="8613937" y="3717821"/>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86" name="Gerade Verbindung 305"/>
            <p:cNvCxnSpPr>
              <a:cxnSpLocks noChangeShapeType="1"/>
              <a:stCxn id="94" idx="1"/>
              <a:endCxn id="101" idx="1"/>
            </p:cNvCxnSpPr>
            <p:nvPr/>
          </p:nvCxnSpPr>
          <p:spPr bwMode="auto">
            <a:xfrm flipH="1" flipV="1">
              <a:off x="8613035" y="4214700"/>
              <a:ext cx="69706" cy="148349"/>
            </a:xfrm>
            <a:prstGeom prst="line">
              <a:avLst/>
            </a:prstGeom>
            <a:noFill/>
            <a:ln w="15875" algn="ctr">
              <a:solidFill>
                <a:srgbClr val="E224CB"/>
              </a:solidFill>
              <a:round/>
              <a:headEnd/>
              <a:tailEnd/>
            </a:ln>
          </p:spPr>
        </p:cxnSp>
        <p:cxnSp>
          <p:nvCxnSpPr>
            <p:cNvPr id="87" name="Gerade Verbindung 310"/>
            <p:cNvCxnSpPr>
              <a:cxnSpLocks noChangeShapeType="1"/>
              <a:stCxn id="95" idx="1"/>
              <a:endCxn id="94" idx="3"/>
            </p:cNvCxnSpPr>
            <p:nvPr/>
          </p:nvCxnSpPr>
          <p:spPr bwMode="auto">
            <a:xfrm flipH="1" flipV="1">
              <a:off x="8716702" y="4359476"/>
              <a:ext cx="70601" cy="23235"/>
            </a:xfrm>
            <a:prstGeom prst="line">
              <a:avLst/>
            </a:prstGeom>
            <a:noFill/>
            <a:ln w="15875" algn="ctr">
              <a:solidFill>
                <a:srgbClr val="E224CB"/>
              </a:solidFill>
              <a:round/>
              <a:headEnd/>
              <a:tailEnd/>
            </a:ln>
          </p:spPr>
        </p:cxnSp>
        <p:cxnSp>
          <p:nvCxnSpPr>
            <p:cNvPr id="88" name="Gerade Verbindung 314"/>
            <p:cNvCxnSpPr>
              <a:cxnSpLocks noChangeShapeType="1"/>
              <a:stCxn id="96" idx="0"/>
              <a:endCxn id="95" idx="2"/>
            </p:cNvCxnSpPr>
            <p:nvPr/>
          </p:nvCxnSpPr>
          <p:spPr bwMode="auto">
            <a:xfrm flipV="1">
              <a:off x="8799814" y="4395222"/>
              <a:ext cx="6255" cy="22342"/>
            </a:xfrm>
            <a:prstGeom prst="line">
              <a:avLst/>
            </a:prstGeom>
            <a:noFill/>
            <a:ln w="15875" algn="ctr">
              <a:solidFill>
                <a:srgbClr val="E224CB"/>
              </a:solidFill>
              <a:round/>
              <a:headEnd/>
              <a:tailEnd/>
            </a:ln>
          </p:spPr>
        </p:cxnSp>
        <p:cxnSp>
          <p:nvCxnSpPr>
            <p:cNvPr id="89" name="Gerade Verbindung 319"/>
            <p:cNvCxnSpPr>
              <a:cxnSpLocks noChangeShapeType="1"/>
              <a:stCxn id="94" idx="0"/>
              <a:endCxn id="97" idx="1"/>
            </p:cNvCxnSpPr>
            <p:nvPr/>
          </p:nvCxnSpPr>
          <p:spPr bwMode="auto">
            <a:xfrm flipV="1">
              <a:off x="8697934" y="4321047"/>
              <a:ext cx="41110" cy="25023"/>
            </a:xfrm>
            <a:prstGeom prst="line">
              <a:avLst/>
            </a:prstGeom>
            <a:noFill/>
            <a:ln w="15875" algn="ctr">
              <a:solidFill>
                <a:srgbClr val="E224CB"/>
              </a:solidFill>
              <a:round/>
              <a:headEnd/>
              <a:tailEnd/>
            </a:ln>
          </p:spPr>
        </p:cxnSp>
        <p:cxnSp>
          <p:nvCxnSpPr>
            <p:cNvPr id="90" name="Gerade Verbindung 330"/>
            <p:cNvCxnSpPr>
              <a:cxnSpLocks noChangeShapeType="1"/>
              <a:stCxn id="102" idx="4"/>
              <a:endCxn id="101" idx="7"/>
            </p:cNvCxnSpPr>
            <p:nvPr/>
          </p:nvCxnSpPr>
          <p:spPr bwMode="auto">
            <a:xfrm flipV="1">
              <a:off x="8551371" y="4216487"/>
              <a:ext cx="50046" cy="109922"/>
            </a:xfrm>
            <a:prstGeom prst="line">
              <a:avLst/>
            </a:prstGeom>
            <a:noFill/>
            <a:ln w="15875" algn="ctr">
              <a:solidFill>
                <a:srgbClr val="E224CB"/>
              </a:solidFill>
              <a:round/>
              <a:headEnd/>
              <a:tailEnd/>
            </a:ln>
          </p:spPr>
        </p:cxnSp>
        <p:sp>
          <p:nvSpPr>
            <p:cNvPr id="91" name="Rechteck 90"/>
            <p:cNvSpPr>
              <a:spLocks noChangeArrowheads="1"/>
            </p:cNvSpPr>
            <p:nvPr/>
          </p:nvSpPr>
          <p:spPr bwMode="auto">
            <a:xfrm rot="21201269">
              <a:off x="8656952" y="4413366"/>
              <a:ext cx="20650" cy="7938"/>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2" name="Rechteck 91"/>
            <p:cNvSpPr>
              <a:spLocks noChangeArrowheads="1"/>
            </p:cNvSpPr>
            <p:nvPr/>
          </p:nvSpPr>
          <p:spPr bwMode="auto">
            <a:xfrm rot="21201269">
              <a:off x="8730024" y="4440355"/>
              <a:ext cx="20650" cy="17463"/>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3" name="Rechteck 92"/>
            <p:cNvSpPr>
              <a:spLocks noChangeArrowheads="1"/>
            </p:cNvSpPr>
            <p:nvPr/>
          </p:nvSpPr>
          <p:spPr bwMode="auto">
            <a:xfrm rot="21201269">
              <a:off x="8649009" y="4495919"/>
              <a:ext cx="19062"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4" name="Rechteck 93"/>
            <p:cNvSpPr>
              <a:spLocks noChangeArrowheads="1"/>
            </p:cNvSpPr>
            <p:nvPr/>
          </p:nvSpPr>
          <p:spPr bwMode="auto">
            <a:xfrm rot="21201269">
              <a:off x="8690310" y="4353039"/>
              <a:ext cx="20651" cy="17464"/>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5" name="Rechteck 94"/>
            <p:cNvSpPr>
              <a:spLocks noChangeArrowheads="1"/>
            </p:cNvSpPr>
            <p:nvPr/>
          </p:nvSpPr>
          <p:spPr bwMode="auto">
            <a:xfrm rot="21201269">
              <a:off x="8795151" y="4375265"/>
              <a:ext cx="19062" cy="12700"/>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6" name="Rechteck 95"/>
            <p:cNvSpPr>
              <a:spLocks noChangeArrowheads="1"/>
            </p:cNvSpPr>
            <p:nvPr/>
          </p:nvSpPr>
          <p:spPr bwMode="auto">
            <a:xfrm rot="21201269">
              <a:off x="8791970" y="4424480"/>
              <a:ext cx="20651"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97" name="Rechteck 96"/>
            <p:cNvSpPr>
              <a:spLocks noChangeArrowheads="1"/>
            </p:cNvSpPr>
            <p:nvPr/>
          </p:nvSpPr>
          <p:spPr bwMode="auto">
            <a:xfrm rot="21201269">
              <a:off x="8745898" y="4311763"/>
              <a:ext cx="20650" cy="15875"/>
            </a:xfrm>
            <a:prstGeom prst="rect">
              <a:avLst/>
            </a:prstGeom>
            <a:solidFill>
              <a:schemeClr val="accent1"/>
            </a:solidFill>
            <a:ln w="25400" algn="ctr">
              <a:solidFill>
                <a:srgbClr val="657A9C"/>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98" name="Gerade Verbindung 335"/>
            <p:cNvCxnSpPr>
              <a:cxnSpLocks noChangeShapeType="1"/>
              <a:stCxn id="103" idx="4"/>
              <a:endCxn id="102" idx="0"/>
            </p:cNvCxnSpPr>
            <p:nvPr/>
          </p:nvCxnSpPr>
          <p:spPr bwMode="auto">
            <a:xfrm flipV="1">
              <a:off x="8535276" y="4341601"/>
              <a:ext cx="18767" cy="232354"/>
            </a:xfrm>
            <a:prstGeom prst="line">
              <a:avLst/>
            </a:prstGeom>
            <a:noFill/>
            <a:ln w="15875" algn="ctr">
              <a:solidFill>
                <a:srgbClr val="E224CB"/>
              </a:solidFill>
              <a:round/>
              <a:headEnd/>
              <a:tailEnd/>
            </a:ln>
          </p:spPr>
        </p:cxnSp>
        <p:cxnSp>
          <p:nvCxnSpPr>
            <p:cNvPr id="99" name="Gerade Verbindung 339"/>
            <p:cNvCxnSpPr>
              <a:cxnSpLocks noChangeShapeType="1"/>
              <a:stCxn id="104" idx="4"/>
              <a:endCxn id="103" idx="7"/>
            </p:cNvCxnSpPr>
            <p:nvPr/>
          </p:nvCxnSpPr>
          <p:spPr bwMode="auto">
            <a:xfrm flipV="1">
              <a:off x="8486123" y="4588255"/>
              <a:ext cx="44685" cy="100091"/>
            </a:xfrm>
            <a:prstGeom prst="line">
              <a:avLst/>
            </a:prstGeom>
            <a:noFill/>
            <a:ln w="15875" algn="ctr">
              <a:solidFill>
                <a:srgbClr val="E224CB"/>
              </a:solidFill>
              <a:round/>
              <a:headEnd/>
              <a:tailEnd/>
            </a:ln>
          </p:spPr>
        </p:cxnSp>
        <p:cxnSp>
          <p:nvCxnSpPr>
            <p:cNvPr id="100" name="Gerade Verbindung 343"/>
            <p:cNvCxnSpPr>
              <a:cxnSpLocks noChangeShapeType="1"/>
              <a:stCxn id="113" idx="4"/>
              <a:endCxn id="104" idx="0"/>
            </p:cNvCxnSpPr>
            <p:nvPr/>
          </p:nvCxnSpPr>
          <p:spPr bwMode="auto">
            <a:xfrm flipH="1" flipV="1">
              <a:off x="8488804" y="4703538"/>
              <a:ext cx="19661" cy="184096"/>
            </a:xfrm>
            <a:prstGeom prst="line">
              <a:avLst/>
            </a:prstGeom>
            <a:noFill/>
            <a:ln w="15875" algn="ctr">
              <a:solidFill>
                <a:srgbClr val="E224CB"/>
              </a:solidFill>
              <a:round/>
              <a:headEnd/>
              <a:tailEnd/>
            </a:ln>
          </p:spPr>
        </p:cxnSp>
        <p:sp>
          <p:nvSpPr>
            <p:cNvPr id="101" name="Oval 307"/>
            <p:cNvSpPr>
              <a:spLocks noChangeArrowheads="1"/>
            </p:cNvSpPr>
            <p:nvPr/>
          </p:nvSpPr>
          <p:spPr bwMode="auto">
            <a:xfrm rot="21201269" flipH="1" flipV="1">
              <a:off x="8598727" y="4202189"/>
              <a:ext cx="16086" cy="15193"/>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2" name="Oval 307"/>
            <p:cNvSpPr>
              <a:spLocks noChangeArrowheads="1"/>
            </p:cNvSpPr>
            <p:nvPr/>
          </p:nvSpPr>
          <p:spPr bwMode="auto">
            <a:xfrm rot="21201269" flipH="1" flipV="1">
              <a:off x="8545106" y="4326410"/>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3" name="Oval 307"/>
            <p:cNvSpPr>
              <a:spLocks noChangeArrowheads="1"/>
            </p:cNvSpPr>
            <p:nvPr/>
          </p:nvSpPr>
          <p:spPr bwMode="auto">
            <a:xfrm rot="21201269" flipH="1" flipV="1">
              <a:off x="8527233" y="4573955"/>
              <a:ext cx="16981"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04" name="Oval 307"/>
            <p:cNvSpPr>
              <a:spLocks noChangeArrowheads="1"/>
            </p:cNvSpPr>
            <p:nvPr/>
          </p:nvSpPr>
          <p:spPr bwMode="auto">
            <a:xfrm rot="21201269" flipH="1" flipV="1">
              <a:off x="8479867" y="4688346"/>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05" name="Gerade Verbindung 365"/>
            <p:cNvCxnSpPr>
              <a:cxnSpLocks noChangeShapeType="1"/>
              <a:stCxn id="108" idx="0"/>
              <a:endCxn id="106" idx="0"/>
            </p:cNvCxnSpPr>
            <p:nvPr/>
          </p:nvCxnSpPr>
          <p:spPr bwMode="auto">
            <a:xfrm flipH="1" flipV="1">
              <a:off x="8276109" y="4832226"/>
              <a:ext cx="893" cy="32172"/>
            </a:xfrm>
            <a:prstGeom prst="line">
              <a:avLst/>
            </a:prstGeom>
            <a:noFill/>
            <a:ln w="15875" algn="ctr">
              <a:solidFill>
                <a:srgbClr val="E224CB"/>
              </a:solidFill>
              <a:round/>
              <a:headEnd/>
              <a:tailEnd/>
            </a:ln>
          </p:spPr>
        </p:cxnSp>
        <p:sp>
          <p:nvSpPr>
            <p:cNvPr id="106" name="Oval 307"/>
            <p:cNvSpPr>
              <a:spLocks noChangeArrowheads="1"/>
            </p:cNvSpPr>
            <p:nvPr/>
          </p:nvSpPr>
          <p:spPr bwMode="auto">
            <a:xfrm rot="21201269" flipH="1" flipV="1">
              <a:off x="8252878" y="479201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07" name="Gerade Verbindung 375"/>
            <p:cNvCxnSpPr>
              <a:cxnSpLocks noChangeShapeType="1"/>
              <a:stCxn id="109" idx="0"/>
              <a:endCxn id="106" idx="0"/>
            </p:cNvCxnSpPr>
            <p:nvPr/>
          </p:nvCxnSpPr>
          <p:spPr bwMode="auto">
            <a:xfrm flipH="1" flipV="1">
              <a:off x="8276113" y="4832226"/>
              <a:ext cx="40215" cy="67919"/>
            </a:xfrm>
            <a:prstGeom prst="line">
              <a:avLst/>
            </a:prstGeom>
            <a:noFill/>
            <a:ln w="15875" algn="ctr">
              <a:solidFill>
                <a:srgbClr val="E224CB"/>
              </a:solidFill>
              <a:round/>
              <a:headEnd/>
              <a:tailEnd/>
            </a:ln>
          </p:spPr>
        </p:cxnSp>
        <p:sp>
          <p:nvSpPr>
            <p:cNvPr id="108" name="Gleichschenkliges Dreieck 107"/>
            <p:cNvSpPr>
              <a:spLocks noChangeArrowheads="1"/>
            </p:cNvSpPr>
            <p:nvPr/>
          </p:nvSpPr>
          <p:spPr bwMode="auto">
            <a:xfrm rot="21201269">
              <a:off x="8270939" y="4872168"/>
              <a:ext cx="17474" cy="15875"/>
            </a:xfrm>
            <a:prstGeom prst="triangle">
              <a:avLst>
                <a:gd name="adj" fmla="val 50000"/>
              </a:avLst>
            </a:prstGeom>
            <a:solidFill>
              <a:srgbClr val="FF0000"/>
            </a:solidFill>
            <a:ln w="25400" cap="sq" algn="ctr">
              <a:solidFill>
                <a:srgbClr val="FF0000"/>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sp>
          <p:nvSpPr>
            <p:cNvPr id="109" name="Gleichschenkliges Dreieck 108"/>
            <p:cNvSpPr>
              <a:spLocks noChangeArrowheads="1"/>
            </p:cNvSpPr>
            <p:nvPr/>
          </p:nvSpPr>
          <p:spPr bwMode="auto">
            <a:xfrm rot="21201269">
              <a:off x="8310652" y="4907094"/>
              <a:ext cx="15885" cy="15875"/>
            </a:xfrm>
            <a:prstGeom prst="triangle">
              <a:avLst>
                <a:gd name="adj" fmla="val 50000"/>
              </a:avLst>
            </a:prstGeom>
            <a:solidFill>
              <a:srgbClr val="FF0000"/>
            </a:solidFill>
            <a:ln w="25400" cap="sq" algn="ctr">
              <a:solidFill>
                <a:srgbClr val="FF0000"/>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de-DE" dirty="0">
                <a:solidFill>
                  <a:schemeClr val="lt1"/>
                </a:solidFill>
                <a:latin typeface="+mn-lt"/>
                <a:cs typeface="+mn-cs"/>
                <a:sym typeface="Symbol" pitchFamily="18" charset="2"/>
              </a:endParaRPr>
            </a:p>
          </p:txBody>
        </p:sp>
        <p:cxnSp>
          <p:nvCxnSpPr>
            <p:cNvPr id="110" name="Gerade Verbindung 379"/>
            <p:cNvCxnSpPr>
              <a:cxnSpLocks noChangeShapeType="1"/>
              <a:stCxn id="115" idx="5"/>
              <a:endCxn id="106" idx="2"/>
            </p:cNvCxnSpPr>
            <p:nvPr/>
          </p:nvCxnSpPr>
          <p:spPr bwMode="auto">
            <a:xfrm flipH="1" flipV="1">
              <a:off x="8293093" y="4809884"/>
              <a:ext cx="24129" cy="13405"/>
            </a:xfrm>
            <a:prstGeom prst="line">
              <a:avLst/>
            </a:prstGeom>
            <a:noFill/>
            <a:ln w="15875" algn="ctr">
              <a:solidFill>
                <a:srgbClr val="E224CB"/>
              </a:solidFill>
              <a:round/>
              <a:headEnd/>
              <a:tailEnd/>
            </a:ln>
          </p:spPr>
        </p:cxnSp>
        <p:cxnSp>
          <p:nvCxnSpPr>
            <p:cNvPr id="111" name="Gerade Verbindung 237"/>
            <p:cNvCxnSpPr>
              <a:cxnSpLocks noChangeShapeType="1"/>
              <a:stCxn id="113" idx="5"/>
              <a:endCxn id="115" idx="1"/>
            </p:cNvCxnSpPr>
            <p:nvPr/>
          </p:nvCxnSpPr>
          <p:spPr bwMode="auto">
            <a:xfrm flipH="1" flipV="1">
              <a:off x="8349396" y="4848313"/>
              <a:ext cx="145670" cy="46471"/>
            </a:xfrm>
            <a:prstGeom prst="line">
              <a:avLst/>
            </a:prstGeom>
            <a:noFill/>
            <a:ln w="15875" algn="ctr">
              <a:solidFill>
                <a:srgbClr val="E224CB"/>
              </a:solidFill>
              <a:round/>
              <a:headEnd/>
              <a:tailEnd/>
            </a:ln>
          </p:spPr>
        </p:cxnSp>
        <p:cxnSp>
          <p:nvCxnSpPr>
            <p:cNvPr id="112" name="Gerade Verbindung 271"/>
            <p:cNvCxnSpPr>
              <a:cxnSpLocks noChangeShapeType="1"/>
              <a:stCxn id="114" idx="1"/>
              <a:endCxn id="113" idx="4"/>
            </p:cNvCxnSpPr>
            <p:nvPr/>
          </p:nvCxnSpPr>
          <p:spPr bwMode="auto">
            <a:xfrm>
              <a:off x="8428040" y="4829545"/>
              <a:ext cx="80431" cy="58089"/>
            </a:xfrm>
            <a:prstGeom prst="line">
              <a:avLst/>
            </a:prstGeom>
            <a:noFill/>
            <a:ln w="15875" algn="ctr">
              <a:solidFill>
                <a:srgbClr val="00B050"/>
              </a:solidFill>
              <a:round/>
              <a:headEnd/>
              <a:tailEnd/>
            </a:ln>
          </p:spPr>
        </p:cxnSp>
        <p:sp>
          <p:nvSpPr>
            <p:cNvPr id="113" name="Oval 307"/>
            <p:cNvSpPr>
              <a:spLocks noChangeArrowheads="1"/>
            </p:cNvSpPr>
            <p:nvPr/>
          </p:nvSpPr>
          <p:spPr bwMode="auto">
            <a:xfrm rot="21201269" flipH="1" flipV="1">
              <a:off x="8490597" y="4886741"/>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14" name="Oval 307"/>
            <p:cNvSpPr>
              <a:spLocks noChangeArrowheads="1"/>
            </p:cNvSpPr>
            <p:nvPr/>
          </p:nvSpPr>
          <p:spPr bwMode="auto">
            <a:xfrm rot="21201269" flipH="1" flipV="1">
              <a:off x="8413740" y="4817035"/>
              <a:ext cx="16086" cy="16086"/>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sp>
          <p:nvSpPr>
            <p:cNvPr id="115" name="Oval 307"/>
            <p:cNvSpPr>
              <a:spLocks noChangeArrowheads="1"/>
            </p:cNvSpPr>
            <p:nvPr/>
          </p:nvSpPr>
          <p:spPr bwMode="auto">
            <a:xfrm rot="21201269" flipH="1" flipV="1">
              <a:off x="8312753" y="4815246"/>
              <a:ext cx="40215" cy="40215"/>
            </a:xfrm>
            <a:prstGeom prst="ellipse">
              <a:avLst/>
            </a:prstGeom>
            <a:solidFill>
              <a:schemeClr val="tx1"/>
            </a:solidFill>
            <a:ln w="6350">
              <a:solidFill>
                <a:schemeClr val="tx1"/>
              </a:solidFill>
              <a:round/>
              <a:headEnd/>
              <a:tailEnd/>
            </a:ln>
          </p:spPr>
          <p:txBody>
            <a:bodyPr rot="10800000"/>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de-DE">
                <a:ea typeface="ＭＳ Ｐゴシック" pitchFamily="34" charset="-128"/>
                <a:sym typeface="Symbol" pitchFamily="18" charset="2"/>
              </a:endParaRPr>
            </a:p>
          </p:txBody>
        </p:sp>
        <p:cxnSp>
          <p:nvCxnSpPr>
            <p:cNvPr id="116" name="Gerade Verbindung 117"/>
            <p:cNvCxnSpPr>
              <a:cxnSpLocks noChangeShapeType="1"/>
            </p:cNvCxnSpPr>
            <p:nvPr/>
          </p:nvCxnSpPr>
          <p:spPr bwMode="auto">
            <a:xfrm rot="16200000" flipV="1">
              <a:off x="8509442" y="3842137"/>
              <a:ext cx="404667" cy="30831"/>
            </a:xfrm>
            <a:prstGeom prst="line">
              <a:avLst/>
            </a:prstGeom>
            <a:noFill/>
            <a:ln w="15875" algn="ctr">
              <a:solidFill>
                <a:schemeClr val="tx2"/>
              </a:solidFill>
              <a:round/>
              <a:headEnd/>
              <a:tailEnd/>
            </a:ln>
          </p:spPr>
        </p:cxnSp>
        <p:cxnSp>
          <p:nvCxnSpPr>
            <p:cNvPr id="117" name="Gerade Verbindung 120"/>
            <p:cNvCxnSpPr>
              <a:cxnSpLocks noChangeShapeType="1"/>
            </p:cNvCxnSpPr>
            <p:nvPr/>
          </p:nvCxnSpPr>
          <p:spPr bwMode="auto">
            <a:xfrm rot="16200000" flipH="1">
              <a:off x="8480708" y="3897029"/>
              <a:ext cx="525670" cy="37287"/>
            </a:xfrm>
            <a:prstGeom prst="line">
              <a:avLst/>
            </a:prstGeom>
            <a:noFill/>
            <a:ln w="15875" algn="ctr">
              <a:solidFill>
                <a:srgbClr val="00B050"/>
              </a:solidFill>
              <a:round/>
              <a:headEnd/>
              <a:tailEnd/>
            </a:ln>
          </p:spPr>
        </p:cxnSp>
      </p:grpSp>
      <p:pic>
        <p:nvPicPr>
          <p:cNvPr id="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8006" y="1121238"/>
            <a:ext cx="772289" cy="9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3569250"/>
            <a:ext cx="1886692" cy="249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 name="9 Imagen" descr="IngMecanica.jpg"/>
          <p:cNvPicPr>
            <a:picLocks noChangeAspect="1"/>
          </p:cNvPicPr>
          <p:nvPr/>
        </p:nvPicPr>
        <p:blipFill>
          <a:blip r:embed="rId5" cstate="print"/>
          <a:srcRect/>
          <a:stretch>
            <a:fillRect/>
          </a:stretch>
        </p:blipFill>
        <p:spPr bwMode="auto">
          <a:xfrm>
            <a:off x="251520" y="68415"/>
            <a:ext cx="1536596" cy="768297"/>
          </a:xfrm>
          <a:prstGeom prst="rect">
            <a:avLst/>
          </a:prstGeom>
          <a:noFill/>
          <a:ln w="9525">
            <a:noFill/>
            <a:miter lim="800000"/>
            <a:headEnd/>
            <a:tailEnd/>
          </a:ln>
        </p:spPr>
      </p:pic>
      <p:pic>
        <p:nvPicPr>
          <p:cNvPr id="247" name="Picture 1" descr="E:\Logotipo CE\Logotipo CE.jpg"/>
          <p:cNvPicPr>
            <a:picLocks noChangeAspect="1" noChangeArrowheads="1"/>
          </p:cNvPicPr>
          <p:nvPr/>
        </p:nvPicPr>
        <p:blipFill>
          <a:blip r:embed="rId6" cstate="print"/>
          <a:srcRect/>
          <a:stretch>
            <a:fillRect/>
          </a:stretch>
        </p:blipFill>
        <p:spPr bwMode="auto">
          <a:xfrm>
            <a:off x="1747922" y="68415"/>
            <a:ext cx="790130" cy="768297"/>
          </a:xfrm>
          <a:prstGeom prst="rect">
            <a:avLst/>
          </a:prstGeom>
          <a:noFill/>
          <a:ln w="9525">
            <a:noFill/>
            <a:miter lim="800000"/>
            <a:headEnd/>
            <a:tailEnd/>
          </a:ln>
        </p:spPr>
      </p:pic>
    </p:spTree>
    <p:extLst>
      <p:ext uri="{BB962C8B-B14F-4D97-AF65-F5344CB8AC3E}">
        <p14:creationId xmlns:p14="http://schemas.microsoft.com/office/powerpoint/2010/main" val="4002413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0" y="779029"/>
            <a:ext cx="9015161" cy="5890331"/>
          </a:xfrm>
        </p:spPr>
        <p:txBody>
          <a:bodyPr>
            <a:noAutofit/>
          </a:bodyPr>
          <a:lstStyle/>
          <a:p>
            <a:pPr marL="266700" lvl="1" indent="-266700" algn="just">
              <a:spcAft>
                <a:spcPts val="600"/>
              </a:spcAft>
            </a:pPr>
            <a:r>
              <a:rPr lang="en-US" sz="2400" dirty="0" smtClean="0">
                <a:latin typeface="Arial" panose="020B0604020202020204" pitchFamily="34" charset="0"/>
                <a:cs typeface="Arial" panose="020B0604020202020204" pitchFamily="34" charset="0"/>
              </a:rPr>
              <a:t>Quick overview about the Chilean electricity market (challenges &amp; structure).  </a:t>
            </a:r>
          </a:p>
          <a:p>
            <a:pPr marL="266700" lvl="1" indent="-266700" algn="just">
              <a:spcAft>
                <a:spcPts val="600"/>
              </a:spcAft>
            </a:pPr>
            <a:r>
              <a:rPr lang="en-US" sz="2400" dirty="0" smtClean="0">
                <a:latin typeface="Arial" panose="020B0604020202020204" pitchFamily="34" charset="0"/>
                <a:cs typeface="Arial" panose="020B0604020202020204" pitchFamily="34" charset="0"/>
              </a:rPr>
              <a:t>Who would be facing the risks due to uncertainties in fuel prices, technology developments, failures, etc.?</a:t>
            </a:r>
          </a:p>
          <a:p>
            <a:pPr marL="742950" lvl="2" indent="-342900" algn="just">
              <a:spcAft>
                <a:spcPts val="600"/>
              </a:spcAft>
              <a:buFont typeface="Wingdings"/>
              <a:buChar char="à"/>
            </a:pPr>
            <a:r>
              <a:rPr lang="en-US" sz="2000" dirty="0" smtClean="0">
                <a:latin typeface="Arial" panose="020B0604020202020204" pitchFamily="34" charset="0"/>
                <a:cs typeface="Arial" panose="020B0604020202020204" pitchFamily="34" charset="0"/>
                <a:sym typeface="Wingdings" panose="05000000000000000000" pitchFamily="2" charset="2"/>
              </a:rPr>
              <a:t>Decision making power (errors in decisions) vs Risk</a:t>
            </a:r>
          </a:p>
          <a:p>
            <a:pPr marL="742950" lvl="2" indent="-342900" algn="just">
              <a:spcAft>
                <a:spcPts val="600"/>
              </a:spcAft>
              <a:buFont typeface="Wingdings"/>
              <a:buChar char="à"/>
            </a:pPr>
            <a:r>
              <a:rPr lang="en-US" sz="2000" dirty="0" smtClean="0">
                <a:latin typeface="Arial" panose="020B0604020202020204" pitchFamily="34" charset="0"/>
                <a:cs typeface="Arial" panose="020B0604020202020204" pitchFamily="34" charset="0"/>
              </a:rPr>
              <a:t>Decision making power vs Competition</a:t>
            </a:r>
          </a:p>
          <a:p>
            <a:pPr marL="266700" lvl="1" indent="-266700" algn="just">
              <a:spcAft>
                <a:spcPts val="600"/>
              </a:spcAft>
            </a:pPr>
            <a:r>
              <a:rPr lang="en-US" sz="2400" dirty="0" smtClean="0">
                <a:latin typeface="Arial" panose="020B0604020202020204" pitchFamily="34" charset="0"/>
                <a:cs typeface="Arial" panose="020B0604020202020204" pitchFamily="34" charset="0"/>
              </a:rPr>
              <a:t>In the case of a single buyer approach with centralized dispatch based on cost information </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rPr>
              <a:t>gaming </a:t>
            </a:r>
            <a:r>
              <a:rPr lang="en-US" sz="2400" dirty="0" smtClean="0">
                <a:latin typeface="Arial" panose="020B0604020202020204" pitchFamily="34" charset="0"/>
                <a:cs typeface="Arial" panose="020B0604020202020204" pitchFamily="34" charset="0"/>
                <a:sym typeface="Wingdings" panose="05000000000000000000" pitchFamily="2" charset="2"/>
              </a:rPr>
              <a:t> model </a:t>
            </a:r>
            <a:r>
              <a:rPr lang="en-US" sz="2400" dirty="0" smtClean="0">
                <a:latin typeface="Arial" panose="020B0604020202020204" pitchFamily="34" charset="0"/>
                <a:cs typeface="Arial" panose="020B0604020202020204" pitchFamily="34" charset="0"/>
              </a:rPr>
              <a:t>parameters: </a:t>
            </a:r>
            <a:r>
              <a:rPr lang="en-US" sz="2400" dirty="0" err="1" smtClean="0">
                <a:latin typeface="Arial" panose="020B0604020202020204" pitchFamily="34" charset="0"/>
                <a:cs typeface="Arial" panose="020B0604020202020204" pitchFamily="34" charset="0"/>
              </a:rPr>
              <a:t>Pmin</a:t>
            </a:r>
            <a:r>
              <a:rPr lang="en-US" sz="2400" dirty="0" smtClean="0">
                <a:latin typeface="Arial" panose="020B0604020202020204" pitchFamily="34" charset="0"/>
                <a:cs typeface="Arial" panose="020B0604020202020204" pitchFamily="34" charset="0"/>
              </a:rPr>
              <a:t>, costs, cycling, maintenance, take or pay, ..)</a:t>
            </a:r>
          </a:p>
          <a:p>
            <a:pPr marL="266700" lvl="1" indent="-266700" algn="just">
              <a:spcAft>
                <a:spcPts val="600"/>
              </a:spcAft>
            </a:pPr>
            <a:r>
              <a:rPr lang="en-US" sz="2400" dirty="0" smtClean="0">
                <a:latin typeface="Arial" panose="020B0604020202020204" pitchFamily="34" charset="0"/>
                <a:cs typeface="Arial" panose="020B0604020202020204" pitchFamily="34" charset="0"/>
              </a:rPr>
              <a:t>Exchanges at marginal costs (Spot prices) seems to be a good allocation scheme among generators </a:t>
            </a:r>
            <a:r>
              <a:rPr lang="en-US" sz="2400" dirty="0" smtClean="0">
                <a:latin typeface="Arial" panose="020B0604020202020204" pitchFamily="34" charset="0"/>
                <a:cs typeface="Arial" panose="020B0604020202020204" pitchFamily="34" charset="0"/>
                <a:sym typeface="Wingdings" panose="05000000000000000000" pitchFamily="2" charset="2"/>
              </a:rPr>
              <a:t> base/reference scenario.</a:t>
            </a:r>
          </a:p>
          <a:p>
            <a:pPr marL="266700" lvl="1" indent="-266700" algn="just">
              <a:spcAft>
                <a:spcPts val="600"/>
              </a:spcAft>
            </a:pPr>
            <a:r>
              <a:rPr lang="en-US" sz="2400" dirty="0" smtClean="0">
                <a:latin typeface="Arial" panose="020B0604020202020204" pitchFamily="34" charset="0"/>
                <a:cs typeface="Arial" panose="020B0604020202020204" pitchFamily="34" charset="0"/>
                <a:sym typeface="Wingdings" panose="05000000000000000000" pitchFamily="2" charset="2"/>
              </a:rPr>
              <a:t>High penetration of renewable energy and storage devices imposes new challenges in pricing schemes.</a:t>
            </a:r>
            <a:r>
              <a:rPr lang="en-US" sz="2400" dirty="0" smtClean="0">
                <a:latin typeface="Arial" panose="020B0604020202020204" pitchFamily="34" charset="0"/>
                <a:cs typeface="Arial" panose="020B0604020202020204" pitchFamily="34" charset="0"/>
              </a:rPr>
              <a:t> </a:t>
            </a:r>
            <a:endParaRPr lang="es-CL" sz="2400" dirty="0">
              <a:latin typeface="Arial" panose="020B0604020202020204" pitchFamily="34" charset="0"/>
              <a:cs typeface="Arial" panose="020B0604020202020204" pitchFamily="34" charset="0"/>
            </a:endParaRPr>
          </a:p>
        </p:txBody>
      </p:sp>
      <p:sp>
        <p:nvSpPr>
          <p:cNvPr id="7"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algn="ctr" fontAlgn="base">
              <a:spcBef>
                <a:spcPct val="0"/>
              </a:spcBef>
              <a:spcAft>
                <a:spcPct val="0"/>
              </a:spcAft>
            </a:pPr>
            <a:r>
              <a:rPr lang="es-CL" sz="2400" b="1" i="1" dirty="0" err="1" smtClean="0">
                <a:solidFill>
                  <a:srgbClr val="FFFF00"/>
                </a:solidFill>
                <a:latin typeface="Trebuchet MS" pitchFamily="34" charset="0"/>
              </a:rPr>
              <a:t>Conclusions</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1724348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6858000"/>
          </a:xfrm>
          <a:prstGeom prst="rect">
            <a:avLst/>
          </a:prstGeom>
        </p:spPr>
      </p:pic>
      <p:sp>
        <p:nvSpPr>
          <p:cNvPr id="6" name="5 CuadroTexto"/>
          <p:cNvSpPr txBox="1"/>
          <p:nvPr/>
        </p:nvSpPr>
        <p:spPr>
          <a:xfrm>
            <a:off x="323528" y="1557826"/>
            <a:ext cx="8604448" cy="584775"/>
          </a:xfrm>
          <a:prstGeom prst="rect">
            <a:avLst/>
          </a:prstGeom>
          <a:noFill/>
        </p:spPr>
        <p:txBody>
          <a:bodyPr wrap="square" rtlCol="0">
            <a:spAutoFit/>
          </a:bodyPr>
          <a:lstStyle/>
          <a:p>
            <a:pPr algn="ctr"/>
            <a:r>
              <a:rPr lang="en-US" sz="3200" b="1" dirty="0" smtClean="0">
                <a:solidFill>
                  <a:srgbClr val="C00000"/>
                </a:solidFill>
              </a:rPr>
              <a:t>Chilean </a:t>
            </a:r>
            <a:r>
              <a:rPr lang="en-US" sz="3200" b="1" dirty="0">
                <a:solidFill>
                  <a:srgbClr val="C00000"/>
                </a:solidFill>
              </a:rPr>
              <a:t>market design for a single buyer approach</a:t>
            </a:r>
            <a:endParaRPr lang="de-DE" sz="2400" b="1" dirty="0">
              <a:solidFill>
                <a:srgbClr val="C00000"/>
              </a:solidFill>
              <a:latin typeface="Arial" pitchFamily="34" charset="0"/>
              <a:cs typeface="Arial" pitchFamily="34" charset="0"/>
            </a:endParaRPr>
          </a:p>
        </p:txBody>
      </p:sp>
      <p:sp>
        <p:nvSpPr>
          <p:cNvPr id="5" name="4 CuadroTexto"/>
          <p:cNvSpPr txBox="1"/>
          <p:nvPr/>
        </p:nvSpPr>
        <p:spPr>
          <a:xfrm>
            <a:off x="1331640" y="2874422"/>
            <a:ext cx="6929486" cy="1077218"/>
          </a:xfrm>
          <a:prstGeom prst="rect">
            <a:avLst/>
          </a:prstGeom>
          <a:noFill/>
        </p:spPr>
        <p:txBody>
          <a:bodyPr wrap="square" rtlCol="0">
            <a:spAutoFit/>
          </a:bodyPr>
          <a:lstStyle/>
          <a:p>
            <a:pPr algn="ctr"/>
            <a:r>
              <a:rPr lang="es-ES" sz="1600" b="1" dirty="0" smtClean="0">
                <a:solidFill>
                  <a:schemeClr val="tx1">
                    <a:lumMod val="75000"/>
                    <a:lumOff val="25000"/>
                  </a:schemeClr>
                </a:solidFill>
                <a:latin typeface="Arial Narrow" pitchFamily="34" charset="0"/>
              </a:rPr>
              <a:t>Prof. Rodrigo Palma Behnke</a:t>
            </a:r>
          </a:p>
          <a:p>
            <a:pPr algn="ctr"/>
            <a:r>
              <a:rPr lang="es-ES" sz="1600" b="1" dirty="0" smtClean="0">
                <a:solidFill>
                  <a:schemeClr val="tx1">
                    <a:lumMod val="75000"/>
                    <a:lumOff val="25000"/>
                  </a:schemeClr>
                </a:solidFill>
                <a:latin typeface="Arial Narrow" pitchFamily="34" charset="0"/>
              </a:rPr>
              <a:t>Mrs. Angela Flores</a:t>
            </a:r>
          </a:p>
          <a:p>
            <a:pPr algn="ctr"/>
            <a:endParaRPr lang="es-ES" sz="1600" b="1" dirty="0" smtClean="0">
              <a:solidFill>
                <a:schemeClr val="tx1">
                  <a:lumMod val="75000"/>
                  <a:lumOff val="25000"/>
                </a:schemeClr>
              </a:solidFill>
              <a:latin typeface="Arial Narrow" pitchFamily="34" charset="0"/>
            </a:endParaRPr>
          </a:p>
          <a:p>
            <a:pPr algn="ctr"/>
            <a:r>
              <a:rPr lang="es-ES" sz="1600" b="1" dirty="0" err="1" smtClean="0">
                <a:solidFill>
                  <a:schemeClr val="tx1">
                    <a:lumMod val="75000"/>
                    <a:lumOff val="25000"/>
                  </a:schemeClr>
                </a:solidFill>
                <a:latin typeface="Arial Narrow" pitchFamily="34" charset="0"/>
              </a:rPr>
              <a:t>July</a:t>
            </a:r>
            <a:r>
              <a:rPr lang="es-ES" sz="1600" b="1" dirty="0" smtClean="0">
                <a:solidFill>
                  <a:schemeClr val="tx1">
                    <a:lumMod val="75000"/>
                    <a:lumOff val="25000"/>
                  </a:schemeClr>
                </a:solidFill>
                <a:latin typeface="Arial Narrow" pitchFamily="34" charset="0"/>
              </a:rPr>
              <a:t> 9</a:t>
            </a:r>
            <a:r>
              <a:rPr lang="es-ES" sz="1600" b="1" baseline="30000" dirty="0" smtClean="0">
                <a:solidFill>
                  <a:schemeClr val="tx1">
                    <a:lumMod val="75000"/>
                    <a:lumOff val="25000"/>
                  </a:schemeClr>
                </a:solidFill>
                <a:latin typeface="Arial Narrow" pitchFamily="34" charset="0"/>
              </a:rPr>
              <a:t>th</a:t>
            </a:r>
            <a:endParaRPr lang="es-ES" sz="1600" b="1" baseline="30000" dirty="0" smtClean="0">
              <a:solidFill>
                <a:schemeClr val="tx1">
                  <a:lumMod val="75000"/>
                  <a:lumOff val="25000"/>
                </a:schemeClr>
              </a:solidFill>
              <a:latin typeface="Arial Narrow" pitchFamily="34" charset="0"/>
            </a:endParaRPr>
          </a:p>
        </p:txBody>
      </p:sp>
      <p:pic>
        <p:nvPicPr>
          <p:cNvPr id="7" name="9 Imagen" descr="IngMecanica.jpg"/>
          <p:cNvPicPr>
            <a:picLocks noChangeAspect="1"/>
          </p:cNvPicPr>
          <p:nvPr/>
        </p:nvPicPr>
        <p:blipFill>
          <a:blip r:embed="rId3" cstate="print"/>
          <a:srcRect/>
          <a:stretch>
            <a:fillRect/>
          </a:stretch>
        </p:blipFill>
        <p:spPr bwMode="auto">
          <a:xfrm>
            <a:off x="251520" y="-219617"/>
            <a:ext cx="1968646" cy="984322"/>
          </a:xfrm>
          <a:prstGeom prst="rect">
            <a:avLst/>
          </a:prstGeom>
          <a:noFill/>
          <a:ln w="9525">
            <a:noFill/>
            <a:miter lim="800000"/>
            <a:headEnd/>
            <a:tailEnd/>
          </a:ln>
        </p:spPr>
      </p:pic>
      <p:pic>
        <p:nvPicPr>
          <p:cNvPr id="8" name="Picture 1" descr="E:\Logotipo CE\Logotipo CE.jpg"/>
          <p:cNvPicPr>
            <a:picLocks noChangeAspect="1" noChangeArrowheads="1"/>
          </p:cNvPicPr>
          <p:nvPr/>
        </p:nvPicPr>
        <p:blipFill>
          <a:blip r:embed="rId4" cstate="print"/>
          <a:srcRect/>
          <a:stretch>
            <a:fillRect/>
          </a:stretch>
        </p:blipFill>
        <p:spPr bwMode="auto">
          <a:xfrm>
            <a:off x="6934486" y="-123820"/>
            <a:ext cx="1104548" cy="1104548"/>
          </a:xfrm>
          <a:prstGeom prst="rect">
            <a:avLst/>
          </a:prstGeom>
          <a:noFill/>
          <a:ln w="9525">
            <a:noFill/>
            <a:miter lim="800000"/>
            <a:headEnd/>
            <a:tailEnd/>
          </a:ln>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25" y="5475116"/>
            <a:ext cx="1565373" cy="126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1488" y="5896322"/>
            <a:ext cx="67722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98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6">
            <a:hlinkClick r:id="" action="ppaction://hlinkshowjump?jump=nextslide"/>
          </p:cNvPr>
          <p:cNvGraphicFramePr>
            <a:graphicFrameLocks noChangeAspect="1"/>
          </p:cNvGraphicFramePr>
          <p:nvPr/>
        </p:nvGraphicFramePr>
        <p:xfrm>
          <a:off x="1475656" y="754058"/>
          <a:ext cx="7620000" cy="4613275"/>
        </p:xfrm>
        <a:graphic>
          <a:graphicData uri="http://schemas.openxmlformats.org/presentationml/2006/ole">
            <mc:AlternateContent xmlns:mc="http://schemas.openxmlformats.org/markup-compatibility/2006">
              <mc:Choice xmlns:v="urn:schemas-microsoft-com:vml" Requires="v">
                <p:oleObj spid="_x0000_s1126" name="Foto de Photo Editor" r:id="rId3" imgW="5334745" imgH="3228571" progId="">
                  <p:embed/>
                </p:oleObj>
              </mc:Choice>
              <mc:Fallback>
                <p:oleObj name="Foto de Photo Editor" r:id="rId3" imgW="5334745" imgH="32285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754058"/>
                        <a:ext cx="7620000"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Freeform 7"/>
          <p:cNvSpPr>
            <a:spLocks/>
          </p:cNvSpPr>
          <p:nvPr/>
        </p:nvSpPr>
        <p:spPr bwMode="auto">
          <a:xfrm>
            <a:off x="168846" y="919158"/>
            <a:ext cx="933450" cy="5029200"/>
          </a:xfrm>
          <a:custGeom>
            <a:avLst/>
            <a:gdLst/>
            <a:ahLst/>
            <a:cxnLst>
              <a:cxn ang="0">
                <a:pos x="62" y="0"/>
              </a:cxn>
              <a:cxn ang="0">
                <a:pos x="113" y="86"/>
              </a:cxn>
              <a:cxn ang="0">
                <a:pos x="176" y="181"/>
              </a:cxn>
              <a:cxn ang="0">
                <a:pos x="176" y="245"/>
              </a:cxn>
              <a:cxn ang="0">
                <a:pos x="127" y="301"/>
              </a:cxn>
              <a:cxn ang="0">
                <a:pos x="127" y="374"/>
              </a:cxn>
              <a:cxn ang="0">
                <a:pos x="79" y="446"/>
              </a:cxn>
              <a:cxn ang="0">
                <a:pos x="97" y="555"/>
              </a:cxn>
              <a:cxn ang="0">
                <a:pos x="113" y="696"/>
              </a:cxn>
              <a:cxn ang="0">
                <a:pos x="99" y="903"/>
              </a:cxn>
              <a:cxn ang="0">
                <a:pos x="130" y="1010"/>
              </a:cxn>
              <a:cxn ang="0">
                <a:pos x="137" y="1041"/>
              </a:cxn>
              <a:cxn ang="0">
                <a:pos x="147" y="1084"/>
              </a:cxn>
              <a:cxn ang="0">
                <a:pos x="137" y="1115"/>
              </a:cxn>
              <a:cxn ang="0">
                <a:pos x="146" y="1157"/>
              </a:cxn>
              <a:cxn ang="0">
                <a:pos x="136" y="1222"/>
              </a:cxn>
              <a:cxn ang="0">
                <a:pos x="128" y="1260"/>
              </a:cxn>
              <a:cxn ang="0">
                <a:pos x="146" y="1313"/>
              </a:cxn>
              <a:cxn ang="0">
                <a:pos x="164" y="1366"/>
              </a:cxn>
              <a:cxn ang="0">
                <a:pos x="213" y="1383"/>
              </a:cxn>
              <a:cxn ang="0">
                <a:pos x="254" y="1384"/>
              </a:cxn>
              <a:cxn ang="0">
                <a:pos x="244" y="1405"/>
              </a:cxn>
              <a:cxn ang="0">
                <a:pos x="213" y="1423"/>
              </a:cxn>
              <a:cxn ang="0">
                <a:pos x="168" y="1408"/>
              </a:cxn>
              <a:cxn ang="0">
                <a:pos x="174" y="1389"/>
              </a:cxn>
              <a:cxn ang="0">
                <a:pos x="157" y="1372"/>
              </a:cxn>
              <a:cxn ang="0">
                <a:pos x="114" y="1365"/>
              </a:cxn>
              <a:cxn ang="0">
                <a:pos x="94" y="1318"/>
              </a:cxn>
              <a:cxn ang="0">
                <a:pos x="79" y="1240"/>
              </a:cxn>
              <a:cxn ang="0">
                <a:pos x="72" y="1199"/>
              </a:cxn>
              <a:cxn ang="0">
                <a:pos x="56" y="1167"/>
              </a:cxn>
              <a:cxn ang="0">
                <a:pos x="43" y="1158"/>
              </a:cxn>
              <a:cxn ang="0">
                <a:pos x="0" y="1131"/>
              </a:cxn>
              <a:cxn ang="0">
                <a:pos x="33" y="1097"/>
              </a:cxn>
              <a:cxn ang="0">
                <a:pos x="62" y="1131"/>
              </a:cxn>
              <a:cxn ang="0">
                <a:pos x="71" y="1111"/>
              </a:cxn>
              <a:cxn ang="0">
                <a:pos x="83" y="1067"/>
              </a:cxn>
              <a:cxn ang="0">
                <a:pos x="90" y="1052"/>
              </a:cxn>
              <a:cxn ang="0">
                <a:pos x="61" y="907"/>
              </a:cxn>
              <a:cxn ang="0">
                <a:pos x="13" y="888"/>
              </a:cxn>
              <a:cxn ang="0">
                <a:pos x="23" y="824"/>
              </a:cxn>
              <a:cxn ang="0">
                <a:pos x="14" y="788"/>
              </a:cxn>
              <a:cxn ang="0">
                <a:pos x="34" y="703"/>
              </a:cxn>
              <a:cxn ang="0">
                <a:pos x="51" y="648"/>
              </a:cxn>
              <a:cxn ang="0">
                <a:pos x="51" y="507"/>
              </a:cxn>
              <a:cxn ang="0">
                <a:pos x="67" y="472"/>
              </a:cxn>
              <a:cxn ang="0">
                <a:pos x="51" y="406"/>
              </a:cxn>
              <a:cxn ang="0">
                <a:pos x="62" y="366"/>
              </a:cxn>
              <a:cxn ang="0">
                <a:pos x="44" y="243"/>
              </a:cxn>
              <a:cxn ang="0">
                <a:pos x="61" y="186"/>
              </a:cxn>
              <a:cxn ang="0">
                <a:pos x="61" y="95"/>
              </a:cxn>
              <a:cxn ang="0">
                <a:pos x="30" y="43"/>
              </a:cxn>
            </a:cxnLst>
            <a:rect l="0" t="0" r="r" b="b"/>
            <a:pathLst>
              <a:path w="282" h="1442">
                <a:moveTo>
                  <a:pt x="30" y="43"/>
                </a:moveTo>
                <a:lnTo>
                  <a:pt x="62" y="0"/>
                </a:lnTo>
                <a:lnTo>
                  <a:pt x="89" y="34"/>
                </a:lnTo>
                <a:lnTo>
                  <a:pt x="113" y="86"/>
                </a:lnTo>
                <a:lnTo>
                  <a:pt x="94" y="138"/>
                </a:lnTo>
                <a:lnTo>
                  <a:pt x="176" y="181"/>
                </a:lnTo>
                <a:lnTo>
                  <a:pt x="187" y="221"/>
                </a:lnTo>
                <a:lnTo>
                  <a:pt x="176" y="245"/>
                </a:lnTo>
                <a:lnTo>
                  <a:pt x="146" y="263"/>
                </a:lnTo>
                <a:lnTo>
                  <a:pt x="127" y="301"/>
                </a:lnTo>
                <a:lnTo>
                  <a:pt x="136" y="316"/>
                </a:lnTo>
                <a:lnTo>
                  <a:pt x="127" y="374"/>
                </a:lnTo>
                <a:lnTo>
                  <a:pt x="117" y="402"/>
                </a:lnTo>
                <a:lnTo>
                  <a:pt x="79" y="446"/>
                </a:lnTo>
                <a:lnTo>
                  <a:pt x="93" y="495"/>
                </a:lnTo>
                <a:lnTo>
                  <a:pt x="97" y="555"/>
                </a:lnTo>
                <a:lnTo>
                  <a:pt x="105" y="667"/>
                </a:lnTo>
                <a:lnTo>
                  <a:pt x="113" y="696"/>
                </a:lnTo>
                <a:lnTo>
                  <a:pt x="99" y="728"/>
                </a:lnTo>
                <a:lnTo>
                  <a:pt x="99" y="903"/>
                </a:lnTo>
                <a:lnTo>
                  <a:pt x="99" y="974"/>
                </a:lnTo>
                <a:lnTo>
                  <a:pt x="130" y="1010"/>
                </a:lnTo>
                <a:lnTo>
                  <a:pt x="127" y="1031"/>
                </a:lnTo>
                <a:lnTo>
                  <a:pt x="137" y="1041"/>
                </a:lnTo>
                <a:lnTo>
                  <a:pt x="127" y="1070"/>
                </a:lnTo>
                <a:lnTo>
                  <a:pt x="147" y="1084"/>
                </a:lnTo>
                <a:lnTo>
                  <a:pt x="147" y="1123"/>
                </a:lnTo>
                <a:lnTo>
                  <a:pt x="137" y="1115"/>
                </a:lnTo>
                <a:lnTo>
                  <a:pt x="137" y="1126"/>
                </a:lnTo>
                <a:lnTo>
                  <a:pt x="146" y="1157"/>
                </a:lnTo>
                <a:lnTo>
                  <a:pt x="146" y="1195"/>
                </a:lnTo>
                <a:lnTo>
                  <a:pt x="136" y="1222"/>
                </a:lnTo>
                <a:lnTo>
                  <a:pt x="136" y="1246"/>
                </a:lnTo>
                <a:lnTo>
                  <a:pt x="128" y="1260"/>
                </a:lnTo>
                <a:lnTo>
                  <a:pt x="128" y="1298"/>
                </a:lnTo>
                <a:lnTo>
                  <a:pt x="146" y="1313"/>
                </a:lnTo>
                <a:lnTo>
                  <a:pt x="154" y="1313"/>
                </a:lnTo>
                <a:lnTo>
                  <a:pt x="164" y="1366"/>
                </a:lnTo>
                <a:lnTo>
                  <a:pt x="192" y="1381"/>
                </a:lnTo>
                <a:lnTo>
                  <a:pt x="213" y="1383"/>
                </a:lnTo>
                <a:lnTo>
                  <a:pt x="231" y="1391"/>
                </a:lnTo>
                <a:lnTo>
                  <a:pt x="254" y="1384"/>
                </a:lnTo>
                <a:lnTo>
                  <a:pt x="282" y="1382"/>
                </a:lnTo>
                <a:lnTo>
                  <a:pt x="244" y="1405"/>
                </a:lnTo>
                <a:lnTo>
                  <a:pt x="225" y="1407"/>
                </a:lnTo>
                <a:lnTo>
                  <a:pt x="213" y="1423"/>
                </a:lnTo>
                <a:lnTo>
                  <a:pt x="211" y="1442"/>
                </a:lnTo>
                <a:lnTo>
                  <a:pt x="168" y="1408"/>
                </a:lnTo>
                <a:lnTo>
                  <a:pt x="179" y="1399"/>
                </a:lnTo>
                <a:lnTo>
                  <a:pt x="174" y="1389"/>
                </a:lnTo>
                <a:lnTo>
                  <a:pt x="164" y="1391"/>
                </a:lnTo>
                <a:lnTo>
                  <a:pt x="157" y="1372"/>
                </a:lnTo>
                <a:lnTo>
                  <a:pt x="130" y="1372"/>
                </a:lnTo>
                <a:lnTo>
                  <a:pt x="114" y="1365"/>
                </a:lnTo>
                <a:lnTo>
                  <a:pt x="114" y="1346"/>
                </a:lnTo>
                <a:lnTo>
                  <a:pt x="94" y="1318"/>
                </a:lnTo>
                <a:lnTo>
                  <a:pt x="82" y="1264"/>
                </a:lnTo>
                <a:lnTo>
                  <a:pt x="79" y="1240"/>
                </a:lnTo>
                <a:lnTo>
                  <a:pt x="61" y="1206"/>
                </a:lnTo>
                <a:lnTo>
                  <a:pt x="72" y="1199"/>
                </a:lnTo>
                <a:lnTo>
                  <a:pt x="88" y="1195"/>
                </a:lnTo>
                <a:lnTo>
                  <a:pt x="56" y="1167"/>
                </a:lnTo>
                <a:lnTo>
                  <a:pt x="54" y="1153"/>
                </a:lnTo>
                <a:lnTo>
                  <a:pt x="43" y="1158"/>
                </a:lnTo>
                <a:lnTo>
                  <a:pt x="25" y="1148"/>
                </a:lnTo>
                <a:lnTo>
                  <a:pt x="0" y="1131"/>
                </a:lnTo>
                <a:lnTo>
                  <a:pt x="17" y="1116"/>
                </a:lnTo>
                <a:lnTo>
                  <a:pt x="33" y="1097"/>
                </a:lnTo>
                <a:lnTo>
                  <a:pt x="38" y="1109"/>
                </a:lnTo>
                <a:lnTo>
                  <a:pt x="62" y="1131"/>
                </a:lnTo>
                <a:lnTo>
                  <a:pt x="83" y="1126"/>
                </a:lnTo>
                <a:lnTo>
                  <a:pt x="71" y="1111"/>
                </a:lnTo>
                <a:lnTo>
                  <a:pt x="79" y="1091"/>
                </a:lnTo>
                <a:lnTo>
                  <a:pt x="83" y="1067"/>
                </a:lnTo>
                <a:lnTo>
                  <a:pt x="72" y="1060"/>
                </a:lnTo>
                <a:lnTo>
                  <a:pt x="90" y="1052"/>
                </a:lnTo>
                <a:lnTo>
                  <a:pt x="60" y="1013"/>
                </a:lnTo>
                <a:lnTo>
                  <a:pt x="61" y="907"/>
                </a:lnTo>
                <a:lnTo>
                  <a:pt x="34" y="908"/>
                </a:lnTo>
                <a:lnTo>
                  <a:pt x="13" y="888"/>
                </a:lnTo>
                <a:lnTo>
                  <a:pt x="11" y="844"/>
                </a:lnTo>
                <a:lnTo>
                  <a:pt x="23" y="824"/>
                </a:lnTo>
                <a:lnTo>
                  <a:pt x="23" y="795"/>
                </a:lnTo>
                <a:lnTo>
                  <a:pt x="14" y="788"/>
                </a:lnTo>
                <a:lnTo>
                  <a:pt x="22" y="747"/>
                </a:lnTo>
                <a:lnTo>
                  <a:pt x="34" y="703"/>
                </a:lnTo>
                <a:lnTo>
                  <a:pt x="33" y="666"/>
                </a:lnTo>
                <a:lnTo>
                  <a:pt x="51" y="648"/>
                </a:lnTo>
                <a:lnTo>
                  <a:pt x="51" y="600"/>
                </a:lnTo>
                <a:lnTo>
                  <a:pt x="51" y="507"/>
                </a:lnTo>
                <a:lnTo>
                  <a:pt x="71" y="483"/>
                </a:lnTo>
                <a:lnTo>
                  <a:pt x="67" y="472"/>
                </a:lnTo>
                <a:lnTo>
                  <a:pt x="54" y="453"/>
                </a:lnTo>
                <a:lnTo>
                  <a:pt x="51" y="406"/>
                </a:lnTo>
                <a:lnTo>
                  <a:pt x="57" y="396"/>
                </a:lnTo>
                <a:lnTo>
                  <a:pt x="62" y="366"/>
                </a:lnTo>
                <a:lnTo>
                  <a:pt x="65" y="254"/>
                </a:lnTo>
                <a:lnTo>
                  <a:pt x="44" y="243"/>
                </a:lnTo>
                <a:lnTo>
                  <a:pt x="61" y="219"/>
                </a:lnTo>
                <a:lnTo>
                  <a:pt x="61" y="186"/>
                </a:lnTo>
                <a:lnTo>
                  <a:pt x="61" y="139"/>
                </a:lnTo>
                <a:lnTo>
                  <a:pt x="61" y="95"/>
                </a:lnTo>
                <a:lnTo>
                  <a:pt x="50" y="58"/>
                </a:lnTo>
                <a:lnTo>
                  <a:pt x="30" y="43"/>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base">
              <a:spcBef>
                <a:spcPct val="0"/>
              </a:spcBef>
              <a:spcAft>
                <a:spcPct val="0"/>
              </a:spcAft>
            </a:pPr>
            <a:endParaRPr lang="es-CL">
              <a:solidFill>
                <a:prstClr val="white"/>
              </a:solidFill>
            </a:endParaRPr>
          </a:p>
        </p:txBody>
      </p:sp>
      <p:sp>
        <p:nvSpPr>
          <p:cNvPr id="19" name="Arc 8"/>
          <p:cNvSpPr>
            <a:spLocks/>
          </p:cNvSpPr>
          <p:nvPr/>
        </p:nvSpPr>
        <p:spPr bwMode="auto">
          <a:xfrm rot="10131539">
            <a:off x="1064196" y="919158"/>
            <a:ext cx="2209800" cy="3679825"/>
          </a:xfrm>
          <a:custGeom>
            <a:avLst/>
            <a:gdLst>
              <a:gd name="G0" fmla="+- 0 0 0"/>
              <a:gd name="G1" fmla="+- 21600 0 0"/>
              <a:gd name="G2" fmla="+- 21600 0 0"/>
              <a:gd name="T0" fmla="*/ 0 w 21600"/>
              <a:gd name="T1" fmla="*/ 0 h 23015"/>
              <a:gd name="T2" fmla="*/ 21554 w 21600"/>
              <a:gd name="T3" fmla="*/ 23015 h 23015"/>
              <a:gd name="T4" fmla="*/ 0 w 21600"/>
              <a:gd name="T5" fmla="*/ 21600 h 23015"/>
            </a:gdLst>
            <a:ahLst/>
            <a:cxnLst>
              <a:cxn ang="0">
                <a:pos x="T0" y="T1"/>
              </a:cxn>
              <a:cxn ang="0">
                <a:pos x="T2" y="T3"/>
              </a:cxn>
              <a:cxn ang="0">
                <a:pos x="T4" y="T5"/>
              </a:cxn>
            </a:cxnLst>
            <a:rect l="0" t="0" r="r" b="b"/>
            <a:pathLst>
              <a:path w="21600" h="23015" fill="none" extrusionOk="0">
                <a:moveTo>
                  <a:pt x="-1" y="0"/>
                </a:moveTo>
                <a:cubicBezTo>
                  <a:pt x="11929" y="0"/>
                  <a:pt x="21600" y="9670"/>
                  <a:pt x="21600" y="21600"/>
                </a:cubicBezTo>
                <a:cubicBezTo>
                  <a:pt x="21600" y="22072"/>
                  <a:pt x="21584" y="22543"/>
                  <a:pt x="21553" y="23014"/>
                </a:cubicBezTo>
              </a:path>
              <a:path w="21600" h="23015" stroke="0" extrusionOk="0">
                <a:moveTo>
                  <a:pt x="-1" y="0"/>
                </a:moveTo>
                <a:cubicBezTo>
                  <a:pt x="11929" y="0"/>
                  <a:pt x="21600" y="9670"/>
                  <a:pt x="21600" y="21600"/>
                </a:cubicBezTo>
                <a:cubicBezTo>
                  <a:pt x="21600" y="22072"/>
                  <a:pt x="21584" y="22543"/>
                  <a:pt x="21553" y="23014"/>
                </a:cubicBezTo>
                <a:lnTo>
                  <a:pt x="0" y="21600"/>
                </a:lnTo>
                <a:close/>
              </a:path>
            </a:pathLst>
          </a:custGeom>
          <a:noFill/>
          <a:ln w="38100">
            <a:solidFill>
              <a:schemeClr val="tx1"/>
            </a:solidFill>
            <a:prstDash val="sysDot"/>
            <a:round/>
            <a:headEnd/>
            <a:tailEnd/>
          </a:ln>
          <a:effectLst/>
        </p:spPr>
        <p:txBody>
          <a:bodyPr lIns="90000" tIns="46800" rIns="90000" bIns="46800" anchor="ctr">
            <a:spAutoFit/>
          </a:bodyPr>
          <a:lstStyle/>
          <a:p>
            <a:pPr fontAlgn="base">
              <a:spcBef>
                <a:spcPct val="0"/>
              </a:spcBef>
              <a:spcAft>
                <a:spcPct val="0"/>
              </a:spcAft>
            </a:pPr>
            <a:endParaRPr lang="es-CL">
              <a:solidFill>
                <a:prstClr val="black"/>
              </a:solidFill>
              <a:latin typeface="Arial" pitchFamily="34" charset="0"/>
            </a:endParaRPr>
          </a:p>
        </p:txBody>
      </p:sp>
      <p:sp>
        <p:nvSpPr>
          <p:cNvPr id="20" name="Arc 9"/>
          <p:cNvSpPr>
            <a:spLocks/>
          </p:cNvSpPr>
          <p:nvPr/>
        </p:nvSpPr>
        <p:spPr bwMode="auto">
          <a:xfrm rot="16704954">
            <a:off x="1937321" y="4309941"/>
            <a:ext cx="914400" cy="2438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prstDash val="sysDot"/>
            <a:round/>
            <a:headEnd/>
            <a:tailEnd/>
          </a:ln>
          <a:effectLst/>
        </p:spPr>
        <p:txBody>
          <a:bodyPr lIns="90000" tIns="46800" rIns="90000" bIns="46800" anchor="ctr">
            <a:spAutoFit/>
          </a:bodyPr>
          <a:lstStyle/>
          <a:p>
            <a:pPr fontAlgn="base">
              <a:spcBef>
                <a:spcPct val="0"/>
              </a:spcBef>
              <a:spcAft>
                <a:spcPct val="0"/>
              </a:spcAft>
            </a:pPr>
            <a:endParaRPr lang="es-CL">
              <a:solidFill>
                <a:prstClr val="black"/>
              </a:solidFill>
              <a:latin typeface="Arial" pitchFamily="34" charset="0"/>
            </a:endParaRPr>
          </a:p>
        </p:txBody>
      </p:sp>
      <p:sp>
        <p:nvSpPr>
          <p:cNvPr id="23" name="Text Box 12"/>
          <p:cNvSpPr txBox="1">
            <a:spLocks noChangeArrowheads="1"/>
          </p:cNvSpPr>
          <p:nvPr/>
        </p:nvSpPr>
        <p:spPr bwMode="auto">
          <a:xfrm>
            <a:off x="3779912" y="5325596"/>
            <a:ext cx="5364088" cy="141577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0" tIns="0" rIns="0" bIns="0">
            <a:spAutoFit/>
          </a:bodyPr>
          <a:lstStyle/>
          <a:p>
            <a:pPr fontAlgn="base">
              <a:spcBef>
                <a:spcPct val="20000"/>
              </a:spcBef>
              <a:spcAft>
                <a:spcPct val="0"/>
              </a:spcAft>
              <a:buFontTx/>
              <a:buChar char="•"/>
            </a:pPr>
            <a:r>
              <a:rPr lang="en-CA" sz="2000" dirty="0">
                <a:solidFill>
                  <a:prstClr val="black"/>
                </a:solidFill>
              </a:rPr>
              <a:t> </a:t>
            </a:r>
            <a:r>
              <a:rPr lang="en-CA" sz="2000" b="1" dirty="0" smtClean="0">
                <a:solidFill>
                  <a:srgbClr val="FF0000"/>
                </a:solidFill>
              </a:rPr>
              <a:t>17</a:t>
            </a:r>
            <a:r>
              <a:rPr lang="en-CA" sz="2000" dirty="0" smtClean="0">
                <a:solidFill>
                  <a:prstClr val="black"/>
                </a:solidFill>
              </a:rPr>
              <a:t> </a:t>
            </a:r>
            <a:r>
              <a:rPr lang="en-CA" sz="2000" dirty="0">
                <a:solidFill>
                  <a:prstClr val="black"/>
                </a:solidFill>
              </a:rPr>
              <a:t>million </a:t>
            </a:r>
            <a:r>
              <a:rPr lang="en-CA" sz="2000" dirty="0" smtClean="0">
                <a:solidFill>
                  <a:prstClr val="black"/>
                </a:solidFill>
              </a:rPr>
              <a:t>people vs. </a:t>
            </a:r>
            <a:r>
              <a:rPr lang="en-CA" sz="2000" b="1" dirty="0" smtClean="0">
                <a:solidFill>
                  <a:srgbClr val="FF0000"/>
                </a:solidFill>
              </a:rPr>
              <a:t>4.5</a:t>
            </a:r>
            <a:r>
              <a:rPr lang="en-CA" sz="2000" b="1" dirty="0" smtClean="0">
                <a:solidFill>
                  <a:srgbClr val="FF0000"/>
                </a:solidFill>
              </a:rPr>
              <a:t> </a:t>
            </a:r>
            <a:r>
              <a:rPr lang="en-CA" sz="2000" dirty="0">
                <a:solidFill>
                  <a:prstClr val="black"/>
                </a:solidFill>
              </a:rPr>
              <a:t>million</a:t>
            </a:r>
          </a:p>
          <a:p>
            <a:pPr fontAlgn="base">
              <a:spcBef>
                <a:spcPct val="20000"/>
              </a:spcBef>
              <a:spcAft>
                <a:spcPct val="0"/>
              </a:spcAft>
              <a:buFontTx/>
              <a:buChar char="•"/>
            </a:pPr>
            <a:r>
              <a:rPr lang="en-CA" sz="2000" dirty="0">
                <a:solidFill>
                  <a:prstClr val="black"/>
                </a:solidFill>
              </a:rPr>
              <a:t> Nearly </a:t>
            </a:r>
            <a:r>
              <a:rPr lang="en-CA" sz="2000" dirty="0" smtClean="0">
                <a:solidFill>
                  <a:prstClr val="black"/>
                </a:solidFill>
              </a:rPr>
              <a:t>4200 </a:t>
            </a:r>
            <a:r>
              <a:rPr lang="en-CA" sz="2000" dirty="0">
                <a:solidFill>
                  <a:prstClr val="black"/>
                </a:solidFill>
              </a:rPr>
              <a:t>km </a:t>
            </a:r>
            <a:r>
              <a:rPr lang="en-CA" sz="2000" dirty="0" smtClean="0">
                <a:solidFill>
                  <a:prstClr val="black"/>
                </a:solidFill>
              </a:rPr>
              <a:t>long.</a:t>
            </a:r>
          </a:p>
          <a:p>
            <a:pPr fontAlgn="base">
              <a:spcBef>
                <a:spcPct val="20000"/>
              </a:spcBef>
              <a:spcAft>
                <a:spcPct val="0"/>
              </a:spcAft>
              <a:buFontTx/>
              <a:buChar char="•"/>
            </a:pPr>
            <a:r>
              <a:rPr lang="en-CA" sz="2000" dirty="0" smtClean="0">
                <a:solidFill>
                  <a:prstClr val="black"/>
                </a:solidFill>
              </a:rPr>
              <a:t> </a:t>
            </a:r>
            <a:r>
              <a:rPr lang="en-CA" sz="2000" b="1" dirty="0">
                <a:solidFill>
                  <a:srgbClr val="FF0000"/>
                </a:solidFill>
              </a:rPr>
              <a:t>756.626</a:t>
            </a:r>
            <a:r>
              <a:rPr lang="en-CA" sz="2000" dirty="0" smtClean="0">
                <a:solidFill>
                  <a:prstClr val="black"/>
                </a:solidFill>
              </a:rPr>
              <a:t> km</a:t>
            </a:r>
            <a:r>
              <a:rPr lang="en-CA" sz="2000" baseline="30000" dirty="0" smtClean="0">
                <a:solidFill>
                  <a:prstClr val="black"/>
                </a:solidFill>
              </a:rPr>
              <a:t>2</a:t>
            </a:r>
            <a:r>
              <a:rPr lang="en-CA" sz="2000" dirty="0" smtClean="0">
                <a:solidFill>
                  <a:prstClr val="black"/>
                </a:solidFill>
              </a:rPr>
              <a:t> vs. </a:t>
            </a:r>
            <a:r>
              <a:rPr lang="en-CA" sz="2000" b="1" dirty="0" smtClean="0">
                <a:solidFill>
                  <a:srgbClr val="FF0000"/>
                </a:solidFill>
              </a:rPr>
              <a:t>268</a:t>
            </a:r>
            <a:r>
              <a:rPr lang="en-CA" sz="2000" b="1" dirty="0" smtClean="0">
                <a:solidFill>
                  <a:srgbClr val="FF0000"/>
                </a:solidFill>
              </a:rPr>
              <a:t>.021 </a:t>
            </a:r>
            <a:r>
              <a:rPr lang="en-CA" sz="2000" dirty="0">
                <a:solidFill>
                  <a:prstClr val="black"/>
                </a:solidFill>
              </a:rPr>
              <a:t>km²</a:t>
            </a:r>
            <a:endParaRPr lang="en-CA" sz="2000" dirty="0" smtClean="0">
              <a:solidFill>
                <a:prstClr val="black"/>
              </a:solidFill>
            </a:endParaRPr>
          </a:p>
          <a:p>
            <a:pPr fontAlgn="base">
              <a:spcBef>
                <a:spcPct val="20000"/>
              </a:spcBef>
              <a:spcAft>
                <a:spcPct val="0"/>
              </a:spcAft>
              <a:buFontTx/>
              <a:buChar char="•"/>
            </a:pPr>
            <a:r>
              <a:rPr lang="en-CA" sz="2000" dirty="0" smtClean="0">
                <a:solidFill>
                  <a:prstClr val="black"/>
                </a:solidFill>
              </a:rPr>
              <a:t> </a:t>
            </a:r>
            <a:r>
              <a:rPr lang="it-IT" sz="2000" dirty="0" smtClean="0">
                <a:solidFill>
                  <a:prstClr val="black"/>
                </a:solidFill>
              </a:rPr>
              <a:t>GDP per capita US$ </a:t>
            </a:r>
            <a:r>
              <a:rPr lang="it-IT" sz="2000" b="1" dirty="0" smtClean="0">
                <a:solidFill>
                  <a:srgbClr val="FF0000"/>
                </a:solidFill>
              </a:rPr>
              <a:t>19.000</a:t>
            </a:r>
            <a:r>
              <a:rPr lang="it-IT" sz="2000" dirty="0" smtClean="0">
                <a:solidFill>
                  <a:prstClr val="black"/>
                </a:solidFill>
              </a:rPr>
              <a:t> </a:t>
            </a:r>
            <a:r>
              <a:rPr lang="it-IT" sz="2000" dirty="0" smtClean="0">
                <a:solidFill>
                  <a:prstClr val="black"/>
                </a:solidFill>
              </a:rPr>
              <a:t>(2011) vs. US$ </a:t>
            </a:r>
            <a:r>
              <a:rPr lang="it-IT" sz="2000" b="1" dirty="0" smtClean="0">
                <a:solidFill>
                  <a:srgbClr val="FF0000"/>
                </a:solidFill>
              </a:rPr>
              <a:t>30.000</a:t>
            </a:r>
            <a:r>
              <a:rPr lang="it-IT" sz="2000" dirty="0" smtClean="0">
                <a:solidFill>
                  <a:prstClr val="black"/>
                </a:solidFill>
              </a:rPr>
              <a:t> </a:t>
            </a:r>
            <a:endParaRPr lang="en-CA" sz="2000" dirty="0" smtClean="0">
              <a:solidFill>
                <a:prstClr val="black"/>
              </a:solidFill>
            </a:endParaRPr>
          </a:p>
        </p:txBody>
      </p:sp>
      <p:sp>
        <p:nvSpPr>
          <p:cNvPr id="10"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400" b="1" dirty="0" smtClean="0">
                <a:solidFill>
                  <a:prstClr val="white"/>
                </a:solidFill>
                <a:latin typeface="Trebuchet MS" pitchFamily="34" charset="0"/>
              </a:rPr>
              <a:t> </a:t>
            </a:r>
            <a:r>
              <a:rPr lang="es-CL" sz="2400" b="1" dirty="0" smtClean="0">
                <a:solidFill>
                  <a:prstClr val="white"/>
                </a:solidFill>
                <a:latin typeface="Trebuchet MS" pitchFamily="34" charset="0"/>
              </a:rPr>
              <a:t>1. </a:t>
            </a:r>
            <a:r>
              <a:rPr lang="es-CL" sz="2000" b="1" dirty="0" err="1" smtClean="0">
                <a:solidFill>
                  <a:prstClr val="white"/>
                </a:solidFill>
                <a:latin typeface="Trebuchet MS" pitchFamily="34" charset="0"/>
              </a:rPr>
              <a:t>Chilean</a:t>
            </a:r>
            <a:r>
              <a:rPr lang="es-CL" sz="2000" b="1" dirty="0" smtClean="0">
                <a:solidFill>
                  <a:prstClr val="white"/>
                </a:solidFill>
                <a:latin typeface="Trebuchet MS" pitchFamily="34" charset="0"/>
              </a:rPr>
              <a:t> </a:t>
            </a:r>
            <a:r>
              <a:rPr lang="es-CL" sz="2000" b="1" dirty="0" err="1" smtClean="0">
                <a:solidFill>
                  <a:prstClr val="white"/>
                </a:solidFill>
                <a:latin typeface="Trebuchet MS" pitchFamily="34" charset="0"/>
              </a:rPr>
              <a:t>energy</a:t>
            </a:r>
            <a:r>
              <a:rPr lang="es-CL" sz="2000" b="1" dirty="0" smtClean="0">
                <a:solidFill>
                  <a:prstClr val="white"/>
                </a:solidFill>
                <a:latin typeface="Trebuchet MS" pitchFamily="34" charset="0"/>
              </a:rPr>
              <a:t> </a:t>
            </a:r>
            <a:r>
              <a:rPr lang="es-CL" sz="2000" b="1" dirty="0" err="1" smtClean="0">
                <a:solidFill>
                  <a:prstClr val="white"/>
                </a:solidFill>
                <a:latin typeface="Trebuchet MS" pitchFamily="34" charset="0"/>
              </a:rPr>
              <a:t>challenges</a:t>
            </a:r>
            <a:r>
              <a:rPr lang="es-CL" sz="2400" b="1" dirty="0" smtClean="0">
                <a:solidFill>
                  <a:prstClr val="white"/>
                </a:solidFill>
                <a:latin typeface="Trebuchet MS" pitchFamily="34" charset="0"/>
              </a:rPr>
              <a:t>		           </a:t>
            </a:r>
            <a:r>
              <a:rPr lang="es-CL" sz="2400" b="1" i="1" dirty="0" smtClean="0">
                <a:solidFill>
                  <a:srgbClr val="FFFF00"/>
                </a:solidFill>
                <a:latin typeface="Trebuchet MS" pitchFamily="34" charset="0"/>
              </a:rPr>
              <a:t>Chile in </a:t>
            </a:r>
            <a:r>
              <a:rPr lang="es-CL" sz="2400" b="1" i="1" dirty="0" err="1" smtClean="0">
                <a:solidFill>
                  <a:srgbClr val="FFFF00"/>
                </a:solidFill>
                <a:latin typeface="Trebuchet MS" pitchFamily="34" charset="0"/>
              </a:rPr>
              <a:t>the</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Region</a:t>
            </a:r>
            <a:endParaRPr lang="es-ES" sz="2800" b="1" i="1" dirty="0">
              <a:solidFill>
                <a:srgbClr val="FFFF00"/>
              </a:solidFill>
              <a:latin typeface="Trebuchet MS" pitchFamily="34" charset="0"/>
            </a:endParaRPr>
          </a:p>
        </p:txBody>
      </p:sp>
      <p:sp>
        <p:nvSpPr>
          <p:cNvPr id="3" name="2 Elipse"/>
          <p:cNvSpPr/>
          <p:nvPr/>
        </p:nvSpPr>
        <p:spPr>
          <a:xfrm rot="3382147">
            <a:off x="8713183" y="4616314"/>
            <a:ext cx="284997" cy="544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7099092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94 Rectángulo"/>
          <p:cNvSpPr/>
          <p:nvPr/>
        </p:nvSpPr>
        <p:spPr>
          <a:xfrm>
            <a:off x="0"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1" name="10 CuadroTexto"/>
          <p:cNvSpPr txBox="1">
            <a:spLocks noChangeArrowheads="1"/>
          </p:cNvSpPr>
          <p:nvPr/>
        </p:nvSpPr>
        <p:spPr bwMode="auto">
          <a:xfrm>
            <a:off x="0" y="71438"/>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000"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a:solidFill>
                  <a:prstClr val="white"/>
                </a:solidFill>
                <a:latin typeface="Trebuchet MS" pitchFamily="34" charset="0"/>
              </a:rPr>
              <a:t>challenges</a:t>
            </a:r>
            <a:r>
              <a:rPr lang="en-US" sz="2400" b="1" dirty="0" smtClean="0">
                <a:solidFill>
                  <a:prstClr val="white"/>
                </a:solidFill>
                <a:latin typeface="Trebuchet MS" pitchFamily="34" charset="0"/>
              </a:rPr>
              <a:t>		</a:t>
            </a:r>
            <a:r>
              <a:rPr lang="en-US" sz="2400" b="1" i="1" dirty="0" smtClean="0">
                <a:solidFill>
                  <a:srgbClr val="FFFF00"/>
                </a:solidFill>
                <a:latin typeface="Trebuchet MS" pitchFamily="34" charset="0"/>
              </a:rPr>
              <a:t>Interconnected systems</a:t>
            </a:r>
            <a:endParaRPr lang="en-US" sz="2800" b="1" i="1" dirty="0">
              <a:solidFill>
                <a:srgbClr val="FFFF00"/>
              </a:solidFill>
              <a:latin typeface="Trebuchet MS" pitchFamily="34" charset="0"/>
            </a:endParaRPr>
          </a:p>
        </p:txBody>
      </p:sp>
      <p:sp>
        <p:nvSpPr>
          <p:cNvPr id="31" name="Text Box 19"/>
          <p:cNvSpPr txBox="1">
            <a:spLocks noChangeArrowheads="1"/>
          </p:cNvSpPr>
          <p:nvPr/>
        </p:nvSpPr>
        <p:spPr bwMode="auto">
          <a:xfrm>
            <a:off x="7358050" y="6555736"/>
            <a:ext cx="1785950" cy="233014"/>
          </a:xfrm>
          <a:prstGeom prst="rect">
            <a:avLst/>
          </a:prstGeom>
          <a:noFill/>
          <a:ln w="3175">
            <a:noFill/>
            <a:miter lim="800000"/>
            <a:headEnd/>
            <a:tailEnd/>
          </a:ln>
          <a:effectLst/>
        </p:spPr>
        <p:txBody>
          <a:bodyPr wrap="square" lIns="90000" tIns="46800" rIns="90000" bIns="46800" anchor="ctr">
            <a:spAutoFit/>
          </a:bodyPr>
          <a:lstStyle/>
          <a:p>
            <a:pPr algn="r" defTabSz="381000" fontAlgn="base">
              <a:spcBef>
                <a:spcPct val="0"/>
              </a:spcBef>
              <a:spcAft>
                <a:spcPct val="0"/>
              </a:spcAft>
            </a:pPr>
            <a:r>
              <a:rPr lang="de-DE" sz="900" b="1" dirty="0">
                <a:solidFill>
                  <a:prstClr val="black"/>
                </a:solidFill>
                <a:latin typeface="Arial" pitchFamily="34" charset="0"/>
              </a:rPr>
              <a:t>Fuente: </a:t>
            </a:r>
            <a:r>
              <a:rPr lang="en-US" sz="900" dirty="0">
                <a:solidFill>
                  <a:prstClr val="black"/>
                </a:solidFill>
                <a:latin typeface="Arial" pitchFamily="34" charset="0"/>
              </a:rPr>
              <a:t>http://centralenergia.cl</a:t>
            </a:r>
            <a:endParaRPr lang="de-DE" sz="900" dirty="0">
              <a:solidFill>
                <a:prstClr val="black"/>
              </a:solidFill>
              <a:latin typeface="Arial" pitchFamily="34" charset="0"/>
            </a:endParaRPr>
          </a:p>
        </p:txBody>
      </p:sp>
      <p:sp>
        <p:nvSpPr>
          <p:cNvPr id="32" name="Line 35"/>
          <p:cNvSpPr>
            <a:spLocks noChangeShapeType="1"/>
          </p:cNvSpPr>
          <p:nvPr/>
        </p:nvSpPr>
        <p:spPr bwMode="auto">
          <a:xfrm flipH="1">
            <a:off x="2062145" y="642918"/>
            <a:ext cx="0" cy="6143644"/>
          </a:xfrm>
          <a:prstGeom prst="line">
            <a:avLst/>
          </a:prstGeom>
          <a:noFill/>
          <a:ln w="19050">
            <a:solidFill>
              <a:srgbClr val="FF0000"/>
            </a:solidFill>
            <a:miter lim="800000"/>
            <a:headEnd/>
            <a:tailEnd/>
          </a:ln>
          <a:effectLst/>
        </p:spPr>
        <p:txBody>
          <a:bodyPr wrap="none"/>
          <a:lstStyle/>
          <a:p>
            <a:pPr fontAlgn="base">
              <a:spcBef>
                <a:spcPct val="0"/>
              </a:spcBef>
              <a:spcAft>
                <a:spcPct val="0"/>
              </a:spcAft>
            </a:pPr>
            <a:endParaRPr lang="es-CL">
              <a:solidFill>
                <a:prstClr val="black"/>
              </a:solidFill>
              <a:latin typeface="Arial" pitchFamily="34" charset="0"/>
            </a:endParaRPr>
          </a:p>
        </p:txBody>
      </p:sp>
      <p:sp>
        <p:nvSpPr>
          <p:cNvPr id="33" name="Line 37"/>
          <p:cNvSpPr>
            <a:spLocks noChangeShapeType="1"/>
          </p:cNvSpPr>
          <p:nvPr/>
        </p:nvSpPr>
        <p:spPr bwMode="auto">
          <a:xfrm>
            <a:off x="1978006" y="642918"/>
            <a:ext cx="209550" cy="0"/>
          </a:xfrm>
          <a:prstGeom prst="line">
            <a:avLst/>
          </a:prstGeom>
          <a:noFill/>
          <a:ln w="9525">
            <a:solidFill>
              <a:schemeClr val="tx1"/>
            </a:solidFill>
            <a:miter lim="800000"/>
            <a:headEnd/>
            <a:tailEnd/>
          </a:ln>
          <a:effectLst/>
        </p:spPr>
        <p:txBody>
          <a:bodyPr wrap="none"/>
          <a:lstStyle/>
          <a:p>
            <a:pPr fontAlgn="base">
              <a:spcBef>
                <a:spcPct val="0"/>
              </a:spcBef>
              <a:spcAft>
                <a:spcPct val="0"/>
              </a:spcAft>
            </a:pPr>
            <a:endParaRPr lang="es-CL">
              <a:solidFill>
                <a:prstClr val="black"/>
              </a:solidFill>
              <a:latin typeface="Arial" pitchFamily="34" charset="0"/>
            </a:endParaRPr>
          </a:p>
        </p:txBody>
      </p:sp>
      <p:sp>
        <p:nvSpPr>
          <p:cNvPr id="34" name="Line 38"/>
          <p:cNvSpPr>
            <a:spLocks noChangeShapeType="1"/>
          </p:cNvSpPr>
          <p:nvPr/>
        </p:nvSpPr>
        <p:spPr bwMode="auto">
          <a:xfrm>
            <a:off x="1976419" y="6786586"/>
            <a:ext cx="209550" cy="0"/>
          </a:xfrm>
          <a:prstGeom prst="line">
            <a:avLst/>
          </a:prstGeom>
          <a:noFill/>
          <a:ln w="9525">
            <a:solidFill>
              <a:schemeClr val="tx1"/>
            </a:solidFill>
            <a:miter lim="800000"/>
            <a:headEnd/>
            <a:tailEnd/>
          </a:ln>
          <a:effectLst/>
        </p:spPr>
        <p:txBody>
          <a:bodyPr wrap="none"/>
          <a:lstStyle/>
          <a:p>
            <a:pPr fontAlgn="base">
              <a:spcBef>
                <a:spcPct val="0"/>
              </a:spcBef>
              <a:spcAft>
                <a:spcPct val="0"/>
              </a:spcAft>
            </a:pPr>
            <a:endParaRPr lang="es-CL">
              <a:solidFill>
                <a:prstClr val="black"/>
              </a:solidFill>
              <a:latin typeface="Arial" pitchFamily="34" charset="0"/>
            </a:endParaRPr>
          </a:p>
        </p:txBody>
      </p:sp>
      <p:sp>
        <p:nvSpPr>
          <p:cNvPr id="35" name="Text Box 39"/>
          <p:cNvSpPr txBox="1">
            <a:spLocks noChangeArrowheads="1"/>
          </p:cNvSpPr>
          <p:nvPr/>
        </p:nvSpPr>
        <p:spPr bwMode="auto">
          <a:xfrm rot="16200000">
            <a:off x="1398569" y="3476604"/>
            <a:ext cx="1060450" cy="304801"/>
          </a:xfrm>
          <a:prstGeom prst="rect">
            <a:avLst/>
          </a:prstGeom>
          <a:noFill/>
          <a:ln w="9525">
            <a:noFill/>
            <a:miter lim="800000"/>
            <a:headEnd/>
            <a:tailEnd/>
          </a:ln>
          <a:effectLst/>
        </p:spPr>
        <p:txBody>
          <a:bodyPr wrap="none">
            <a:spAutoFit/>
          </a:bodyPr>
          <a:lstStyle/>
          <a:p>
            <a:pPr fontAlgn="base">
              <a:spcBef>
                <a:spcPct val="0"/>
              </a:spcBef>
              <a:spcAft>
                <a:spcPct val="0"/>
              </a:spcAft>
            </a:pPr>
            <a:r>
              <a:rPr lang="es-MX" sz="1400" b="1">
                <a:solidFill>
                  <a:prstClr val="black"/>
                </a:solidFill>
                <a:latin typeface="Arial" pitchFamily="34" charset="0"/>
              </a:rPr>
              <a:t>4000 km</a:t>
            </a:r>
            <a:endParaRPr lang="en-US" sz="1400" b="1">
              <a:solidFill>
                <a:prstClr val="black"/>
              </a:solidFill>
              <a:latin typeface="Arial" pitchFamily="34" charset="0"/>
            </a:endParaRPr>
          </a:p>
        </p:txBody>
      </p:sp>
      <p:sp>
        <p:nvSpPr>
          <p:cNvPr id="36" name="Rectangle 40"/>
          <p:cNvSpPr>
            <a:spLocks noChangeArrowheads="1"/>
          </p:cNvSpPr>
          <p:nvPr/>
        </p:nvSpPr>
        <p:spPr bwMode="auto">
          <a:xfrm>
            <a:off x="2200255" y="571480"/>
            <a:ext cx="4933988" cy="628652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s-CL">
              <a:solidFill>
                <a:prstClr val="black"/>
              </a:solidFill>
              <a:latin typeface="Arial" pitchFamily="34" charset="0"/>
            </a:endParaRPr>
          </a:p>
        </p:txBody>
      </p:sp>
      <p:pic>
        <p:nvPicPr>
          <p:cNvPr id="37" name="Picture 2"/>
          <p:cNvPicPr>
            <a:picLocks noChangeAspect="1" noChangeArrowheads="1"/>
          </p:cNvPicPr>
          <p:nvPr/>
        </p:nvPicPr>
        <p:blipFill>
          <a:blip r:embed="rId2" cstate="print"/>
          <a:srcRect/>
          <a:stretch>
            <a:fillRect/>
          </a:stretch>
        </p:blipFill>
        <p:spPr bwMode="auto">
          <a:xfrm>
            <a:off x="2235515" y="612424"/>
            <a:ext cx="4970166" cy="6245576"/>
          </a:xfrm>
          <a:prstGeom prst="rect">
            <a:avLst/>
          </a:prstGeom>
          <a:ln>
            <a:noFill/>
          </a:ln>
          <a:effectLst>
            <a:outerShdw blurRad="292100" dist="139700" dir="2700000" algn="tl" rotWithShape="0">
              <a:srgbClr val="333333">
                <a:alpha val="65000"/>
              </a:srgbClr>
            </a:outerShdw>
          </a:effectLst>
        </p:spPr>
      </p:pic>
      <p:sp>
        <p:nvSpPr>
          <p:cNvPr id="38" name="37 CuadroTexto"/>
          <p:cNvSpPr txBox="1"/>
          <p:nvPr/>
        </p:nvSpPr>
        <p:spPr>
          <a:xfrm>
            <a:off x="5205417" y="3876264"/>
            <a:ext cx="1989647" cy="584775"/>
          </a:xfrm>
          <a:prstGeom prst="rect">
            <a:avLst/>
          </a:prstGeom>
          <a:solidFill>
            <a:schemeClr val="bg1"/>
          </a:solidFill>
        </p:spPr>
        <p:txBody>
          <a:bodyPr wrap="none" rtlCol="0">
            <a:spAutoFit/>
          </a:bodyPr>
          <a:lstStyle/>
          <a:p>
            <a:pPr fontAlgn="base">
              <a:spcBef>
                <a:spcPct val="0"/>
              </a:spcBef>
              <a:spcAft>
                <a:spcPct val="0"/>
              </a:spcAft>
            </a:pPr>
            <a:r>
              <a:rPr lang="es-CL" sz="1600" b="1" dirty="0" smtClean="0">
                <a:solidFill>
                  <a:srgbClr val="FF0000"/>
                </a:solidFill>
                <a:latin typeface="Arial" pitchFamily="34" charset="0"/>
              </a:rPr>
              <a:t>12,600 </a:t>
            </a:r>
            <a:r>
              <a:rPr lang="es-CL" sz="1600" b="1" dirty="0">
                <a:solidFill>
                  <a:srgbClr val="FF0000"/>
                </a:solidFill>
                <a:latin typeface="Arial" pitchFamily="34" charset="0"/>
              </a:rPr>
              <a:t>MW  75,6 </a:t>
            </a:r>
            <a:r>
              <a:rPr lang="es-CL" sz="1600" b="1" dirty="0" smtClean="0">
                <a:solidFill>
                  <a:srgbClr val="FF0000"/>
                </a:solidFill>
                <a:latin typeface="Arial" pitchFamily="34" charset="0"/>
              </a:rPr>
              <a:t>%</a:t>
            </a:r>
          </a:p>
          <a:p>
            <a:pPr fontAlgn="base">
              <a:spcBef>
                <a:spcPct val="0"/>
              </a:spcBef>
              <a:spcAft>
                <a:spcPct val="0"/>
              </a:spcAft>
            </a:pPr>
            <a:r>
              <a:rPr lang="es-CL" sz="1600" b="1" dirty="0" smtClean="0">
                <a:solidFill>
                  <a:srgbClr val="FF0000"/>
                </a:solidFill>
                <a:latin typeface="Arial" pitchFamily="34" charset="0"/>
              </a:rPr>
              <a:t>47,800 </a:t>
            </a:r>
            <a:r>
              <a:rPr lang="es-CL" sz="1600" b="1" dirty="0" err="1" smtClean="0">
                <a:solidFill>
                  <a:srgbClr val="FF0000"/>
                </a:solidFill>
                <a:latin typeface="Arial" pitchFamily="34" charset="0"/>
              </a:rPr>
              <a:t>GWh</a:t>
            </a:r>
            <a:endParaRPr lang="es-CL" sz="1600" dirty="0">
              <a:solidFill>
                <a:srgbClr val="FF0000"/>
              </a:solidFill>
              <a:latin typeface="Arial" pitchFamily="34" charset="0"/>
            </a:endParaRPr>
          </a:p>
        </p:txBody>
      </p:sp>
      <p:sp>
        <p:nvSpPr>
          <p:cNvPr id="39" name="38 CuadroTexto"/>
          <p:cNvSpPr txBox="1"/>
          <p:nvPr/>
        </p:nvSpPr>
        <p:spPr>
          <a:xfrm>
            <a:off x="5148064" y="1609636"/>
            <a:ext cx="2030879" cy="584775"/>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FF0000"/>
                </a:solidFill>
                <a:latin typeface="Arial" pitchFamily="34" charset="0"/>
              </a:rPr>
              <a:t>3,800 </a:t>
            </a:r>
            <a:r>
              <a:rPr lang="es-CL" sz="1600" b="1" dirty="0">
                <a:solidFill>
                  <a:srgbClr val="FF0000"/>
                </a:solidFill>
                <a:latin typeface="Arial" pitchFamily="34" charset="0"/>
              </a:rPr>
              <a:t>MW  23,5 </a:t>
            </a:r>
            <a:r>
              <a:rPr lang="es-CL" sz="1600" b="1" dirty="0" smtClean="0">
                <a:solidFill>
                  <a:srgbClr val="FF0000"/>
                </a:solidFill>
                <a:latin typeface="Arial" pitchFamily="34" charset="0"/>
              </a:rPr>
              <a:t>%</a:t>
            </a:r>
          </a:p>
          <a:p>
            <a:pPr fontAlgn="base">
              <a:spcBef>
                <a:spcPct val="0"/>
              </a:spcBef>
              <a:spcAft>
                <a:spcPct val="0"/>
              </a:spcAft>
            </a:pPr>
            <a:r>
              <a:rPr lang="es-CL" sz="1600" b="1" dirty="0" smtClean="0">
                <a:solidFill>
                  <a:srgbClr val="FF0000"/>
                </a:solidFill>
                <a:latin typeface="Arial" pitchFamily="34" charset="0"/>
              </a:rPr>
              <a:t>15,400 </a:t>
            </a:r>
            <a:r>
              <a:rPr lang="es-CL" sz="1600" b="1" dirty="0" err="1" smtClean="0">
                <a:solidFill>
                  <a:srgbClr val="FF0000"/>
                </a:solidFill>
                <a:latin typeface="Arial" pitchFamily="34" charset="0"/>
              </a:rPr>
              <a:t>GWh</a:t>
            </a:r>
            <a:endParaRPr lang="es-CL" sz="1600" dirty="0">
              <a:solidFill>
                <a:srgbClr val="FF0000"/>
              </a:solidFill>
              <a:latin typeface="Arial" pitchFamily="34" charset="0"/>
            </a:endParaRPr>
          </a:p>
        </p:txBody>
      </p:sp>
      <p:sp>
        <p:nvSpPr>
          <p:cNvPr id="40" name="39 CuadroTexto"/>
          <p:cNvSpPr txBox="1"/>
          <p:nvPr/>
        </p:nvSpPr>
        <p:spPr>
          <a:xfrm>
            <a:off x="5276855" y="5344178"/>
            <a:ext cx="1938351" cy="338554"/>
          </a:xfrm>
          <a:prstGeom prst="rect">
            <a:avLst/>
          </a:prstGeom>
          <a:solidFill>
            <a:schemeClr val="bg1"/>
          </a:solidFill>
        </p:spPr>
        <p:txBody>
          <a:bodyPr wrap="none" rtlCol="0">
            <a:spAutoFit/>
          </a:bodyPr>
          <a:lstStyle/>
          <a:p>
            <a:pPr fontAlgn="base">
              <a:spcBef>
                <a:spcPct val="0"/>
              </a:spcBef>
              <a:spcAft>
                <a:spcPct val="0"/>
              </a:spcAft>
            </a:pPr>
            <a:r>
              <a:rPr lang="es-CL" sz="1600" b="1" dirty="0">
                <a:solidFill>
                  <a:srgbClr val="FF0000"/>
                </a:solidFill>
                <a:latin typeface="Arial" pitchFamily="34" charset="0"/>
              </a:rPr>
              <a:t>50       MW    0,3 %</a:t>
            </a:r>
            <a:endParaRPr lang="es-CL" sz="1600" dirty="0">
              <a:solidFill>
                <a:srgbClr val="FF0000"/>
              </a:solidFill>
              <a:latin typeface="Arial" pitchFamily="34" charset="0"/>
            </a:endParaRPr>
          </a:p>
        </p:txBody>
      </p:sp>
      <p:sp>
        <p:nvSpPr>
          <p:cNvPr id="41" name="40 CuadroTexto"/>
          <p:cNvSpPr txBox="1"/>
          <p:nvPr/>
        </p:nvSpPr>
        <p:spPr>
          <a:xfrm>
            <a:off x="5276855" y="6357958"/>
            <a:ext cx="1938351" cy="338554"/>
          </a:xfrm>
          <a:prstGeom prst="rect">
            <a:avLst/>
          </a:prstGeom>
          <a:solidFill>
            <a:schemeClr val="bg1"/>
          </a:solidFill>
        </p:spPr>
        <p:txBody>
          <a:bodyPr wrap="none" rtlCol="0">
            <a:spAutoFit/>
          </a:bodyPr>
          <a:lstStyle/>
          <a:p>
            <a:pPr fontAlgn="base">
              <a:spcBef>
                <a:spcPct val="0"/>
              </a:spcBef>
              <a:spcAft>
                <a:spcPct val="0"/>
              </a:spcAft>
            </a:pPr>
            <a:r>
              <a:rPr lang="es-CL" sz="1600" b="1" dirty="0">
                <a:solidFill>
                  <a:srgbClr val="FF0000"/>
                </a:solidFill>
                <a:latin typeface="Arial" pitchFamily="34" charset="0"/>
              </a:rPr>
              <a:t>99       MW    0,6 %</a:t>
            </a:r>
            <a:endParaRPr lang="es-CL" sz="1600" dirty="0">
              <a:solidFill>
                <a:srgbClr val="FF0000"/>
              </a:solidFill>
              <a:latin typeface="Arial" pitchFamily="34" charset="0"/>
            </a:endParaRPr>
          </a:p>
        </p:txBody>
      </p:sp>
      <p:sp>
        <p:nvSpPr>
          <p:cNvPr id="42" name="41 CuadroTexto"/>
          <p:cNvSpPr txBox="1"/>
          <p:nvPr/>
        </p:nvSpPr>
        <p:spPr>
          <a:xfrm>
            <a:off x="-36512" y="1148551"/>
            <a:ext cx="1834161" cy="923330"/>
          </a:xfrm>
          <a:prstGeom prst="rect">
            <a:avLst/>
          </a:prstGeom>
          <a:solidFill>
            <a:schemeClr val="bg1"/>
          </a:solidFill>
        </p:spPr>
        <p:txBody>
          <a:bodyPr wrap="square" rtlCol="0">
            <a:spAutoFit/>
          </a:bodyPr>
          <a:lstStyle/>
          <a:p>
            <a:pPr algn="ctr" fontAlgn="base">
              <a:spcBef>
                <a:spcPct val="0"/>
              </a:spcBef>
              <a:spcAft>
                <a:spcPct val="0"/>
              </a:spcAft>
            </a:pPr>
            <a:r>
              <a:rPr lang="es-CL" b="1" i="1" dirty="0" err="1" smtClean="0">
                <a:solidFill>
                  <a:prstClr val="black"/>
                </a:solidFill>
                <a:latin typeface="Arial" pitchFamily="34" charset="0"/>
              </a:rPr>
              <a:t>Installed</a:t>
            </a:r>
            <a:r>
              <a:rPr lang="es-CL" b="1" i="1" dirty="0" smtClean="0">
                <a:solidFill>
                  <a:prstClr val="black"/>
                </a:solidFill>
                <a:latin typeface="Arial" pitchFamily="34" charset="0"/>
              </a:rPr>
              <a:t> </a:t>
            </a:r>
            <a:br>
              <a:rPr lang="es-CL" b="1" i="1" dirty="0" smtClean="0">
                <a:solidFill>
                  <a:prstClr val="black"/>
                </a:solidFill>
                <a:latin typeface="Arial" pitchFamily="34" charset="0"/>
              </a:rPr>
            </a:br>
            <a:r>
              <a:rPr lang="es-CL" b="1" i="1" dirty="0" err="1" smtClean="0">
                <a:solidFill>
                  <a:prstClr val="black"/>
                </a:solidFill>
                <a:latin typeface="Arial" pitchFamily="34" charset="0"/>
              </a:rPr>
              <a:t>capacity</a:t>
            </a:r>
            <a:endParaRPr lang="es-CL" b="1" i="1" dirty="0" smtClean="0">
              <a:solidFill>
                <a:prstClr val="black"/>
              </a:solidFill>
              <a:latin typeface="Arial" pitchFamily="34" charset="0"/>
            </a:endParaRPr>
          </a:p>
          <a:p>
            <a:pPr algn="ctr" fontAlgn="base">
              <a:spcBef>
                <a:spcPct val="0"/>
              </a:spcBef>
              <a:spcAft>
                <a:spcPct val="0"/>
              </a:spcAft>
            </a:pPr>
            <a:r>
              <a:rPr lang="es-CL" b="1" i="1" dirty="0" smtClean="0">
                <a:solidFill>
                  <a:prstClr val="black"/>
                </a:solidFill>
                <a:latin typeface="Arial" pitchFamily="34" charset="0"/>
              </a:rPr>
              <a:t>in </a:t>
            </a:r>
            <a:r>
              <a:rPr lang="es-CL" b="1" i="1" dirty="0" err="1" smtClean="0">
                <a:solidFill>
                  <a:prstClr val="black"/>
                </a:solidFill>
                <a:latin typeface="Arial" pitchFamily="34" charset="0"/>
              </a:rPr>
              <a:t>the</a:t>
            </a:r>
            <a:r>
              <a:rPr lang="es-CL" b="1" i="1" dirty="0" smtClean="0">
                <a:solidFill>
                  <a:prstClr val="black"/>
                </a:solidFill>
                <a:latin typeface="Arial" pitchFamily="34" charset="0"/>
              </a:rPr>
              <a:t> country</a:t>
            </a:r>
            <a:endParaRPr lang="es-CL" b="1" i="1" dirty="0">
              <a:solidFill>
                <a:prstClr val="black"/>
              </a:solidFill>
              <a:latin typeface="Arial" pitchFamily="34" charset="0"/>
            </a:endParaRPr>
          </a:p>
        </p:txBody>
      </p:sp>
      <p:sp>
        <p:nvSpPr>
          <p:cNvPr id="43" name="42 CuadroTexto"/>
          <p:cNvSpPr txBox="1"/>
          <p:nvPr/>
        </p:nvSpPr>
        <p:spPr>
          <a:xfrm>
            <a:off x="7401241" y="3068960"/>
            <a:ext cx="1563248" cy="92333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fontAlgn="base">
              <a:spcBef>
                <a:spcPct val="0"/>
              </a:spcBef>
              <a:spcAft>
                <a:spcPct val="0"/>
              </a:spcAft>
            </a:pPr>
            <a:r>
              <a:rPr lang="es-CL" b="1" i="1" dirty="0" smtClean="0">
                <a:solidFill>
                  <a:srgbClr val="FF0000"/>
                </a:solidFill>
                <a:latin typeface="Arial" pitchFamily="34" charset="0"/>
              </a:rPr>
              <a:t>Chile </a:t>
            </a:r>
            <a:r>
              <a:rPr lang="es-CL" b="1" i="1" dirty="0" err="1" smtClean="0">
                <a:solidFill>
                  <a:srgbClr val="FF0000"/>
                </a:solidFill>
                <a:latin typeface="Arial" pitchFamily="34" charset="0"/>
              </a:rPr>
              <a:t>Today</a:t>
            </a:r>
            <a:endParaRPr lang="es-CL" b="1" i="1" dirty="0">
              <a:solidFill>
                <a:srgbClr val="FF0000"/>
              </a:solidFill>
              <a:latin typeface="Arial" pitchFamily="34" charset="0"/>
            </a:endParaRPr>
          </a:p>
          <a:p>
            <a:pPr fontAlgn="base">
              <a:spcBef>
                <a:spcPct val="0"/>
              </a:spcBef>
              <a:spcAft>
                <a:spcPct val="0"/>
              </a:spcAft>
            </a:pPr>
            <a:r>
              <a:rPr lang="es-CL" b="1" i="1" dirty="0">
                <a:solidFill>
                  <a:srgbClr val="FF0000"/>
                </a:solidFill>
                <a:latin typeface="Arial" pitchFamily="34" charset="0"/>
              </a:rPr>
              <a:t>~ </a:t>
            </a:r>
            <a:r>
              <a:rPr lang="es-CL" b="1" i="1" dirty="0" smtClean="0">
                <a:solidFill>
                  <a:srgbClr val="FF0000"/>
                </a:solidFill>
                <a:latin typeface="Arial" pitchFamily="34" charset="0"/>
              </a:rPr>
              <a:t>18.500 MW</a:t>
            </a:r>
          </a:p>
          <a:p>
            <a:pPr fontAlgn="base">
              <a:spcBef>
                <a:spcPct val="0"/>
              </a:spcBef>
              <a:spcAft>
                <a:spcPct val="0"/>
              </a:spcAft>
            </a:pPr>
            <a:endParaRPr lang="es-CL" b="1" i="1" dirty="0">
              <a:solidFill>
                <a:srgbClr val="FF0000"/>
              </a:solidFill>
              <a:latin typeface="Arial" pitchFamily="34" charset="0"/>
            </a:endParaRPr>
          </a:p>
        </p:txBody>
      </p:sp>
      <p:sp>
        <p:nvSpPr>
          <p:cNvPr id="17" name="16 CuadroTexto"/>
          <p:cNvSpPr txBox="1"/>
          <p:nvPr/>
        </p:nvSpPr>
        <p:spPr>
          <a:xfrm>
            <a:off x="7251232" y="4305290"/>
            <a:ext cx="1856598" cy="707886"/>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fontAlgn="base">
              <a:spcBef>
                <a:spcPct val="0"/>
              </a:spcBef>
              <a:spcAft>
                <a:spcPct val="0"/>
              </a:spcAft>
            </a:pPr>
            <a:r>
              <a:rPr lang="es-CL" sz="2000" b="1" i="1" dirty="0" smtClean="0">
                <a:solidFill>
                  <a:srgbClr val="FF0000"/>
                </a:solidFill>
                <a:latin typeface="Arial" pitchFamily="34" charset="0"/>
              </a:rPr>
              <a:t>New </a:t>
            </a:r>
            <a:r>
              <a:rPr lang="es-CL" sz="2000" b="1" i="1" dirty="0" err="1" smtClean="0">
                <a:solidFill>
                  <a:srgbClr val="FF0000"/>
                </a:solidFill>
                <a:latin typeface="Arial" pitchFamily="34" charset="0"/>
              </a:rPr>
              <a:t>Zealand</a:t>
            </a:r>
            <a:endParaRPr lang="es-CL" sz="2000" b="1" i="1" dirty="0">
              <a:solidFill>
                <a:srgbClr val="FF0000"/>
              </a:solidFill>
              <a:latin typeface="Arial" pitchFamily="34" charset="0"/>
            </a:endParaRPr>
          </a:p>
          <a:p>
            <a:pPr fontAlgn="base">
              <a:spcBef>
                <a:spcPct val="0"/>
              </a:spcBef>
              <a:spcAft>
                <a:spcPct val="0"/>
              </a:spcAft>
            </a:pPr>
            <a:r>
              <a:rPr lang="es-CL" sz="2000" b="1" i="1" dirty="0">
                <a:solidFill>
                  <a:srgbClr val="FF0000"/>
                </a:solidFill>
                <a:latin typeface="Arial" pitchFamily="34" charset="0"/>
              </a:rPr>
              <a:t>~ </a:t>
            </a:r>
            <a:r>
              <a:rPr lang="es-CL" sz="2000" b="1" i="1" dirty="0" smtClean="0">
                <a:solidFill>
                  <a:srgbClr val="FF0000"/>
                </a:solidFill>
                <a:latin typeface="Arial" pitchFamily="34" charset="0"/>
              </a:rPr>
              <a:t>10.000 </a:t>
            </a:r>
            <a:r>
              <a:rPr lang="es-CL" sz="2000" b="1" i="1" dirty="0">
                <a:solidFill>
                  <a:srgbClr val="FF0000"/>
                </a:solidFill>
                <a:latin typeface="Arial" pitchFamily="34" charset="0"/>
              </a:rPr>
              <a:t>MW</a:t>
            </a:r>
          </a:p>
        </p:txBody>
      </p:sp>
    </p:spTree>
    <p:extLst>
      <p:ext uri="{BB962C8B-B14F-4D97-AF65-F5344CB8AC3E}">
        <p14:creationId xmlns:p14="http://schemas.microsoft.com/office/powerpoint/2010/main" val="409623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C:\Documents and Settings\mreveco\Escritorio\Informe CADE\Informe Versión Hermo\imagenes\MatEneElemun2008.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536" y="620688"/>
            <a:ext cx="5832648" cy="3240360"/>
          </a:xfrm>
          <a:prstGeom prst="rect">
            <a:avLst/>
          </a:prstGeom>
          <a:noFill/>
          <a:ln>
            <a:noFill/>
          </a:ln>
        </p:spPr>
      </p:pic>
      <p:sp>
        <p:nvSpPr>
          <p:cNvPr id="14" name="13 CuadroTexto"/>
          <p:cNvSpPr txBox="1"/>
          <p:nvPr/>
        </p:nvSpPr>
        <p:spPr>
          <a:xfrm>
            <a:off x="2218139" y="611396"/>
            <a:ext cx="1620957" cy="369332"/>
          </a:xfrm>
          <a:prstGeom prst="rect">
            <a:avLst/>
          </a:prstGeom>
          <a:noFill/>
        </p:spPr>
        <p:txBody>
          <a:bodyPr wrap="none" rtlCol="0">
            <a:spAutoFit/>
          </a:bodyPr>
          <a:lstStyle/>
          <a:p>
            <a:pPr fontAlgn="base">
              <a:spcBef>
                <a:spcPct val="0"/>
              </a:spcBef>
              <a:spcAft>
                <a:spcPct val="0"/>
              </a:spcAft>
            </a:pPr>
            <a:r>
              <a:rPr lang="es-CL" dirty="0" smtClean="0">
                <a:solidFill>
                  <a:prstClr val="black"/>
                </a:solidFill>
                <a:latin typeface="Arial" pitchFamily="34" charset="0"/>
              </a:rPr>
              <a:t>WORLD 2008</a:t>
            </a:r>
            <a:endParaRPr lang="es-CL" dirty="0">
              <a:solidFill>
                <a:prstClr val="black"/>
              </a:solidFill>
              <a:latin typeface="Arial" pitchFamily="34" charset="0"/>
            </a:endParaRPr>
          </a:p>
        </p:txBody>
      </p:sp>
      <p:pic>
        <p:nvPicPr>
          <p:cNvPr id="16" name="15 Imagen" descr="C:\Documents and Settings\mreveco\Escritorio\Informe CADE\Informe Versión Hermo\imagenes\MatEneEleChi2010.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789040"/>
            <a:ext cx="5832648" cy="3312368"/>
          </a:xfrm>
          <a:prstGeom prst="rect">
            <a:avLst/>
          </a:prstGeom>
          <a:noFill/>
          <a:ln>
            <a:noFill/>
          </a:ln>
        </p:spPr>
      </p:pic>
      <p:sp>
        <p:nvSpPr>
          <p:cNvPr id="17" name="16 CuadroTexto"/>
          <p:cNvSpPr txBox="1"/>
          <p:nvPr/>
        </p:nvSpPr>
        <p:spPr>
          <a:xfrm>
            <a:off x="3953252" y="3717032"/>
            <a:ext cx="1338828" cy="369332"/>
          </a:xfrm>
          <a:prstGeom prst="rect">
            <a:avLst/>
          </a:prstGeom>
          <a:noFill/>
        </p:spPr>
        <p:txBody>
          <a:bodyPr wrap="none" rtlCol="0">
            <a:spAutoFit/>
          </a:bodyPr>
          <a:lstStyle/>
          <a:p>
            <a:pPr fontAlgn="base">
              <a:spcBef>
                <a:spcPct val="0"/>
              </a:spcBef>
              <a:spcAft>
                <a:spcPct val="0"/>
              </a:spcAft>
            </a:pPr>
            <a:r>
              <a:rPr lang="es-ES_tradnl" cap="small" dirty="0" smtClean="0">
                <a:solidFill>
                  <a:prstClr val="black"/>
                </a:solidFill>
                <a:latin typeface="Arial" pitchFamily="34" charset="0"/>
              </a:rPr>
              <a:t>Chile 2010</a:t>
            </a:r>
            <a:endParaRPr lang="es-CL" cap="small" dirty="0" smtClean="0">
              <a:solidFill>
                <a:prstClr val="black"/>
              </a:solidFill>
              <a:latin typeface="Arial" pitchFamily="34" charset="0"/>
            </a:endParaRPr>
          </a:p>
        </p:txBody>
      </p:sp>
      <p:sp>
        <p:nvSpPr>
          <p:cNvPr id="18" name="17 CuadroTexto"/>
          <p:cNvSpPr txBox="1"/>
          <p:nvPr/>
        </p:nvSpPr>
        <p:spPr>
          <a:xfrm>
            <a:off x="7289156" y="6516052"/>
            <a:ext cx="1611339" cy="276999"/>
          </a:xfrm>
          <a:prstGeom prst="rect">
            <a:avLst/>
          </a:prstGeom>
          <a:noFill/>
        </p:spPr>
        <p:txBody>
          <a:bodyPr wrap="none" rtlCol="0">
            <a:spAutoFit/>
          </a:bodyPr>
          <a:lstStyle/>
          <a:p>
            <a:pPr fontAlgn="base">
              <a:spcBef>
                <a:spcPct val="0"/>
              </a:spcBef>
              <a:spcAft>
                <a:spcPct val="0"/>
              </a:spcAft>
            </a:pPr>
            <a:r>
              <a:rPr lang="en-US" sz="1200" i="1" dirty="0" smtClean="0">
                <a:solidFill>
                  <a:prstClr val="black"/>
                </a:solidFill>
                <a:latin typeface="Arial" pitchFamily="34" charset="0"/>
              </a:rPr>
              <a:t>Source: OECD, CNE</a:t>
            </a:r>
            <a:endParaRPr lang="es-CL" sz="1200" i="1" dirty="0" smtClean="0">
              <a:solidFill>
                <a:prstClr val="black"/>
              </a:solidFill>
              <a:latin typeface="Arial" pitchFamily="34" charset="0"/>
            </a:endParaRPr>
          </a:p>
        </p:txBody>
      </p:sp>
      <p:sp>
        <p:nvSpPr>
          <p:cNvPr id="8" name="10 CuadroTexto"/>
          <p:cNvSpPr txBox="1">
            <a:spLocks noChangeArrowheads="1"/>
          </p:cNvSpPr>
          <p:nvPr/>
        </p:nvSpPr>
        <p:spPr bwMode="auto">
          <a:xfrm>
            <a:off x="-35496" y="87015"/>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sz="2000"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a:solidFill>
                  <a:prstClr val="white"/>
                </a:solidFill>
                <a:latin typeface="Trebuchet MS" pitchFamily="34" charset="0"/>
              </a:rPr>
              <a:t>challenges</a:t>
            </a:r>
            <a:r>
              <a:rPr lang="es-CL" sz="2400" b="1" dirty="0" smtClean="0">
                <a:solidFill>
                  <a:prstClr val="white"/>
                </a:solidFill>
                <a:latin typeface="Trebuchet MS" pitchFamily="34" charset="0"/>
              </a:rPr>
              <a:t>		</a:t>
            </a:r>
            <a:r>
              <a:rPr lang="es-CL" sz="2400" b="1" i="1" dirty="0" err="1" smtClean="0">
                <a:solidFill>
                  <a:srgbClr val="FFFF00"/>
                </a:solidFill>
                <a:latin typeface="Trebuchet MS" pitchFamily="34" charset="0"/>
              </a:rPr>
              <a:t>Electricity</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generation</a:t>
            </a:r>
            <a:r>
              <a:rPr lang="es-CL" sz="2400" b="1" i="1" dirty="0" smtClean="0">
                <a:solidFill>
                  <a:srgbClr val="FFFF00"/>
                </a:solidFill>
                <a:latin typeface="Trebuchet MS" pitchFamily="34" charset="0"/>
              </a:rPr>
              <a:t> </a:t>
            </a:r>
            <a:r>
              <a:rPr lang="es-CL" sz="2400" b="1" i="1" dirty="0" err="1" smtClean="0">
                <a:solidFill>
                  <a:srgbClr val="FFFF00"/>
                </a:solidFill>
                <a:latin typeface="Trebuchet MS" pitchFamily="34" charset="0"/>
              </a:rPr>
              <a:t>matrix</a:t>
            </a:r>
            <a:endParaRPr lang="es-ES" sz="2800" b="1" i="1" dirty="0">
              <a:solidFill>
                <a:srgbClr val="FFFF00"/>
              </a:solidFill>
              <a:latin typeface="Trebuchet MS" pitchFamily="34" charset="0"/>
            </a:endParaRPr>
          </a:p>
        </p:txBody>
      </p:sp>
    </p:spTree>
    <p:extLst>
      <p:ext uri="{BB962C8B-B14F-4D97-AF65-F5344CB8AC3E}">
        <p14:creationId xmlns:p14="http://schemas.microsoft.com/office/powerpoint/2010/main" val="341581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295 Rectángulo"/>
          <p:cNvSpPr/>
          <p:nvPr/>
        </p:nvSpPr>
        <p:spPr>
          <a:xfrm>
            <a:off x="0"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5" name="10 CuadroTexto"/>
          <p:cNvSpPr txBox="1">
            <a:spLocks noChangeArrowheads="1"/>
          </p:cNvSpPr>
          <p:nvPr/>
        </p:nvSpPr>
        <p:spPr bwMode="auto">
          <a:xfrm>
            <a:off x="-35496" y="87015"/>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a:solidFill>
                  <a:prstClr val="white"/>
                </a:solidFill>
                <a:latin typeface="Trebuchet MS" pitchFamily="34" charset="0"/>
              </a:rPr>
              <a:t>challenges</a:t>
            </a:r>
            <a:r>
              <a:rPr lang="es-CL" b="1" dirty="0">
                <a:solidFill>
                  <a:prstClr val="white"/>
                </a:solidFill>
                <a:latin typeface="Trebuchet MS" pitchFamily="34" charset="0"/>
              </a:rPr>
              <a:t> </a:t>
            </a:r>
            <a:r>
              <a:rPr lang="es-CL" sz="2400" b="1" i="1" dirty="0" smtClean="0">
                <a:solidFill>
                  <a:srgbClr val="FFFF00"/>
                </a:solidFill>
                <a:latin typeface="Trebuchet MS" pitchFamily="34" charset="0"/>
              </a:rPr>
              <a:t>                 Marginal </a:t>
            </a:r>
            <a:r>
              <a:rPr lang="es-CL" sz="2400" b="1" i="1" dirty="0" err="1" smtClean="0">
                <a:solidFill>
                  <a:srgbClr val="FFFF00"/>
                </a:solidFill>
                <a:latin typeface="Trebuchet MS" pitchFamily="34" charset="0"/>
              </a:rPr>
              <a:t>Prices</a:t>
            </a:r>
            <a:r>
              <a:rPr lang="es-CL" sz="2400" b="1" i="1" dirty="0" smtClean="0">
                <a:solidFill>
                  <a:srgbClr val="FFFF00"/>
                </a:solidFill>
                <a:latin typeface="Trebuchet MS" pitchFamily="34" charset="0"/>
              </a:rPr>
              <a:t> in SIC/SING </a:t>
            </a:r>
            <a:endParaRPr lang="es-ES" sz="2800" b="1" i="1" dirty="0">
              <a:solidFill>
                <a:srgbClr val="FFFF00"/>
              </a:solidFill>
              <a:latin typeface="Trebuchet MS"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74" y="728972"/>
            <a:ext cx="7438852" cy="3152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331" y="4005064"/>
            <a:ext cx="5581997" cy="2731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067944" y="548680"/>
            <a:ext cx="575799" cy="461665"/>
          </a:xfrm>
          <a:prstGeom prst="rect">
            <a:avLst/>
          </a:prstGeom>
          <a:noFill/>
        </p:spPr>
        <p:txBody>
          <a:bodyPr wrap="none" rtlCol="0">
            <a:spAutoFit/>
          </a:bodyPr>
          <a:lstStyle/>
          <a:p>
            <a:r>
              <a:rPr lang="es-ES" sz="2400" b="1" dirty="0" smtClean="0">
                <a:solidFill>
                  <a:srgbClr val="C00000"/>
                </a:solidFill>
              </a:rPr>
              <a:t>SIC</a:t>
            </a:r>
            <a:endParaRPr lang="es-ES" sz="2400" b="1" dirty="0">
              <a:solidFill>
                <a:srgbClr val="C00000"/>
              </a:solidFill>
            </a:endParaRPr>
          </a:p>
        </p:txBody>
      </p:sp>
      <p:sp>
        <p:nvSpPr>
          <p:cNvPr id="8" name="7 CuadroTexto"/>
          <p:cNvSpPr txBox="1"/>
          <p:nvPr/>
        </p:nvSpPr>
        <p:spPr>
          <a:xfrm>
            <a:off x="4211960" y="4012777"/>
            <a:ext cx="809837" cy="461665"/>
          </a:xfrm>
          <a:prstGeom prst="rect">
            <a:avLst/>
          </a:prstGeom>
          <a:noFill/>
        </p:spPr>
        <p:txBody>
          <a:bodyPr wrap="none" rtlCol="0">
            <a:spAutoFit/>
          </a:bodyPr>
          <a:lstStyle/>
          <a:p>
            <a:r>
              <a:rPr lang="es-ES" sz="2400" b="1" dirty="0" smtClean="0">
                <a:solidFill>
                  <a:srgbClr val="C00000"/>
                </a:solidFill>
              </a:rPr>
              <a:t>SING</a:t>
            </a:r>
            <a:endParaRPr lang="es-ES" sz="2400" b="1" dirty="0">
              <a:solidFill>
                <a:srgbClr val="C00000"/>
              </a:solidFill>
            </a:endParaRPr>
          </a:p>
        </p:txBody>
      </p:sp>
      <p:sp>
        <p:nvSpPr>
          <p:cNvPr id="3" name="2 CuadroTexto"/>
          <p:cNvSpPr txBox="1"/>
          <p:nvPr/>
        </p:nvSpPr>
        <p:spPr>
          <a:xfrm>
            <a:off x="7956376" y="5879013"/>
            <a:ext cx="1107804" cy="646331"/>
          </a:xfrm>
          <a:prstGeom prst="rect">
            <a:avLst/>
          </a:prstGeom>
          <a:noFill/>
        </p:spPr>
        <p:txBody>
          <a:bodyPr wrap="none" rtlCol="0">
            <a:spAutoFit/>
          </a:bodyPr>
          <a:lstStyle/>
          <a:p>
            <a:r>
              <a:rPr lang="es-ES" sz="1200" dirty="0" err="1" smtClean="0"/>
              <a:t>Source</a:t>
            </a:r>
            <a:r>
              <a:rPr lang="es-ES" sz="1200" dirty="0" smtClean="0"/>
              <a:t>:</a:t>
            </a:r>
          </a:p>
          <a:p>
            <a:r>
              <a:rPr lang="es-ES" sz="1200" dirty="0" err="1" smtClean="0"/>
              <a:t>Systep</a:t>
            </a:r>
            <a:endParaRPr lang="es-ES" sz="1200" dirty="0" smtClean="0"/>
          </a:p>
          <a:p>
            <a:r>
              <a:rPr lang="es-ES" sz="1200" dirty="0" smtClean="0"/>
              <a:t>CDEC SIC/SING</a:t>
            </a:r>
            <a:endParaRPr lang="es-ES" sz="1200" dirty="0"/>
          </a:p>
        </p:txBody>
      </p:sp>
    </p:spTree>
    <p:extLst>
      <p:ext uri="{BB962C8B-B14F-4D97-AF65-F5344CB8AC3E}">
        <p14:creationId xmlns:p14="http://schemas.microsoft.com/office/powerpoint/2010/main" val="3309006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295 Rectángulo"/>
          <p:cNvSpPr/>
          <p:nvPr/>
        </p:nvSpPr>
        <p:spPr>
          <a:xfrm>
            <a:off x="0" y="-24"/>
            <a:ext cx="9144000" cy="500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5" name="10 CuadroTexto"/>
          <p:cNvSpPr txBox="1">
            <a:spLocks noChangeArrowheads="1"/>
          </p:cNvSpPr>
          <p:nvPr/>
        </p:nvSpPr>
        <p:spPr bwMode="auto">
          <a:xfrm>
            <a:off x="-35496" y="87015"/>
            <a:ext cx="9144000" cy="461665"/>
          </a:xfrm>
          <a:prstGeom prst="rect">
            <a:avLst/>
          </a:prstGeom>
          <a:noFill/>
          <a:ln w="9525">
            <a:noFill/>
            <a:miter lim="800000"/>
            <a:headEnd/>
            <a:tailEnd/>
          </a:ln>
        </p:spPr>
        <p:txBody>
          <a:bodyPr>
            <a:spAutoFit/>
          </a:bodyPr>
          <a:lstStyle/>
          <a:p>
            <a:pPr fontAlgn="base">
              <a:spcBef>
                <a:spcPct val="0"/>
              </a:spcBef>
              <a:spcAft>
                <a:spcPct val="0"/>
              </a:spcAft>
            </a:pPr>
            <a:r>
              <a:rPr lang="es-CL"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a:solidFill>
                  <a:prstClr val="white"/>
                </a:solidFill>
                <a:latin typeface="Trebuchet MS" pitchFamily="34" charset="0"/>
              </a:rPr>
              <a:t>challenges</a:t>
            </a:r>
            <a:r>
              <a:rPr lang="es-CL" b="1" dirty="0">
                <a:solidFill>
                  <a:prstClr val="white"/>
                </a:solidFill>
                <a:latin typeface="Trebuchet MS" pitchFamily="34" charset="0"/>
              </a:rPr>
              <a:t> </a:t>
            </a:r>
            <a:r>
              <a:rPr lang="es-CL" sz="2400" b="1" i="1" dirty="0" smtClean="0">
                <a:solidFill>
                  <a:srgbClr val="FFFF00"/>
                </a:solidFill>
                <a:latin typeface="Trebuchet MS" pitchFamily="34" charset="0"/>
              </a:rPr>
              <a:t>                           Marginal </a:t>
            </a:r>
            <a:r>
              <a:rPr lang="es-CL" sz="2400" b="1" i="1" dirty="0" err="1" smtClean="0">
                <a:solidFill>
                  <a:srgbClr val="FFFF00"/>
                </a:solidFill>
                <a:latin typeface="Trebuchet MS" pitchFamily="34" charset="0"/>
              </a:rPr>
              <a:t>Prices</a:t>
            </a:r>
            <a:r>
              <a:rPr lang="es-CL" sz="2400" b="1" i="1" dirty="0" smtClean="0">
                <a:solidFill>
                  <a:srgbClr val="FFFF00"/>
                </a:solidFill>
                <a:latin typeface="Trebuchet MS" pitchFamily="34" charset="0"/>
              </a:rPr>
              <a:t> in SIC </a:t>
            </a:r>
            <a:endParaRPr lang="es-ES" sz="2800" b="1" i="1" dirty="0">
              <a:solidFill>
                <a:srgbClr val="FFFF00"/>
              </a:solidFill>
              <a:latin typeface="Trebuchet MS" pitchFamily="34" charset="0"/>
            </a:endParaRPr>
          </a:p>
        </p:txBody>
      </p:sp>
      <p:sp>
        <p:nvSpPr>
          <p:cNvPr id="3" name="2 CuadroTexto"/>
          <p:cNvSpPr txBox="1"/>
          <p:nvPr/>
        </p:nvSpPr>
        <p:spPr>
          <a:xfrm>
            <a:off x="7956376" y="5879013"/>
            <a:ext cx="1107804" cy="646331"/>
          </a:xfrm>
          <a:prstGeom prst="rect">
            <a:avLst/>
          </a:prstGeom>
          <a:noFill/>
        </p:spPr>
        <p:txBody>
          <a:bodyPr wrap="none" rtlCol="0">
            <a:spAutoFit/>
          </a:bodyPr>
          <a:lstStyle/>
          <a:p>
            <a:r>
              <a:rPr lang="es-ES" sz="1200" dirty="0" err="1" smtClean="0"/>
              <a:t>Source</a:t>
            </a:r>
            <a:r>
              <a:rPr lang="es-ES" sz="1200" dirty="0" smtClean="0"/>
              <a:t>:</a:t>
            </a:r>
          </a:p>
          <a:p>
            <a:r>
              <a:rPr lang="es-ES" sz="1200" dirty="0" err="1" smtClean="0"/>
              <a:t>Systep</a:t>
            </a:r>
            <a:endParaRPr lang="es-ES" sz="1200" dirty="0" smtClean="0"/>
          </a:p>
          <a:p>
            <a:r>
              <a:rPr lang="es-ES" sz="1200" dirty="0" smtClean="0"/>
              <a:t>CDEC SIC/SING</a:t>
            </a:r>
            <a:endParaRPr lang="es-ES" sz="1200" dirty="0"/>
          </a:p>
        </p:txBody>
      </p:sp>
      <p:pic>
        <p:nvPicPr>
          <p:cNvPr id="9" name="Picture 2"/>
          <p:cNvPicPr>
            <a:picLocks noChangeAspect="1" noChangeArrowheads="1"/>
          </p:cNvPicPr>
          <p:nvPr/>
        </p:nvPicPr>
        <p:blipFill>
          <a:blip r:embed="rId2" cstate="print"/>
          <a:srcRect/>
          <a:stretch>
            <a:fillRect/>
          </a:stretch>
        </p:blipFill>
        <p:spPr bwMode="auto">
          <a:xfrm>
            <a:off x="16937" y="831724"/>
            <a:ext cx="9163575" cy="5909644"/>
          </a:xfrm>
          <a:prstGeom prst="rect">
            <a:avLst/>
          </a:prstGeom>
          <a:noFill/>
          <a:ln w="9525">
            <a:noFill/>
            <a:miter lim="800000"/>
            <a:headEnd/>
            <a:tailEnd/>
          </a:ln>
          <a:effectLst/>
        </p:spPr>
      </p:pic>
    </p:spTree>
    <p:extLst>
      <p:ext uri="{BB962C8B-B14F-4D97-AF65-F5344CB8AC3E}">
        <p14:creationId xmlns:p14="http://schemas.microsoft.com/office/powerpoint/2010/main" val="82408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48679"/>
            <a:ext cx="9217024" cy="609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07950" y="-27384"/>
            <a:ext cx="8763000" cy="1143000"/>
          </a:xfrm>
          <a:prstGeom prst="rect">
            <a:avLst/>
          </a:prstGeom>
        </p:spPr>
        <p:txBody>
          <a:bodyPr/>
          <a:lstStyle/>
          <a:p>
            <a:pPr algn="ctr" fontAlgn="base">
              <a:spcBef>
                <a:spcPct val="0"/>
              </a:spcBef>
              <a:spcAft>
                <a:spcPct val="0"/>
              </a:spcAft>
              <a:defRPr/>
            </a:pPr>
            <a:r>
              <a:rPr lang="es-CL" b="1" dirty="0">
                <a:solidFill>
                  <a:prstClr val="white"/>
                </a:solidFill>
                <a:latin typeface="Trebuchet MS" pitchFamily="34" charset="0"/>
              </a:rPr>
              <a:t> 1. </a:t>
            </a:r>
            <a:r>
              <a:rPr lang="es-CL" b="1" dirty="0" err="1">
                <a:solidFill>
                  <a:prstClr val="white"/>
                </a:solidFill>
                <a:latin typeface="Trebuchet MS" pitchFamily="34" charset="0"/>
              </a:rPr>
              <a:t>Chilean</a:t>
            </a:r>
            <a:r>
              <a:rPr lang="es-CL" b="1" dirty="0">
                <a:solidFill>
                  <a:prstClr val="white"/>
                </a:solidFill>
                <a:latin typeface="Trebuchet MS" pitchFamily="34" charset="0"/>
              </a:rPr>
              <a:t> </a:t>
            </a:r>
            <a:r>
              <a:rPr lang="es-CL" b="1" dirty="0" err="1">
                <a:solidFill>
                  <a:prstClr val="white"/>
                </a:solidFill>
                <a:latin typeface="Trebuchet MS" pitchFamily="34" charset="0"/>
              </a:rPr>
              <a:t>energy</a:t>
            </a:r>
            <a:r>
              <a:rPr lang="es-CL" b="1" dirty="0">
                <a:solidFill>
                  <a:prstClr val="white"/>
                </a:solidFill>
                <a:latin typeface="Trebuchet MS" pitchFamily="34" charset="0"/>
              </a:rPr>
              <a:t> </a:t>
            </a:r>
            <a:r>
              <a:rPr lang="es-CL" b="1" dirty="0" err="1">
                <a:solidFill>
                  <a:prstClr val="white"/>
                </a:solidFill>
                <a:latin typeface="Trebuchet MS" pitchFamily="34" charset="0"/>
              </a:rPr>
              <a:t>challenges</a:t>
            </a:r>
            <a:r>
              <a:rPr lang="es-CL" b="1" dirty="0">
                <a:solidFill>
                  <a:prstClr val="white"/>
                </a:solidFill>
                <a:latin typeface="Trebuchet MS" pitchFamily="34" charset="0"/>
              </a:rPr>
              <a:t> </a:t>
            </a:r>
            <a:r>
              <a:rPr lang="es-CL" b="1" dirty="0" smtClean="0">
                <a:solidFill>
                  <a:prstClr val="white"/>
                </a:solidFill>
                <a:latin typeface="Trebuchet MS" pitchFamily="34" charset="0"/>
              </a:rPr>
              <a:t>                                     </a:t>
            </a:r>
            <a:r>
              <a:rPr lang="es-CL" sz="2400" b="1" i="1" dirty="0">
                <a:solidFill>
                  <a:srgbClr val="FFFF00"/>
                </a:solidFill>
                <a:latin typeface="Trebuchet MS" pitchFamily="34" charset="0"/>
              </a:rPr>
              <a:t>Social </a:t>
            </a:r>
            <a:r>
              <a:rPr lang="en-US" sz="2400" b="1" i="1" dirty="0">
                <a:solidFill>
                  <a:srgbClr val="FFFF00"/>
                </a:solidFill>
                <a:latin typeface="Trebuchet MS" pitchFamily="34" charset="0"/>
              </a:rPr>
              <a:t>opposition</a:t>
            </a:r>
          </a:p>
          <a:p>
            <a:pPr algn="ctr" fontAlgn="base">
              <a:spcBef>
                <a:spcPct val="0"/>
              </a:spcBef>
              <a:spcAft>
                <a:spcPct val="0"/>
              </a:spcAft>
              <a:defRPr/>
            </a:pPr>
            <a:endParaRPr lang="es-CL" sz="2400" b="1" i="1" dirty="0">
              <a:solidFill>
                <a:srgbClr val="FFFF00"/>
              </a:solidFill>
              <a:latin typeface="Trebuchet MS" pitchFamily="34" charset="0"/>
            </a:endParaRPr>
          </a:p>
        </p:txBody>
      </p:sp>
      <p:sp>
        <p:nvSpPr>
          <p:cNvPr id="4" name="Rectángulo 8"/>
          <p:cNvSpPr/>
          <p:nvPr/>
        </p:nvSpPr>
        <p:spPr>
          <a:xfrm>
            <a:off x="2286024" y="6608385"/>
            <a:ext cx="6822479" cy="276999"/>
          </a:xfrm>
          <a:prstGeom prst="rect">
            <a:avLst/>
          </a:prstGeom>
        </p:spPr>
        <p:txBody>
          <a:bodyPr wrap="square">
            <a:spAutoFit/>
          </a:bodyPr>
          <a:lstStyle/>
          <a:p>
            <a:pPr marL="0" lvl="1" algn="r" fontAlgn="base">
              <a:spcBef>
                <a:spcPts val="432"/>
              </a:spcBef>
              <a:spcAft>
                <a:spcPct val="0"/>
              </a:spcAft>
              <a:defRPr/>
            </a:pPr>
            <a:r>
              <a:rPr lang="es-ES" sz="1200" i="1" dirty="0" smtClean="0">
                <a:solidFill>
                  <a:prstClr val="black"/>
                </a:solidFill>
                <a:latin typeface="Arial" pitchFamily="34" charset="0"/>
              </a:rPr>
              <a:t>Fuente: H. </a:t>
            </a:r>
            <a:r>
              <a:rPr lang="es-ES" sz="1200" i="1" dirty="0" err="1" smtClean="0">
                <a:solidFill>
                  <a:prstClr val="black"/>
                </a:solidFill>
                <a:latin typeface="Arial" pitchFamily="34" charset="0"/>
              </a:rPr>
              <a:t>Rudnick</a:t>
            </a:r>
            <a:endParaRPr lang="es-ES" sz="1200" i="1" dirty="0">
              <a:solidFill>
                <a:prstClr val="black"/>
              </a:solidFill>
              <a:latin typeface="Arial" pitchFamily="34" charset="0"/>
            </a:endParaRPr>
          </a:p>
        </p:txBody>
      </p:sp>
    </p:spTree>
    <p:extLst>
      <p:ext uri="{BB962C8B-B14F-4D97-AF65-F5344CB8AC3E}">
        <p14:creationId xmlns:p14="http://schemas.microsoft.com/office/powerpoint/2010/main" val="2201930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8372</TotalTime>
  <Words>2059</Words>
  <Application>Microsoft Office PowerPoint</Application>
  <PresentationFormat>Presentación en pantalla (4:3)</PresentationFormat>
  <Paragraphs>280</Paragraphs>
  <Slides>38</Slides>
  <Notes>7</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38</vt:i4>
      </vt:variant>
    </vt:vector>
  </HeadingPairs>
  <TitlesOfParts>
    <vt:vector size="43" baseType="lpstr">
      <vt:lpstr>Tema de Office</vt:lpstr>
      <vt:lpstr>2_Tema de Office</vt:lpstr>
      <vt:lpstr>3_Tema de Office</vt:lpstr>
      <vt:lpstr>5_Tema de Office</vt:lpstr>
      <vt:lpstr>Foto de Photo Editor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Chilean Electricity Market General case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Puracomunicación Diseño y Publicidad Ltda.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Pablo Labbe</dc:creator>
  <cp:lastModifiedBy>Rodrigo Palma</cp:lastModifiedBy>
  <cp:revision>149</cp:revision>
  <dcterms:created xsi:type="dcterms:W3CDTF">2014-05-02T20:34:06Z</dcterms:created>
  <dcterms:modified xsi:type="dcterms:W3CDTF">2014-07-08T23:14:34Z</dcterms:modified>
</cp:coreProperties>
</file>