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97" r:id="rId2"/>
    <p:sldId id="267" r:id="rId3"/>
    <p:sldId id="268" r:id="rId4"/>
    <p:sldId id="269" r:id="rId5"/>
    <p:sldId id="266" r:id="rId6"/>
    <p:sldId id="291" r:id="rId7"/>
    <p:sldId id="293" r:id="rId8"/>
    <p:sldId id="295" r:id="rId9"/>
    <p:sldId id="294" r:id="rId10"/>
    <p:sldId id="296" r:id="rId11"/>
    <p:sldId id="256" r:id="rId12"/>
    <p:sldId id="307" r:id="rId13"/>
    <p:sldId id="299" r:id="rId14"/>
    <p:sldId id="303" r:id="rId15"/>
    <p:sldId id="300" r:id="rId16"/>
    <p:sldId id="304" r:id="rId17"/>
    <p:sldId id="302" r:id="rId18"/>
    <p:sldId id="305" r:id="rId19"/>
    <p:sldId id="306" r:id="rId20"/>
    <p:sldId id="308" r:id="rId21"/>
  </p:sldIdLst>
  <p:sldSz cx="9144000" cy="6858000" type="screen4x3"/>
  <p:notesSz cx="6807200" cy="9939338"/>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6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425" autoAdjust="0"/>
    <p:restoredTop sz="94660"/>
  </p:normalViewPr>
  <p:slideViewPr>
    <p:cSldViewPr>
      <p:cViewPr>
        <p:scale>
          <a:sx n="95" d="100"/>
          <a:sy n="95" d="100"/>
        </p:scale>
        <p:origin x="-162"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NZ" dirty="0"/>
          </a:p>
        </p:txBody>
      </p:sp>
      <p:sp>
        <p:nvSpPr>
          <p:cNvPr id="4099" name="Rectangle 3"/>
          <p:cNvSpPr>
            <a:spLocks noGrp="1" noChangeArrowheads="1"/>
          </p:cNvSpPr>
          <p:nvPr>
            <p:ph type="dt"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NZ" dirty="0"/>
          </a:p>
        </p:txBody>
      </p:sp>
      <p:sp>
        <p:nvSpPr>
          <p:cNvPr id="410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0720" y="4721186"/>
            <a:ext cx="544576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4102" name="Rectangle 6"/>
          <p:cNvSpPr>
            <a:spLocks noGrp="1" noChangeArrowheads="1"/>
          </p:cNvSpPr>
          <p:nvPr>
            <p:ph type="ftr" sz="quarter" idx="4"/>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NZ" dirty="0"/>
          </a:p>
        </p:txBody>
      </p:sp>
      <p:sp>
        <p:nvSpPr>
          <p:cNvPr id="4103" name="Rectangle 7"/>
          <p:cNvSpPr>
            <a:spLocks noGrp="1" noChangeArrowheads="1"/>
          </p:cNvSpPr>
          <p:nvPr>
            <p:ph type="sldNum" sz="quarter" idx="5"/>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784855-0FF9-4102-AF45-3E72320F207A}" type="slidenum">
              <a:rPr lang="en-NZ"/>
              <a:pPr/>
              <a:t>‹#›</a:t>
            </a:fld>
            <a:endParaRPr lang="en-NZ"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5</a:t>
            </a:fld>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17</a:t>
            </a:fld>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18</a:t>
            </a:fld>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19</a:t>
            </a:fld>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6</a:t>
            </a:fld>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7</a:t>
            </a:fld>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8</a:t>
            </a:fld>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9</a:t>
            </a:fld>
            <a:endParaRPr lang="en-N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13</a:t>
            </a:fld>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14</a:t>
            </a:fld>
            <a:endParaRPr lang="en-N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15</a:t>
            </a:fld>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E784855-0FF9-4102-AF45-3E72320F207A}" type="slidenum">
              <a:rPr lang="en-NZ" smtClean="0"/>
              <a:pPr/>
              <a:t>16</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3" name="Picture 11" descr="high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075" name="Rectangle 3"/>
          <p:cNvSpPr>
            <a:spLocks noGrp="1" noChangeArrowheads="1"/>
          </p:cNvSpPr>
          <p:nvPr>
            <p:ph type="ctrTitle"/>
          </p:nvPr>
        </p:nvSpPr>
        <p:spPr>
          <a:xfrm>
            <a:off x="1192213" y="2133600"/>
            <a:ext cx="6403975" cy="1223963"/>
          </a:xfrm>
        </p:spPr>
        <p:txBody>
          <a:bodyPr anchor="t"/>
          <a:lstStyle>
            <a:lvl1pPr>
              <a:defRPr sz="4600">
                <a:solidFill>
                  <a:schemeClr val="bg1"/>
                </a:solidFill>
              </a:defRPr>
            </a:lvl1pPr>
          </a:lstStyle>
          <a:p>
            <a:r>
              <a:rPr lang="en-US" smtClean="0"/>
              <a:t>Click to edit Master title style</a:t>
            </a:r>
            <a:endParaRPr lang="en-NZ"/>
          </a:p>
        </p:txBody>
      </p:sp>
      <p:sp>
        <p:nvSpPr>
          <p:cNvPr id="3076" name="Rectangle 4"/>
          <p:cNvSpPr>
            <a:spLocks noGrp="1" noChangeArrowheads="1"/>
          </p:cNvSpPr>
          <p:nvPr>
            <p:ph type="subTitle" idx="1"/>
          </p:nvPr>
        </p:nvSpPr>
        <p:spPr>
          <a:xfrm>
            <a:off x="1192213" y="2924175"/>
            <a:ext cx="6400800" cy="1752600"/>
          </a:xfrm>
        </p:spPr>
        <p:txBody>
          <a:bodyPr/>
          <a:lstStyle>
            <a:lvl1pPr marL="0" indent="0">
              <a:buFontTx/>
              <a:buNone/>
              <a:defRPr sz="2400" i="1">
                <a:solidFill>
                  <a:srgbClr val="00466B"/>
                </a:solidFill>
              </a:defRPr>
            </a:lvl1pPr>
          </a:lstStyle>
          <a:p>
            <a:r>
              <a:rPr lang="en-US" smtClean="0"/>
              <a:t>Click to edit Master subtitle style</a:t>
            </a:r>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Footer Placeholder 3"/>
          <p:cNvSpPr>
            <a:spLocks noGrp="1"/>
          </p:cNvSpPr>
          <p:nvPr>
            <p:ph type="ftr" sz="quarter" idx="10"/>
          </p:nvPr>
        </p:nvSpPr>
        <p:spPr/>
        <p:txBody>
          <a:bodyPr/>
          <a:lstStyle>
            <a:lvl1pPr>
              <a:defRPr/>
            </a:lvl1pPr>
          </a:lstStyle>
          <a:p>
            <a:endParaRPr lang="en-NZ" dirty="0"/>
          </a:p>
        </p:txBody>
      </p:sp>
      <p:sp>
        <p:nvSpPr>
          <p:cNvPr id="5" name="Slide Number Placeholder 4"/>
          <p:cNvSpPr>
            <a:spLocks noGrp="1"/>
          </p:cNvSpPr>
          <p:nvPr>
            <p:ph type="sldNum" sz="quarter" idx="11"/>
          </p:nvPr>
        </p:nvSpPr>
        <p:spPr/>
        <p:txBody>
          <a:bodyPr/>
          <a:lstStyle>
            <a:lvl1pPr>
              <a:defRPr/>
            </a:lvl1pPr>
          </a:lstStyle>
          <a:p>
            <a:fld id="{27D03E0B-3086-4E63-AE7E-FB4B561D9583}" type="slidenum">
              <a:rPr lang="en-NZ"/>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38163"/>
            <a:ext cx="1876425" cy="59039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06450" y="538163"/>
            <a:ext cx="5481638"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Footer Placeholder 3"/>
          <p:cNvSpPr>
            <a:spLocks noGrp="1"/>
          </p:cNvSpPr>
          <p:nvPr>
            <p:ph type="ftr" sz="quarter" idx="10"/>
          </p:nvPr>
        </p:nvSpPr>
        <p:spPr/>
        <p:txBody>
          <a:bodyPr/>
          <a:lstStyle>
            <a:lvl1pPr>
              <a:defRPr/>
            </a:lvl1pPr>
          </a:lstStyle>
          <a:p>
            <a:endParaRPr lang="en-NZ" dirty="0"/>
          </a:p>
        </p:txBody>
      </p:sp>
      <p:sp>
        <p:nvSpPr>
          <p:cNvPr id="5" name="Slide Number Placeholder 4"/>
          <p:cNvSpPr>
            <a:spLocks noGrp="1"/>
          </p:cNvSpPr>
          <p:nvPr>
            <p:ph type="sldNum" sz="quarter" idx="11"/>
          </p:nvPr>
        </p:nvSpPr>
        <p:spPr/>
        <p:txBody>
          <a:bodyPr/>
          <a:lstStyle>
            <a:lvl1pPr>
              <a:defRPr/>
            </a:lvl1pPr>
          </a:lstStyle>
          <a:p>
            <a:fld id="{8F09DBDF-DA34-407E-9E7F-DEE2A733B0F6}" type="slidenum">
              <a:rPr lang="en-NZ"/>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Footer Placeholder 3"/>
          <p:cNvSpPr>
            <a:spLocks noGrp="1"/>
          </p:cNvSpPr>
          <p:nvPr>
            <p:ph type="ftr" sz="quarter" idx="10"/>
          </p:nvPr>
        </p:nvSpPr>
        <p:spPr/>
        <p:txBody>
          <a:bodyPr/>
          <a:lstStyle>
            <a:lvl1pPr>
              <a:defRPr/>
            </a:lvl1pPr>
          </a:lstStyle>
          <a:p>
            <a:endParaRPr lang="en-NZ" dirty="0"/>
          </a:p>
        </p:txBody>
      </p:sp>
      <p:sp>
        <p:nvSpPr>
          <p:cNvPr id="5" name="Slide Number Placeholder 4"/>
          <p:cNvSpPr>
            <a:spLocks noGrp="1"/>
          </p:cNvSpPr>
          <p:nvPr>
            <p:ph type="sldNum" sz="quarter" idx="11"/>
          </p:nvPr>
        </p:nvSpPr>
        <p:spPr/>
        <p:txBody>
          <a:bodyPr/>
          <a:lstStyle>
            <a:lvl1pPr>
              <a:defRPr/>
            </a:lvl1pPr>
          </a:lstStyle>
          <a:p>
            <a:fld id="{F83BADE9-72B7-472D-A4B9-6FD489E75E11}" type="slidenum">
              <a:rPr lang="en-NZ"/>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NZ" dirty="0"/>
          </a:p>
        </p:txBody>
      </p:sp>
      <p:sp>
        <p:nvSpPr>
          <p:cNvPr id="5" name="Slide Number Placeholder 4"/>
          <p:cNvSpPr>
            <a:spLocks noGrp="1"/>
          </p:cNvSpPr>
          <p:nvPr>
            <p:ph type="sldNum" sz="quarter" idx="11"/>
          </p:nvPr>
        </p:nvSpPr>
        <p:spPr/>
        <p:txBody>
          <a:bodyPr/>
          <a:lstStyle>
            <a:lvl1pPr>
              <a:defRPr/>
            </a:lvl1pPr>
          </a:lstStyle>
          <a:p>
            <a:fld id="{0CAE2849-E518-49D9-B041-C98E07C0A156}" type="slidenum">
              <a:rPr lang="en-NZ"/>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06450" y="1916113"/>
            <a:ext cx="367823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37088" y="1916113"/>
            <a:ext cx="36798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Footer Placeholder 4"/>
          <p:cNvSpPr>
            <a:spLocks noGrp="1"/>
          </p:cNvSpPr>
          <p:nvPr>
            <p:ph type="ftr" sz="quarter" idx="10"/>
          </p:nvPr>
        </p:nvSpPr>
        <p:spPr/>
        <p:txBody>
          <a:bodyPr/>
          <a:lstStyle>
            <a:lvl1pPr>
              <a:defRPr/>
            </a:lvl1pPr>
          </a:lstStyle>
          <a:p>
            <a:endParaRPr lang="en-NZ" dirty="0"/>
          </a:p>
        </p:txBody>
      </p:sp>
      <p:sp>
        <p:nvSpPr>
          <p:cNvPr id="6" name="Slide Number Placeholder 5"/>
          <p:cNvSpPr>
            <a:spLocks noGrp="1"/>
          </p:cNvSpPr>
          <p:nvPr>
            <p:ph type="sldNum" sz="quarter" idx="11"/>
          </p:nvPr>
        </p:nvSpPr>
        <p:spPr/>
        <p:txBody>
          <a:bodyPr/>
          <a:lstStyle>
            <a:lvl1pPr>
              <a:defRPr/>
            </a:lvl1pPr>
          </a:lstStyle>
          <a:p>
            <a:fld id="{8856734A-77DE-4AD2-8F84-B3765B19F708}" type="slidenum">
              <a:rPr lang="en-NZ"/>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Footer Placeholder 6"/>
          <p:cNvSpPr>
            <a:spLocks noGrp="1"/>
          </p:cNvSpPr>
          <p:nvPr>
            <p:ph type="ftr" sz="quarter" idx="10"/>
          </p:nvPr>
        </p:nvSpPr>
        <p:spPr/>
        <p:txBody>
          <a:bodyPr/>
          <a:lstStyle>
            <a:lvl1pPr>
              <a:defRPr/>
            </a:lvl1pPr>
          </a:lstStyle>
          <a:p>
            <a:endParaRPr lang="en-NZ" dirty="0"/>
          </a:p>
        </p:txBody>
      </p:sp>
      <p:sp>
        <p:nvSpPr>
          <p:cNvPr id="8" name="Slide Number Placeholder 7"/>
          <p:cNvSpPr>
            <a:spLocks noGrp="1"/>
          </p:cNvSpPr>
          <p:nvPr>
            <p:ph type="sldNum" sz="quarter" idx="11"/>
          </p:nvPr>
        </p:nvSpPr>
        <p:spPr/>
        <p:txBody>
          <a:bodyPr/>
          <a:lstStyle>
            <a:lvl1pPr>
              <a:defRPr/>
            </a:lvl1pPr>
          </a:lstStyle>
          <a:p>
            <a:fld id="{8E96CDB0-0DE9-4CCA-A3C0-1367882B2FCF}" type="slidenum">
              <a:rPr lang="en-NZ"/>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Footer Placeholder 2"/>
          <p:cNvSpPr>
            <a:spLocks noGrp="1"/>
          </p:cNvSpPr>
          <p:nvPr>
            <p:ph type="ftr" sz="quarter" idx="10"/>
          </p:nvPr>
        </p:nvSpPr>
        <p:spPr/>
        <p:txBody>
          <a:bodyPr/>
          <a:lstStyle>
            <a:lvl1pPr>
              <a:defRPr/>
            </a:lvl1pPr>
          </a:lstStyle>
          <a:p>
            <a:endParaRPr lang="en-NZ" dirty="0"/>
          </a:p>
        </p:txBody>
      </p:sp>
      <p:sp>
        <p:nvSpPr>
          <p:cNvPr id="4" name="Slide Number Placeholder 3"/>
          <p:cNvSpPr>
            <a:spLocks noGrp="1"/>
          </p:cNvSpPr>
          <p:nvPr>
            <p:ph type="sldNum" sz="quarter" idx="11"/>
          </p:nvPr>
        </p:nvSpPr>
        <p:spPr/>
        <p:txBody>
          <a:bodyPr/>
          <a:lstStyle>
            <a:lvl1pPr>
              <a:defRPr/>
            </a:lvl1pPr>
          </a:lstStyle>
          <a:p>
            <a:fld id="{68098EFF-0456-42EF-A713-18429D092786}" type="slidenum">
              <a:rPr lang="en-NZ"/>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NZ" dirty="0"/>
          </a:p>
        </p:txBody>
      </p:sp>
      <p:sp>
        <p:nvSpPr>
          <p:cNvPr id="3" name="Slide Number Placeholder 2"/>
          <p:cNvSpPr>
            <a:spLocks noGrp="1"/>
          </p:cNvSpPr>
          <p:nvPr>
            <p:ph type="sldNum" sz="quarter" idx="11"/>
          </p:nvPr>
        </p:nvSpPr>
        <p:spPr/>
        <p:txBody>
          <a:bodyPr/>
          <a:lstStyle>
            <a:lvl1pPr>
              <a:defRPr/>
            </a:lvl1pPr>
          </a:lstStyle>
          <a:p>
            <a:fld id="{0867D535-36F5-46B0-8A84-090FB68E6FC4}" type="slidenum">
              <a:rPr lang="en-NZ"/>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NZ" dirty="0"/>
          </a:p>
        </p:txBody>
      </p:sp>
      <p:sp>
        <p:nvSpPr>
          <p:cNvPr id="6" name="Slide Number Placeholder 5"/>
          <p:cNvSpPr>
            <a:spLocks noGrp="1"/>
          </p:cNvSpPr>
          <p:nvPr>
            <p:ph type="sldNum" sz="quarter" idx="11"/>
          </p:nvPr>
        </p:nvSpPr>
        <p:spPr/>
        <p:txBody>
          <a:bodyPr/>
          <a:lstStyle>
            <a:lvl1pPr>
              <a:defRPr/>
            </a:lvl1pPr>
          </a:lstStyle>
          <a:p>
            <a:fld id="{2F9FB204-3ECE-4CDD-BACA-0CF6FDEC8E81}" type="slidenum">
              <a:rPr lang="en-NZ"/>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NZ" dirty="0"/>
          </a:p>
        </p:txBody>
      </p:sp>
      <p:sp>
        <p:nvSpPr>
          <p:cNvPr id="6" name="Slide Number Placeholder 5"/>
          <p:cNvSpPr>
            <a:spLocks noGrp="1"/>
          </p:cNvSpPr>
          <p:nvPr>
            <p:ph type="sldNum" sz="quarter" idx="11"/>
          </p:nvPr>
        </p:nvSpPr>
        <p:spPr/>
        <p:txBody>
          <a:bodyPr/>
          <a:lstStyle>
            <a:lvl1pPr>
              <a:defRPr/>
            </a:lvl1pPr>
          </a:lstStyle>
          <a:p>
            <a:fld id="{CD0BD997-DC6D-4B24-AC99-A2A301C85AFF}" type="slidenum">
              <a:rPr lang="en-NZ"/>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high"/>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815975" y="538163"/>
            <a:ext cx="6635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Rectangle 3"/>
          <p:cNvSpPr>
            <a:spLocks noGrp="1" noChangeArrowheads="1"/>
          </p:cNvSpPr>
          <p:nvPr>
            <p:ph type="body" idx="1"/>
          </p:nvPr>
        </p:nvSpPr>
        <p:spPr bwMode="auto">
          <a:xfrm>
            <a:off x="806450" y="1916113"/>
            <a:ext cx="751046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NZ"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9782D3-45E4-43EC-A441-6AE51F126A2C}" type="slidenum">
              <a:rPr lang="en-NZ"/>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400">
          <a:solidFill>
            <a:srgbClr val="00466B"/>
          </a:solidFill>
          <a:latin typeface="+mj-lt"/>
          <a:ea typeface="+mj-ea"/>
          <a:cs typeface="+mj-cs"/>
        </a:defRPr>
      </a:lvl1pPr>
      <a:lvl2pPr algn="l" rtl="0" eaLnBrk="1" fontAlgn="base" hangingPunct="1">
        <a:spcBef>
          <a:spcPct val="0"/>
        </a:spcBef>
        <a:spcAft>
          <a:spcPct val="0"/>
        </a:spcAft>
        <a:defRPr sz="2400">
          <a:solidFill>
            <a:srgbClr val="00466B"/>
          </a:solidFill>
          <a:latin typeface="Arial" charset="0"/>
        </a:defRPr>
      </a:lvl2pPr>
      <a:lvl3pPr algn="l" rtl="0" eaLnBrk="1" fontAlgn="base" hangingPunct="1">
        <a:spcBef>
          <a:spcPct val="0"/>
        </a:spcBef>
        <a:spcAft>
          <a:spcPct val="0"/>
        </a:spcAft>
        <a:defRPr sz="2400">
          <a:solidFill>
            <a:srgbClr val="00466B"/>
          </a:solidFill>
          <a:latin typeface="Arial" charset="0"/>
        </a:defRPr>
      </a:lvl3pPr>
      <a:lvl4pPr algn="l" rtl="0" eaLnBrk="1" fontAlgn="base" hangingPunct="1">
        <a:spcBef>
          <a:spcPct val="0"/>
        </a:spcBef>
        <a:spcAft>
          <a:spcPct val="0"/>
        </a:spcAft>
        <a:defRPr sz="2400">
          <a:solidFill>
            <a:srgbClr val="00466B"/>
          </a:solidFill>
          <a:latin typeface="Arial" charset="0"/>
        </a:defRPr>
      </a:lvl4pPr>
      <a:lvl5pPr algn="l" rtl="0" eaLnBrk="1" fontAlgn="base" hangingPunct="1">
        <a:spcBef>
          <a:spcPct val="0"/>
        </a:spcBef>
        <a:spcAft>
          <a:spcPct val="0"/>
        </a:spcAft>
        <a:defRPr sz="2400">
          <a:solidFill>
            <a:srgbClr val="00466B"/>
          </a:solidFill>
          <a:latin typeface="Arial" charset="0"/>
        </a:defRPr>
      </a:lvl5pPr>
      <a:lvl6pPr marL="457200" algn="l" rtl="0" eaLnBrk="1" fontAlgn="base" hangingPunct="1">
        <a:spcBef>
          <a:spcPct val="0"/>
        </a:spcBef>
        <a:spcAft>
          <a:spcPct val="0"/>
        </a:spcAft>
        <a:defRPr sz="2400">
          <a:solidFill>
            <a:srgbClr val="00466B"/>
          </a:solidFill>
          <a:latin typeface="Arial" charset="0"/>
        </a:defRPr>
      </a:lvl6pPr>
      <a:lvl7pPr marL="914400" algn="l" rtl="0" eaLnBrk="1" fontAlgn="base" hangingPunct="1">
        <a:spcBef>
          <a:spcPct val="0"/>
        </a:spcBef>
        <a:spcAft>
          <a:spcPct val="0"/>
        </a:spcAft>
        <a:defRPr sz="2400">
          <a:solidFill>
            <a:srgbClr val="00466B"/>
          </a:solidFill>
          <a:latin typeface="Arial" charset="0"/>
        </a:defRPr>
      </a:lvl7pPr>
      <a:lvl8pPr marL="1371600" algn="l" rtl="0" eaLnBrk="1" fontAlgn="base" hangingPunct="1">
        <a:spcBef>
          <a:spcPct val="0"/>
        </a:spcBef>
        <a:spcAft>
          <a:spcPct val="0"/>
        </a:spcAft>
        <a:defRPr sz="2400">
          <a:solidFill>
            <a:srgbClr val="00466B"/>
          </a:solidFill>
          <a:latin typeface="Arial" charset="0"/>
        </a:defRPr>
      </a:lvl8pPr>
      <a:lvl9pPr marL="1828800" algn="l" rtl="0" eaLnBrk="1" fontAlgn="base" hangingPunct="1">
        <a:spcBef>
          <a:spcPct val="0"/>
        </a:spcBef>
        <a:spcAft>
          <a:spcPct val="0"/>
        </a:spcAft>
        <a:defRPr sz="2400">
          <a:solidFill>
            <a:srgbClr val="00466B"/>
          </a:solidFill>
          <a:latin typeface="Arial" charset="0"/>
        </a:defRPr>
      </a:lvl9pPr>
    </p:titleStyle>
    <p:bodyStyle>
      <a:lvl1pPr marL="371475" indent="-371475" algn="l" rtl="0" eaLnBrk="1" fontAlgn="base" hangingPunct="1">
        <a:spcBef>
          <a:spcPct val="20000"/>
        </a:spcBef>
        <a:spcAft>
          <a:spcPct val="0"/>
        </a:spcAft>
        <a:buChar char="•"/>
        <a:defRPr>
          <a:solidFill>
            <a:schemeClr val="tx1"/>
          </a:solidFill>
          <a:latin typeface="+mn-lt"/>
          <a:ea typeface="+mn-ea"/>
          <a:cs typeface="+mn-cs"/>
        </a:defRPr>
      </a:lvl1pPr>
      <a:lvl2pPr marL="742950" indent="-369888" algn="l" rtl="0" eaLnBrk="1" fontAlgn="base" hangingPunct="1">
        <a:spcBef>
          <a:spcPct val="20000"/>
        </a:spcBef>
        <a:spcAft>
          <a:spcPct val="0"/>
        </a:spcAft>
        <a:buFont typeface="Arial" charset="0"/>
        <a:buChar char="–"/>
        <a:defRPr>
          <a:solidFill>
            <a:schemeClr val="tx1"/>
          </a:solidFill>
          <a:latin typeface="+mn-lt"/>
        </a:defRPr>
      </a:lvl2pPr>
      <a:lvl3pPr marL="1104900" indent="-350838"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2213" y="2133600"/>
            <a:ext cx="6548139" cy="1223963"/>
          </a:xfrm>
        </p:spPr>
        <p:txBody>
          <a:bodyPr/>
          <a:lstStyle/>
          <a:p>
            <a:r>
              <a:rPr lang="en-US" dirty="0" smtClean="0"/>
              <a:t>Market Performance: a Hindcasting Perspective</a:t>
            </a:r>
            <a:endParaRPr lang="en-US" dirty="0"/>
          </a:p>
        </p:txBody>
      </p:sp>
      <p:sp>
        <p:nvSpPr>
          <p:cNvPr id="2051" name="Rectangle 3"/>
          <p:cNvSpPr>
            <a:spLocks noGrp="1" noChangeArrowheads="1"/>
          </p:cNvSpPr>
          <p:nvPr>
            <p:ph type="subTitle" idx="1"/>
          </p:nvPr>
        </p:nvSpPr>
        <p:spPr>
          <a:xfrm>
            <a:off x="1192213" y="3620616"/>
            <a:ext cx="6400800" cy="1752600"/>
          </a:xfrm>
        </p:spPr>
        <p:txBody>
          <a:bodyPr/>
          <a:lstStyle/>
          <a:p>
            <a:r>
              <a:rPr lang="en-NZ" dirty="0" smtClean="0"/>
              <a:t>EPOC Jul 2014</a:t>
            </a:r>
          </a:p>
          <a:p>
            <a:r>
              <a:rPr lang="en-NZ" sz="800" smtClean="0"/>
              <a:t>Version </a:t>
            </a:r>
            <a:r>
              <a:rPr lang="en-NZ" sz="800" smtClean="0"/>
              <a:t>2.1</a:t>
            </a:r>
            <a:r>
              <a:rPr lang="en-NZ" dirty="0" smtClean="0"/>
              <a:t/>
            </a:r>
            <a:br>
              <a:rPr lang="en-NZ" dirty="0" smtClean="0"/>
            </a:br>
            <a:endParaRPr lang="en-US" dirty="0" smtClean="0"/>
          </a:p>
          <a:p>
            <a:endParaRPr lang="en-US" sz="1800" dirty="0" smtClean="0"/>
          </a:p>
          <a:p>
            <a:r>
              <a:rPr lang="en-US" sz="1800" dirty="0" smtClean="0"/>
              <a:t>Grant Telfar, Meridian Energy </a:t>
            </a:r>
            <a:endParaRPr lang="en-US" sz="1800" dirty="0"/>
          </a:p>
        </p:txBody>
      </p:sp>
      <p:sp>
        <p:nvSpPr>
          <p:cNvPr id="2052" name="Text Box 4"/>
          <p:cNvSpPr txBox="1">
            <a:spLocks noChangeArrowheads="1"/>
          </p:cNvSpPr>
          <p:nvPr/>
        </p:nvSpPr>
        <p:spPr bwMode="auto">
          <a:xfrm>
            <a:off x="3563938" y="6381750"/>
            <a:ext cx="4752975" cy="274638"/>
          </a:xfrm>
          <a:prstGeom prst="rect">
            <a:avLst/>
          </a:prstGeom>
          <a:noFill/>
          <a:ln w="9525">
            <a:noFill/>
            <a:miter lim="800000"/>
            <a:headEnd/>
            <a:tailEnd/>
          </a:ln>
          <a:effectLst/>
        </p:spPr>
        <p:txBody>
          <a:bodyPr>
            <a:spAutoFit/>
          </a:bodyPr>
          <a:lstStyle/>
          <a:p>
            <a:pPr algn="r">
              <a:spcBef>
                <a:spcPct val="50000"/>
              </a:spcBef>
            </a:pPr>
            <a:r>
              <a:rPr lang="en-AU" sz="1200" dirty="0" smtClean="0"/>
              <a:t>July 2014</a:t>
            </a:r>
            <a:endParaRPr lang="en-NZ"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US" dirty="0" smtClean="0"/>
              <a:t>Conclusions</a:t>
            </a:r>
            <a:endParaRPr lang="en-US" dirty="0"/>
          </a:p>
        </p:txBody>
      </p:sp>
      <p:sp>
        <p:nvSpPr>
          <p:cNvPr id="5123" name="Rectangle 3"/>
          <p:cNvSpPr>
            <a:spLocks noGrp="1" noChangeArrowheads="1"/>
          </p:cNvSpPr>
          <p:nvPr>
            <p:ph type="body" idx="1"/>
          </p:nvPr>
        </p:nvSpPr>
        <p:spPr>
          <a:xfrm>
            <a:off x="4644008" y="1556792"/>
            <a:ext cx="4356000" cy="5301208"/>
          </a:xfrm>
        </p:spPr>
        <p:txBody>
          <a:bodyPr/>
          <a:lstStyle/>
          <a:p>
            <a:pPr lvl="0">
              <a:defRPr/>
            </a:pPr>
            <a:r>
              <a:rPr lang="en-NZ" sz="1400" dirty="0" smtClean="0"/>
              <a:t>Comfort should be taken from the fact that:</a:t>
            </a:r>
          </a:p>
          <a:p>
            <a:pPr lvl="1">
              <a:defRPr/>
            </a:pPr>
            <a:r>
              <a:rPr lang="en-NZ" sz="1200" dirty="0" smtClean="0"/>
              <a:t>Reservoir operation (both physical and pricing) is being managed in a rational manner.</a:t>
            </a:r>
          </a:p>
          <a:p>
            <a:pPr lvl="1">
              <a:defRPr/>
            </a:pPr>
            <a:r>
              <a:rPr lang="en-NZ" sz="1200" dirty="0" smtClean="0"/>
              <a:t>Market outcomes are close to what could be achieved under central control.</a:t>
            </a:r>
          </a:p>
          <a:p>
            <a:pPr lvl="1">
              <a:defRPr/>
            </a:pPr>
            <a:r>
              <a:rPr lang="en-NZ" sz="1200" dirty="0" smtClean="0"/>
              <a:t>A range of different reservoir management tools demonstrate a good ability to shadow the market.</a:t>
            </a:r>
          </a:p>
          <a:p>
            <a:pPr>
              <a:defRPr/>
            </a:pPr>
            <a:r>
              <a:rPr lang="en-NZ" sz="1400" dirty="0" smtClean="0"/>
              <a:t>However care should be taken in drawing strong conclusions about the goodness of outcomes without an appropriate context and sensitivities:</a:t>
            </a:r>
          </a:p>
          <a:p>
            <a:pPr lvl="1">
              <a:defRPr/>
            </a:pPr>
            <a:r>
              <a:rPr lang="en-NZ" sz="1200" dirty="0" smtClean="0"/>
              <a:t>Price outcomes in particular show a large sensitivity to changes in input assumptions.</a:t>
            </a:r>
          </a:p>
          <a:p>
            <a:pPr>
              <a:defRPr/>
            </a:pPr>
            <a:r>
              <a:rPr lang="en-NZ" sz="1400" dirty="0" smtClean="0"/>
              <a:t>Three years on from the implementation of the EIA  what conclusions can be drawn about the ‘new’ market arrangements:</a:t>
            </a:r>
          </a:p>
          <a:p>
            <a:pPr lvl="1">
              <a:defRPr/>
            </a:pPr>
            <a:r>
              <a:rPr lang="en-NZ" sz="1200" dirty="0" smtClean="0"/>
              <a:t>Not a lot has changed – indeed similar behaviours are seen in aggregate to those observed in previous hindcast exercises:</a:t>
            </a:r>
          </a:p>
          <a:p>
            <a:pPr lvl="2">
              <a:defRPr/>
            </a:pPr>
            <a:r>
              <a:rPr lang="en-NZ" sz="1100" dirty="0" smtClean="0"/>
              <a:t>Thermal stations generate when they ‘should’.</a:t>
            </a:r>
          </a:p>
          <a:p>
            <a:pPr lvl="2">
              <a:defRPr/>
            </a:pPr>
            <a:r>
              <a:rPr lang="en-NZ" sz="1100" dirty="0" smtClean="0"/>
              <a:t>Reservoirs are being managed ‘appropriately’.</a:t>
            </a:r>
          </a:p>
          <a:p>
            <a:pPr lvl="1">
              <a:defRPr/>
            </a:pPr>
            <a:r>
              <a:rPr lang="en-NZ" sz="1200" dirty="0" smtClean="0"/>
              <a:t>However market prices do appear more volatile with short lived events pushing prices up quickly.</a:t>
            </a:r>
          </a:p>
          <a:p>
            <a:pPr lvl="1">
              <a:defRPr/>
            </a:pPr>
            <a:r>
              <a:rPr lang="en-NZ" sz="1200" dirty="0" smtClean="0"/>
              <a:t>There is some small evidence of the market holding Waitaki reservoirs higher than the benchmark during 2012.</a:t>
            </a:r>
          </a:p>
          <a:p>
            <a:pPr marL="828675" lvl="1" indent="-371475">
              <a:spcBef>
                <a:spcPts val="200"/>
              </a:spcBef>
              <a:buFont typeface="Arial" pitchFamily="34" charset="0"/>
              <a:buChar char="‒"/>
              <a:defRPr/>
            </a:pPr>
            <a:endParaRPr lang="en-NZ" sz="1200" dirty="0" smtClean="0"/>
          </a:p>
          <a:p>
            <a:pPr lvl="1">
              <a:spcBef>
                <a:spcPts val="200"/>
              </a:spcBef>
              <a:defRPr/>
            </a:pPr>
            <a:endParaRPr lang="en-NZ" sz="1100" dirty="0" smtClean="0"/>
          </a:p>
        </p:txBody>
      </p:sp>
      <p:sp>
        <p:nvSpPr>
          <p:cNvPr id="5" name="Slide Number Placeholder 4"/>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10</a:t>
            </a:fld>
            <a:endParaRPr lang="en-NZ" sz="1200" dirty="0">
              <a:solidFill>
                <a:schemeClr val="bg2"/>
              </a:solidFill>
            </a:endParaRPr>
          </a:p>
        </p:txBody>
      </p:sp>
      <p:sp>
        <p:nvSpPr>
          <p:cNvPr id="6" name="Rectangle 3"/>
          <p:cNvSpPr txBox="1">
            <a:spLocks noChangeArrowheads="1"/>
          </p:cNvSpPr>
          <p:nvPr/>
        </p:nvSpPr>
        <p:spPr bwMode="auto">
          <a:xfrm>
            <a:off x="107504" y="1556792"/>
            <a:ext cx="4608512" cy="530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71475" indent="-371475">
              <a:spcBef>
                <a:spcPts val="200"/>
              </a:spcBef>
              <a:buFontTx/>
              <a:buChar char="•"/>
              <a:defRPr/>
            </a:pPr>
            <a:r>
              <a:rPr lang="en-NZ" sz="1400" kern="0" dirty="0" smtClean="0"/>
              <a:t>Market outcomes have broadly matched benchmark modelled results:</a:t>
            </a:r>
          </a:p>
          <a:p>
            <a:pPr marL="828675" lvl="1" indent="-371475">
              <a:spcBef>
                <a:spcPts val="200"/>
              </a:spcBef>
              <a:buFont typeface="Arial" pitchFamily="34" charset="0"/>
              <a:buChar char="−"/>
              <a:defRPr/>
            </a:pPr>
            <a:r>
              <a:rPr lang="en-NZ" sz="1200" b="1" kern="0" dirty="0" smtClean="0">
                <a:latin typeface="+mn-lt"/>
              </a:rPr>
              <a:t>All</a:t>
            </a:r>
            <a:r>
              <a:rPr lang="en-NZ" sz="1200" kern="0" dirty="0" smtClean="0">
                <a:latin typeface="+mn-lt"/>
              </a:rPr>
              <a:t> models considered have matched high level market outcomes.</a:t>
            </a:r>
          </a:p>
          <a:p>
            <a:pPr marL="371475" lvl="0" indent="-371475">
              <a:spcBef>
                <a:spcPct val="20000"/>
              </a:spcBef>
              <a:buFontTx/>
              <a:buChar char="•"/>
              <a:defRPr/>
            </a:pPr>
            <a:r>
              <a:rPr lang="en-NZ" sz="1400" kern="0" dirty="0" smtClean="0"/>
              <a:t>Market outcomes through both an extreme dry period (2012) and a prolonged extreme wet period (2009-2010) have been largely driven by the unavoidable costs of generating and managing the system:</a:t>
            </a:r>
          </a:p>
          <a:p>
            <a:pPr marL="828675" lvl="1" indent="-371475">
              <a:spcBef>
                <a:spcPct val="20000"/>
              </a:spcBef>
              <a:buFont typeface="Arial" pitchFamily="34" charset="0"/>
              <a:buChar char="−"/>
              <a:defRPr/>
            </a:pPr>
            <a:r>
              <a:rPr lang="en-NZ" sz="1200" kern="0" dirty="0" smtClean="0"/>
              <a:t>Market results are still dominated by hydrology.</a:t>
            </a:r>
          </a:p>
          <a:p>
            <a:pPr marL="828675" lvl="1" indent="-371475">
              <a:spcBef>
                <a:spcPct val="20000"/>
              </a:spcBef>
              <a:buFont typeface="Arial" pitchFamily="34" charset="0"/>
              <a:buChar char="−"/>
              <a:defRPr/>
            </a:pPr>
            <a:r>
              <a:rPr lang="en-NZ" sz="1200" kern="0" dirty="0" smtClean="0"/>
              <a:t>Physical reservoir management is all about managing what inflows turn up, when, and with very limited storage capacity.</a:t>
            </a:r>
          </a:p>
          <a:p>
            <a:pPr marL="828675" lvl="1" indent="-371475">
              <a:spcBef>
                <a:spcPct val="20000"/>
              </a:spcBef>
              <a:buFont typeface="Arial" pitchFamily="34" charset="0"/>
              <a:buChar char="−"/>
              <a:defRPr/>
            </a:pPr>
            <a:r>
              <a:rPr lang="en-NZ" sz="1200" kern="0" dirty="0" smtClean="0"/>
              <a:t>Market price outcomes are the result of balancing escalating thermal costs against too much reservoir spill in a fashion that ensures security of supply is not compromised.</a:t>
            </a:r>
          </a:p>
          <a:p>
            <a:pPr marL="371475" lvl="0" indent="-371475">
              <a:spcBef>
                <a:spcPct val="20000"/>
              </a:spcBef>
              <a:buFontTx/>
              <a:buChar char="•"/>
              <a:defRPr/>
            </a:pPr>
            <a:r>
              <a:rPr lang="en-NZ" sz="1400" kern="0" dirty="0" smtClean="0"/>
              <a:t>The market has not been a perfect reflection of a centrally controlled benchmark:</a:t>
            </a:r>
          </a:p>
          <a:p>
            <a:pPr marL="828675" lvl="1" indent="-371475">
              <a:spcBef>
                <a:spcPct val="20000"/>
              </a:spcBef>
              <a:buFont typeface="Arial" pitchFamily="34" charset="0"/>
              <a:buChar char="−"/>
              <a:defRPr/>
            </a:pPr>
            <a:r>
              <a:rPr lang="en-NZ" sz="1200" kern="0" dirty="0" smtClean="0"/>
              <a:t>This is to be expected.</a:t>
            </a:r>
          </a:p>
          <a:p>
            <a:pPr marL="828675" lvl="1" indent="-371475">
              <a:spcBef>
                <a:spcPct val="20000"/>
              </a:spcBef>
              <a:buFont typeface="Arial" pitchFamily="34" charset="0"/>
              <a:buChar char="−"/>
              <a:defRPr/>
            </a:pPr>
            <a:r>
              <a:rPr lang="en-NZ" sz="1200" kern="0" dirty="0" smtClean="0"/>
              <a:t>However the gap between market outcomes and benchmark outcomes is not large.</a:t>
            </a:r>
          </a:p>
          <a:p>
            <a:pPr marL="828675" lvl="1" indent="-371475">
              <a:spcBef>
                <a:spcPct val="20000"/>
              </a:spcBef>
              <a:buFont typeface="Arial" pitchFamily="34" charset="0"/>
              <a:buChar char="−"/>
              <a:defRPr/>
            </a:pPr>
            <a:r>
              <a:rPr lang="en-NZ" sz="1200" kern="0" dirty="0" smtClean="0"/>
              <a:t>Imperfections should be considered in the light of the significant successes – </a:t>
            </a:r>
            <a:r>
              <a:rPr lang="en-NZ" sz="1200" kern="0" dirty="0" smtClean="0"/>
              <a:t>particularly </a:t>
            </a:r>
            <a:r>
              <a:rPr lang="en-NZ" sz="1200" kern="0" dirty="0" smtClean="0"/>
              <a:t>in market investment and the allocation of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2213" y="2133600"/>
            <a:ext cx="6548139" cy="1223963"/>
          </a:xfrm>
        </p:spPr>
        <p:txBody>
          <a:bodyPr/>
          <a:lstStyle/>
          <a:p>
            <a:r>
              <a:rPr lang="en-US" dirty="0" smtClean="0"/>
              <a:t>Additional Material</a:t>
            </a:r>
            <a:endParaRPr lang="en-US" dirty="0"/>
          </a:p>
        </p:txBody>
      </p:sp>
      <p:sp>
        <p:nvSpPr>
          <p:cNvPr id="2051" name="Rectangle 3"/>
          <p:cNvSpPr>
            <a:spLocks noGrp="1" noChangeArrowheads="1"/>
          </p:cNvSpPr>
          <p:nvPr>
            <p:ph type="subTitle" idx="1"/>
          </p:nvPr>
        </p:nvSpPr>
        <p:spPr>
          <a:xfrm>
            <a:off x="1192213" y="3620616"/>
            <a:ext cx="6400800" cy="1752600"/>
          </a:xfrm>
        </p:spPr>
        <p:txBody>
          <a:bodyPr/>
          <a:lstStyle/>
          <a:p>
            <a:r>
              <a:rPr lang="en-NZ" dirty="0" smtClean="0"/>
              <a:t>EPOC Jul 2014</a:t>
            </a:r>
          </a:p>
          <a:p>
            <a:r>
              <a:rPr lang="en-NZ" sz="800" dirty="0" smtClean="0"/>
              <a:t>Version 1.0</a:t>
            </a:r>
            <a:r>
              <a:rPr lang="en-NZ" dirty="0" smtClean="0"/>
              <a:t/>
            </a:r>
            <a:br>
              <a:rPr lang="en-NZ" dirty="0" smtClean="0"/>
            </a:br>
            <a:endParaRPr lang="en-US" dirty="0" smtClean="0"/>
          </a:p>
          <a:p>
            <a:endParaRPr lang="en-US" sz="1800" dirty="0" smtClean="0"/>
          </a:p>
          <a:p>
            <a:r>
              <a:rPr lang="en-US" sz="1800" dirty="0" smtClean="0"/>
              <a:t>Grant Telfar, Meridian Energy </a:t>
            </a:r>
            <a:endParaRPr lang="en-US" sz="1800" dirty="0"/>
          </a:p>
        </p:txBody>
      </p:sp>
      <p:sp>
        <p:nvSpPr>
          <p:cNvPr id="2052" name="Text Box 4"/>
          <p:cNvSpPr txBox="1">
            <a:spLocks noChangeArrowheads="1"/>
          </p:cNvSpPr>
          <p:nvPr/>
        </p:nvSpPr>
        <p:spPr bwMode="auto">
          <a:xfrm>
            <a:off x="3563938" y="6381750"/>
            <a:ext cx="4752975" cy="274638"/>
          </a:xfrm>
          <a:prstGeom prst="rect">
            <a:avLst/>
          </a:prstGeom>
          <a:noFill/>
          <a:ln w="9525">
            <a:noFill/>
            <a:miter lim="800000"/>
            <a:headEnd/>
            <a:tailEnd/>
          </a:ln>
          <a:effectLst/>
        </p:spPr>
        <p:txBody>
          <a:bodyPr>
            <a:spAutoFit/>
          </a:bodyPr>
          <a:lstStyle/>
          <a:p>
            <a:pPr algn="r">
              <a:spcBef>
                <a:spcPct val="50000"/>
              </a:spcBef>
            </a:pPr>
            <a:r>
              <a:rPr lang="en-AU" sz="1200" dirty="0" smtClean="0"/>
              <a:t>July 2014</a:t>
            </a:r>
            <a:endParaRPr lang="en-NZ"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err="1" smtClean="0"/>
              <a:t>Hindcasting</a:t>
            </a:r>
            <a:r>
              <a:rPr lang="en-NZ" dirty="0" smtClean="0"/>
              <a:t> at Meridian</a:t>
            </a:r>
            <a:endParaRPr lang="en-US" dirty="0"/>
          </a:p>
        </p:txBody>
      </p:sp>
      <p:sp>
        <p:nvSpPr>
          <p:cNvPr id="5123" name="Rectangle 3"/>
          <p:cNvSpPr>
            <a:spLocks noGrp="1" noChangeArrowheads="1"/>
          </p:cNvSpPr>
          <p:nvPr>
            <p:ph type="body" idx="1"/>
          </p:nvPr>
        </p:nvSpPr>
        <p:spPr>
          <a:xfrm>
            <a:off x="4644008" y="1556792"/>
            <a:ext cx="4356000" cy="5112568"/>
          </a:xfrm>
        </p:spPr>
        <p:txBody>
          <a:bodyPr/>
          <a:lstStyle/>
          <a:p>
            <a:r>
              <a:rPr lang="en-NZ" sz="1600" dirty="0" smtClean="0"/>
              <a:t>From a NZ inc perspective these models seek to balance the costs of excess thermal fuel burn against the costs of excess system shortage:</a:t>
            </a:r>
          </a:p>
          <a:p>
            <a:pPr lvl="1"/>
            <a:r>
              <a:rPr lang="en-NZ" sz="1400" dirty="0" smtClean="0"/>
              <a:t>In the face of significant hydro uncertainty.</a:t>
            </a:r>
          </a:p>
          <a:p>
            <a:pPr lvl="1"/>
            <a:r>
              <a:rPr lang="en-NZ" sz="1400" dirty="0" smtClean="0"/>
              <a:t>To minimise the NZ fuel (offer) cost.</a:t>
            </a:r>
            <a:endParaRPr lang="en-NZ" sz="1600" dirty="0" smtClean="0"/>
          </a:p>
          <a:p>
            <a:pPr>
              <a:defRPr/>
            </a:pPr>
            <a:r>
              <a:rPr lang="en-NZ" sz="1600" dirty="0" smtClean="0"/>
              <a:t>The </a:t>
            </a:r>
            <a:r>
              <a:rPr lang="en-NZ" sz="1600" dirty="0" smtClean="0"/>
              <a:t>decision support models used </a:t>
            </a:r>
            <a:r>
              <a:rPr lang="en-NZ" sz="1600" dirty="0" smtClean="0"/>
              <a:t>here:</a:t>
            </a:r>
            <a:endParaRPr lang="en-NZ" sz="1600" dirty="0" smtClean="0"/>
          </a:p>
          <a:p>
            <a:pPr marL="828675" lvl="1" indent="-371475">
              <a:buFont typeface="Arial" pitchFamily="34" charset="0"/>
              <a:buChar char="−"/>
              <a:defRPr/>
            </a:pPr>
            <a:r>
              <a:rPr lang="en-NZ" sz="1400" dirty="0" smtClean="0"/>
              <a:t>Spectra:  legacy ECNZ stochastic D</a:t>
            </a:r>
            <a:r>
              <a:rPr lang="en-NZ" sz="1400" dirty="0" smtClean="0"/>
              <a:t>DP</a:t>
            </a:r>
            <a:endParaRPr lang="en-NZ" sz="1400" dirty="0" smtClean="0"/>
          </a:p>
          <a:p>
            <a:pPr marL="828675" lvl="1" indent="-371475">
              <a:buFont typeface="Arial" pitchFamily="34" charset="0"/>
              <a:buChar char="−"/>
              <a:defRPr/>
            </a:pPr>
            <a:r>
              <a:rPr lang="en-NZ" sz="1400" dirty="0" smtClean="0"/>
              <a:t>LPcon:  Meridian internal </a:t>
            </a:r>
            <a:r>
              <a:rPr lang="en-NZ" sz="1400" dirty="0" smtClean="0"/>
              <a:t>stochastic DDP</a:t>
            </a:r>
            <a:endParaRPr lang="en-NZ" sz="1400" dirty="0" smtClean="0"/>
          </a:p>
          <a:p>
            <a:pPr marL="828675" lvl="1" indent="-371475">
              <a:buFont typeface="Arial" pitchFamily="34" charset="0"/>
              <a:buChar char="−"/>
              <a:defRPr/>
            </a:pPr>
            <a:r>
              <a:rPr lang="en-NZ" sz="1400" dirty="0" err="1" smtClean="0"/>
              <a:t>EMarket</a:t>
            </a:r>
            <a:r>
              <a:rPr lang="en-NZ" sz="1400" dirty="0" smtClean="0"/>
              <a:t>:  Energy Link market simulation tool – 2 node &amp; 22 node </a:t>
            </a:r>
            <a:r>
              <a:rPr lang="en-NZ" sz="1400" dirty="0" smtClean="0"/>
              <a:t>configuration</a:t>
            </a:r>
            <a:endParaRPr lang="en-NZ" sz="1400" dirty="0" smtClean="0"/>
          </a:p>
          <a:p>
            <a:r>
              <a:rPr lang="en-NZ" sz="1600" dirty="0" smtClean="0"/>
              <a:t>LPcon is an in-house Meridian hydro-thermal power system model:</a:t>
            </a:r>
            <a:endParaRPr lang="en-NZ" sz="1600" dirty="0" smtClean="0"/>
          </a:p>
          <a:p>
            <a:pPr marL="828675" lvl="1" indent="-371475">
              <a:buFont typeface="Arial" pitchFamily="34" charset="0"/>
              <a:buChar char="−"/>
              <a:defRPr/>
            </a:pPr>
            <a:r>
              <a:rPr lang="en-NZ" sz="1400" dirty="0" smtClean="0"/>
              <a:t>2 stage optimisation/simulation. </a:t>
            </a:r>
          </a:p>
          <a:p>
            <a:pPr marL="828675" lvl="1" indent="-371475">
              <a:buFont typeface="Arial" pitchFamily="34" charset="0"/>
              <a:buChar char="−"/>
              <a:defRPr/>
            </a:pPr>
            <a:r>
              <a:rPr lang="en-NZ" sz="1400" dirty="0" smtClean="0"/>
              <a:t>Weekly resolution and a 15 block LDC.</a:t>
            </a:r>
          </a:p>
          <a:p>
            <a:pPr marL="828675" lvl="1" indent="-371475">
              <a:buFont typeface="Arial" pitchFamily="34" charset="0"/>
              <a:buChar char="−"/>
              <a:defRPr/>
            </a:pPr>
            <a:r>
              <a:rPr lang="en-NZ" sz="1400" dirty="0" smtClean="0"/>
              <a:t>Stochastic DDP creating water-values.</a:t>
            </a:r>
          </a:p>
          <a:p>
            <a:pPr marL="828675" lvl="1" indent="-371475">
              <a:buFont typeface="Arial" pitchFamily="34" charset="0"/>
              <a:buChar char="−"/>
              <a:defRPr/>
            </a:pPr>
            <a:r>
              <a:rPr lang="en-NZ" sz="1400" dirty="0" smtClean="0"/>
              <a:t>Simple thermal offers/cost.</a:t>
            </a:r>
            <a:endParaRPr lang="en-NZ" sz="1600" dirty="0" smtClean="0"/>
          </a:p>
          <a:p>
            <a:pPr marL="828675" lvl="1" indent="-371475">
              <a:buFont typeface="Arial" pitchFamily="34" charset="0"/>
              <a:buChar char="−"/>
              <a:defRPr/>
            </a:pPr>
            <a:r>
              <a:rPr lang="en-NZ" sz="1400" dirty="0" smtClean="0"/>
              <a:t>DC load flow – 22 regions used.</a:t>
            </a:r>
          </a:p>
          <a:p>
            <a:pPr marL="828675" lvl="1" indent="-371475">
              <a:buFont typeface="Arial" pitchFamily="34" charset="0"/>
              <a:buChar char="−"/>
              <a:defRPr/>
            </a:pPr>
            <a:r>
              <a:rPr lang="en-NZ" sz="1400" dirty="0" smtClean="0"/>
              <a:t>Dynamic risk and reserves.</a:t>
            </a:r>
          </a:p>
          <a:p>
            <a:pPr marL="828675" lvl="1" indent="-371475">
              <a:buFont typeface="Arial" pitchFamily="34" charset="0"/>
              <a:buChar char="−"/>
              <a:defRPr/>
            </a:pPr>
            <a:r>
              <a:rPr lang="en-NZ" sz="1400" dirty="0" smtClean="0"/>
              <a:t>Diurnal wind characteristics.</a:t>
            </a:r>
          </a:p>
        </p:txBody>
      </p:sp>
      <p:sp>
        <p:nvSpPr>
          <p:cNvPr id="5" name="Slide Number Placeholder 4"/>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12</a:t>
            </a:fld>
            <a:endParaRPr lang="en-NZ" sz="1200" dirty="0">
              <a:solidFill>
                <a:schemeClr val="bg2"/>
              </a:solidFill>
            </a:endParaRPr>
          </a:p>
        </p:txBody>
      </p:sp>
      <p:sp>
        <p:nvSpPr>
          <p:cNvPr id="6" name="Rectangle 3"/>
          <p:cNvSpPr txBox="1">
            <a:spLocks noChangeArrowheads="1"/>
          </p:cNvSpPr>
          <p:nvPr/>
        </p:nvSpPr>
        <p:spPr bwMode="auto">
          <a:xfrm>
            <a:off x="107504" y="1556792"/>
            <a:ext cx="4536504"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71475" indent="-371475">
              <a:spcBef>
                <a:spcPts val="100"/>
              </a:spcBef>
              <a:buFont typeface="Arial" pitchFamily="34" charset="0"/>
              <a:buChar char="•"/>
              <a:defRPr/>
            </a:pPr>
            <a:r>
              <a:rPr lang="en-NZ" sz="1600" dirty="0" err="1" smtClean="0"/>
              <a:t>Hindcasting</a:t>
            </a:r>
            <a:r>
              <a:rPr lang="en-NZ" sz="1600" dirty="0" smtClean="0"/>
              <a:t> is an analytical approach that can be applied to examine how decision support tools, analysis, and key assumptions performed after the fact:</a:t>
            </a:r>
          </a:p>
          <a:p>
            <a:pPr marL="828675" lvl="1" indent="-371475">
              <a:spcBef>
                <a:spcPts val="100"/>
              </a:spcBef>
              <a:buFont typeface="Arial" pitchFamily="34" charset="0"/>
              <a:buChar char="−"/>
              <a:defRPr/>
            </a:pPr>
            <a:r>
              <a:rPr lang="en-NZ" sz="1400" dirty="0" smtClean="0"/>
              <a:t>A priori forecast </a:t>
            </a:r>
            <a:r>
              <a:rPr lang="en-NZ" sz="1400" dirty="0" err="1" smtClean="0"/>
              <a:t>vs</a:t>
            </a:r>
            <a:r>
              <a:rPr lang="en-NZ" sz="1400" dirty="0" smtClean="0"/>
              <a:t> ex post outcomes.</a:t>
            </a:r>
          </a:p>
          <a:p>
            <a:pPr marL="828675" lvl="1" indent="-371475">
              <a:spcBef>
                <a:spcPts val="100"/>
              </a:spcBef>
              <a:buFont typeface="Arial" pitchFamily="34" charset="0"/>
              <a:buChar char="−"/>
              <a:defRPr/>
            </a:pPr>
            <a:r>
              <a:rPr lang="en-NZ" sz="1400" dirty="0" err="1" smtClean="0"/>
              <a:t>Hindcasting</a:t>
            </a:r>
            <a:r>
              <a:rPr lang="en-NZ" sz="1400" dirty="0" smtClean="0"/>
              <a:t> </a:t>
            </a:r>
            <a:r>
              <a:rPr lang="en-NZ" sz="1400" dirty="0" smtClean="0"/>
              <a:t>is seen by Meridian as part of good internal management</a:t>
            </a:r>
            <a:r>
              <a:rPr lang="en-NZ" sz="1400" dirty="0" smtClean="0"/>
              <a:t>.</a:t>
            </a:r>
          </a:p>
          <a:p>
            <a:pPr marL="371475" indent="-371475">
              <a:spcBef>
                <a:spcPts val="100"/>
              </a:spcBef>
              <a:buFont typeface="Arial" pitchFamily="34" charset="0"/>
              <a:buChar char="•"/>
              <a:defRPr/>
            </a:pPr>
            <a:r>
              <a:rPr lang="en-NZ" sz="1600" dirty="0" smtClean="0"/>
              <a:t>We seek to </a:t>
            </a:r>
            <a:r>
              <a:rPr lang="en-NZ" sz="1600" dirty="0" smtClean="0"/>
              <a:t>answer the question of market performance </a:t>
            </a:r>
            <a:r>
              <a:rPr lang="en-NZ" sz="1600" dirty="0" smtClean="0"/>
              <a:t>by </a:t>
            </a:r>
            <a:r>
              <a:rPr lang="en-NZ" sz="1600" dirty="0" smtClean="0"/>
              <a:t>first addressing the question of what is an appropriate metric to use in measuring the actions of the </a:t>
            </a:r>
            <a:r>
              <a:rPr lang="en-NZ" sz="1600" dirty="0" smtClean="0"/>
              <a:t>market:</a:t>
            </a:r>
          </a:p>
          <a:p>
            <a:pPr marL="828675" lvl="1" indent="-371475">
              <a:spcBef>
                <a:spcPts val="100"/>
              </a:spcBef>
              <a:buFont typeface="Arial" pitchFamily="34" charset="0"/>
              <a:buChar char="−"/>
              <a:defRPr/>
            </a:pPr>
            <a:r>
              <a:rPr lang="en-NZ" sz="1400" dirty="0" smtClean="0"/>
              <a:t>Starting </a:t>
            </a:r>
            <a:r>
              <a:rPr lang="en-NZ" sz="1400" dirty="0" smtClean="0"/>
              <a:t>with a metric that judges behaviour from the perspective of what is best for NZ</a:t>
            </a:r>
            <a:r>
              <a:rPr lang="en-NZ" sz="1400" dirty="0" smtClean="0"/>
              <a:t>.</a:t>
            </a:r>
          </a:p>
          <a:p>
            <a:pPr marL="371475" indent="-371475">
              <a:spcBef>
                <a:spcPts val="100"/>
              </a:spcBef>
              <a:buFont typeface="Arial" pitchFamily="34" charset="0"/>
              <a:buChar char="•"/>
              <a:defRPr/>
            </a:pPr>
            <a:r>
              <a:rPr lang="en-NZ" sz="1600" dirty="0" smtClean="0"/>
              <a:t>Traditionally in the NZ context stochastic reservoir and power system models are applied:</a:t>
            </a:r>
          </a:p>
          <a:p>
            <a:pPr marL="828675" lvl="1" indent="-371475">
              <a:spcBef>
                <a:spcPts val="100"/>
              </a:spcBef>
              <a:buFont typeface="Arial" pitchFamily="34" charset="0"/>
              <a:buChar char="−"/>
              <a:defRPr/>
            </a:pPr>
            <a:r>
              <a:rPr lang="en-NZ" sz="1400" dirty="0" smtClean="0"/>
              <a:t>Spectra</a:t>
            </a:r>
          </a:p>
          <a:p>
            <a:pPr marL="828675" lvl="1" indent="-371475">
              <a:spcBef>
                <a:spcPts val="100"/>
              </a:spcBef>
              <a:buFont typeface="Arial" pitchFamily="34" charset="0"/>
              <a:buChar char="−"/>
              <a:defRPr/>
            </a:pPr>
            <a:r>
              <a:rPr lang="en-NZ" sz="1400" dirty="0" smtClean="0"/>
              <a:t>SDDP</a:t>
            </a:r>
          </a:p>
          <a:p>
            <a:pPr marL="828675" lvl="1" indent="-371475">
              <a:spcBef>
                <a:spcPts val="100"/>
              </a:spcBef>
              <a:buFont typeface="Arial" pitchFamily="34" charset="0"/>
              <a:buChar char="−"/>
              <a:defRPr/>
            </a:pPr>
            <a:r>
              <a:rPr lang="en-NZ" sz="1400" dirty="0" smtClean="0"/>
              <a:t>DOASA</a:t>
            </a:r>
          </a:p>
          <a:p>
            <a:pPr marL="828675" lvl="1" indent="-371475">
              <a:spcBef>
                <a:spcPts val="100"/>
              </a:spcBef>
              <a:buFont typeface="Arial" pitchFamily="34" charset="0"/>
              <a:buChar char="−"/>
              <a:defRPr/>
            </a:pPr>
            <a:r>
              <a:rPr lang="en-NZ" sz="1400" dirty="0" err="1" smtClean="0"/>
              <a:t>Emarket</a:t>
            </a:r>
            <a:endParaRPr lang="en-NZ" sz="1400" dirty="0" smtClean="0"/>
          </a:p>
          <a:p>
            <a:pPr marL="828675" lvl="1" indent="-371475">
              <a:spcBef>
                <a:spcPts val="100"/>
              </a:spcBef>
              <a:buFont typeface="Arial" pitchFamily="34" charset="0"/>
              <a:buChar char="−"/>
              <a:defRPr/>
            </a:pPr>
            <a:r>
              <a:rPr lang="en-NZ" sz="1400" dirty="0" smtClean="0"/>
              <a:t>...</a:t>
            </a:r>
            <a:endParaRPr lang="en-NZ" sz="1400" dirty="0" smtClean="0"/>
          </a:p>
          <a:p>
            <a:pPr marL="371475" indent="-371475">
              <a:spcBef>
                <a:spcPts val="100"/>
              </a:spcBef>
              <a:buFont typeface="Arial" pitchFamily="34" charset="0"/>
              <a:buChar char="−"/>
              <a:defRPr/>
            </a:pPr>
            <a:endParaRPr lang="en-NZ"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Pukaki and Tekapo Storage</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13</a:t>
            </a:fld>
            <a:endParaRPr lang="en-NZ" sz="1200" dirty="0">
              <a:solidFill>
                <a:schemeClr val="bg2"/>
              </a:solidFill>
            </a:endParaRPr>
          </a:p>
        </p:txBody>
      </p:sp>
      <p:pic>
        <p:nvPicPr>
          <p:cNvPr id="2051" name="Picture 3"/>
          <p:cNvPicPr>
            <a:picLocks noChangeAspect="1" noChangeArrowheads="1"/>
          </p:cNvPicPr>
          <p:nvPr/>
        </p:nvPicPr>
        <p:blipFill>
          <a:blip r:embed="rId3" cstate="print"/>
          <a:srcRect/>
          <a:stretch>
            <a:fillRect/>
          </a:stretch>
        </p:blipFill>
        <p:spPr bwMode="auto">
          <a:xfrm>
            <a:off x="755576" y="1556792"/>
            <a:ext cx="7560000" cy="5152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NZ Storage (No Manapouri)</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14</a:t>
            </a:fld>
            <a:endParaRPr lang="en-NZ" sz="1200" dirty="0">
              <a:solidFill>
                <a:schemeClr val="bg2"/>
              </a:solidFill>
            </a:endParaRPr>
          </a:p>
        </p:txBody>
      </p:sp>
      <p:pic>
        <p:nvPicPr>
          <p:cNvPr id="3075" name="Picture 3"/>
          <p:cNvPicPr>
            <a:picLocks noChangeAspect="1" noChangeArrowheads="1"/>
          </p:cNvPicPr>
          <p:nvPr/>
        </p:nvPicPr>
        <p:blipFill>
          <a:blip r:embed="rId3" cstate="print"/>
          <a:srcRect/>
          <a:stretch>
            <a:fillRect/>
          </a:stretch>
        </p:blipFill>
        <p:spPr bwMode="auto">
          <a:xfrm>
            <a:off x="755576" y="1556792"/>
            <a:ext cx="7560000" cy="5152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Meridian Generation</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15</a:t>
            </a:fld>
            <a:endParaRPr lang="en-NZ" sz="1200" dirty="0">
              <a:solidFill>
                <a:schemeClr val="bg2"/>
              </a:solidFill>
            </a:endParaRPr>
          </a:p>
        </p:txBody>
      </p:sp>
      <p:pic>
        <p:nvPicPr>
          <p:cNvPr id="2051" name="Picture 3"/>
          <p:cNvPicPr>
            <a:picLocks noChangeAspect="1" noChangeArrowheads="1"/>
          </p:cNvPicPr>
          <p:nvPr/>
        </p:nvPicPr>
        <p:blipFill>
          <a:blip r:embed="rId3" cstate="print"/>
          <a:srcRect/>
          <a:stretch>
            <a:fillRect/>
          </a:stretch>
        </p:blipFill>
        <p:spPr bwMode="auto">
          <a:xfrm>
            <a:off x="755576" y="1556792"/>
            <a:ext cx="7560000" cy="5157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Thermal Generation</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16</a:t>
            </a:fld>
            <a:endParaRPr lang="en-NZ" sz="1200" dirty="0">
              <a:solidFill>
                <a:schemeClr val="bg2"/>
              </a:solidFill>
            </a:endParaRPr>
          </a:p>
        </p:txBody>
      </p:sp>
      <p:pic>
        <p:nvPicPr>
          <p:cNvPr id="5123" name="Picture 3"/>
          <p:cNvPicPr>
            <a:picLocks noChangeAspect="1" noChangeArrowheads="1"/>
          </p:cNvPicPr>
          <p:nvPr/>
        </p:nvPicPr>
        <p:blipFill>
          <a:blip r:embed="rId3" cstate="print"/>
          <a:srcRect/>
          <a:stretch>
            <a:fillRect/>
          </a:stretch>
        </p:blipFill>
        <p:spPr bwMode="auto">
          <a:xfrm>
            <a:off x="755576" y="1556792"/>
            <a:ext cx="7560000" cy="5141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NI Market Prices</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17</a:t>
            </a:fld>
            <a:endParaRPr lang="en-NZ" sz="1200" dirty="0">
              <a:solidFill>
                <a:schemeClr val="bg2"/>
              </a:solidFill>
            </a:endParaRPr>
          </a:p>
        </p:txBody>
      </p:sp>
      <p:pic>
        <p:nvPicPr>
          <p:cNvPr id="6147" name="Picture 3"/>
          <p:cNvPicPr>
            <a:picLocks noChangeAspect="1" noChangeArrowheads="1"/>
          </p:cNvPicPr>
          <p:nvPr/>
        </p:nvPicPr>
        <p:blipFill>
          <a:blip r:embed="rId3" cstate="print"/>
          <a:srcRect/>
          <a:stretch>
            <a:fillRect/>
          </a:stretch>
        </p:blipFill>
        <p:spPr bwMode="auto">
          <a:xfrm>
            <a:off x="755576" y="1556792"/>
            <a:ext cx="7560000" cy="5141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SI Market Prices</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18</a:t>
            </a:fld>
            <a:endParaRPr lang="en-NZ" sz="1200" dirty="0">
              <a:solidFill>
                <a:schemeClr val="bg2"/>
              </a:solidFill>
            </a:endParaRPr>
          </a:p>
        </p:txBody>
      </p:sp>
      <p:pic>
        <p:nvPicPr>
          <p:cNvPr id="7171" name="Picture 3"/>
          <p:cNvPicPr>
            <a:picLocks noChangeAspect="1" noChangeArrowheads="1"/>
          </p:cNvPicPr>
          <p:nvPr/>
        </p:nvPicPr>
        <p:blipFill>
          <a:blip r:embed="rId3" cstate="print"/>
          <a:srcRect/>
          <a:stretch>
            <a:fillRect/>
          </a:stretch>
        </p:blipFill>
        <p:spPr bwMode="auto">
          <a:xfrm>
            <a:off x="755576" y="1556792"/>
            <a:ext cx="7560000" cy="5141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HVDC Transfers</a:t>
            </a:r>
            <a:endParaRPr lang="en-US" dirty="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19</a:t>
            </a:fld>
            <a:endParaRPr lang="en-NZ" sz="1200" dirty="0">
              <a:solidFill>
                <a:schemeClr val="bg2"/>
              </a:solidFill>
            </a:endParaRPr>
          </a:p>
        </p:txBody>
      </p:sp>
      <p:pic>
        <p:nvPicPr>
          <p:cNvPr id="8194" name="Picture 2"/>
          <p:cNvPicPr>
            <a:picLocks noChangeAspect="1" noChangeArrowheads="1"/>
          </p:cNvPicPr>
          <p:nvPr/>
        </p:nvPicPr>
        <p:blipFill>
          <a:blip r:embed="rId3" cstate="print"/>
          <a:srcRect/>
          <a:stretch>
            <a:fillRect/>
          </a:stretch>
        </p:blipFill>
        <p:spPr bwMode="auto">
          <a:xfrm>
            <a:off x="755576" y="1556792"/>
            <a:ext cx="7560000" cy="5141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US" dirty="0" smtClean="0"/>
              <a:t>Introduction &amp; Background</a:t>
            </a:r>
            <a:endParaRPr lang="en-US" dirty="0"/>
          </a:p>
        </p:txBody>
      </p:sp>
      <p:sp>
        <p:nvSpPr>
          <p:cNvPr id="5123" name="Rectangle 3"/>
          <p:cNvSpPr>
            <a:spLocks noGrp="1" noChangeArrowheads="1"/>
          </p:cNvSpPr>
          <p:nvPr>
            <p:ph type="body" idx="1"/>
          </p:nvPr>
        </p:nvSpPr>
        <p:spPr>
          <a:xfrm>
            <a:off x="4644008" y="1556792"/>
            <a:ext cx="4356000" cy="5112568"/>
          </a:xfrm>
        </p:spPr>
        <p:txBody>
          <a:bodyPr/>
          <a:lstStyle/>
          <a:p>
            <a:pPr lvl="0">
              <a:defRPr/>
            </a:pPr>
            <a:r>
              <a:rPr lang="en-NZ" sz="1400" dirty="0" smtClean="0"/>
              <a:t>With market listing complete additional scrutiny of industry and company performance is likely:</a:t>
            </a:r>
          </a:p>
          <a:p>
            <a:pPr lvl="1">
              <a:defRPr/>
            </a:pPr>
            <a:r>
              <a:rPr lang="en-NZ" sz="1200" dirty="0" smtClean="0"/>
              <a:t>As well as a desire to understand and analyse key industry drivers and their impact.</a:t>
            </a:r>
          </a:p>
          <a:p>
            <a:r>
              <a:rPr lang="en-NZ" sz="1400" dirty="0" err="1" smtClean="0"/>
              <a:t>Hindcasting</a:t>
            </a:r>
            <a:r>
              <a:rPr lang="en-NZ" sz="1400" dirty="0" smtClean="0"/>
              <a:t> is an analytical approach that can be applied to examine how decision support tools, analysis, and key assumptions performed after the fact:</a:t>
            </a:r>
          </a:p>
          <a:p>
            <a:pPr lvl="1"/>
            <a:r>
              <a:rPr lang="en-NZ" sz="1200" dirty="0" smtClean="0"/>
              <a:t>A priori we forecast a range of future outcomes.</a:t>
            </a:r>
          </a:p>
          <a:p>
            <a:pPr lvl="1"/>
            <a:r>
              <a:rPr lang="en-NZ" sz="1200" dirty="0" smtClean="0"/>
              <a:t>Ex post we observe actual market outcomes.</a:t>
            </a:r>
          </a:p>
          <a:p>
            <a:r>
              <a:rPr lang="en-NZ" sz="1400" dirty="0" smtClean="0"/>
              <a:t>Meridian has undertaken five hindcast exercises in recent years – the first in 2008 and most recently in early 2013:</a:t>
            </a:r>
          </a:p>
          <a:p>
            <a:pPr lvl="1"/>
            <a:r>
              <a:rPr lang="en-NZ" sz="1200" dirty="0" err="1" smtClean="0"/>
              <a:t>Hindcasting</a:t>
            </a:r>
            <a:r>
              <a:rPr lang="en-NZ" sz="1200" dirty="0" smtClean="0"/>
              <a:t> is seen by Meridian as part of good internal management.</a:t>
            </a:r>
          </a:p>
          <a:p>
            <a:r>
              <a:rPr lang="en-NZ" sz="1400" dirty="0" smtClean="0"/>
              <a:t>In early 2013, Meridian undertook an updated hindcasting exercise:</a:t>
            </a:r>
          </a:p>
          <a:p>
            <a:pPr lvl="1"/>
            <a:r>
              <a:rPr lang="en-NZ" sz="1200" dirty="0" smtClean="0"/>
              <a:t>In particular an examination of the 2012 year.</a:t>
            </a:r>
          </a:p>
          <a:p>
            <a:pPr lvl="1"/>
            <a:r>
              <a:rPr lang="en-NZ" sz="1200" dirty="0" smtClean="0"/>
              <a:t>Seeking to isolate individual forecast assumptions, their impacts, and to test their relevance.</a:t>
            </a:r>
          </a:p>
          <a:p>
            <a:pPr lvl="1"/>
            <a:r>
              <a:rPr lang="en-NZ" sz="1200" dirty="0" smtClean="0"/>
              <a:t>Seeking to embed the hindcasting discipline within Meridian to compliment its existing self-examination process and metrics.</a:t>
            </a:r>
          </a:p>
        </p:txBody>
      </p:sp>
      <p:sp>
        <p:nvSpPr>
          <p:cNvPr id="5" name="Slide Number Placeholder 4"/>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2</a:t>
            </a:fld>
            <a:endParaRPr lang="en-NZ" sz="1200" dirty="0">
              <a:solidFill>
                <a:schemeClr val="bg2"/>
              </a:solidFill>
            </a:endParaRPr>
          </a:p>
        </p:txBody>
      </p:sp>
      <p:sp>
        <p:nvSpPr>
          <p:cNvPr id="6" name="Rectangle 3"/>
          <p:cNvSpPr txBox="1">
            <a:spLocks noChangeArrowheads="1"/>
          </p:cNvSpPr>
          <p:nvPr/>
        </p:nvSpPr>
        <p:spPr bwMode="auto">
          <a:xfrm>
            <a:off x="107504" y="1556792"/>
            <a:ext cx="4356000"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71475" lvl="0" indent="-371475">
              <a:spcBef>
                <a:spcPct val="20000"/>
              </a:spcBef>
              <a:buFontTx/>
              <a:buChar char="•"/>
              <a:defRPr/>
            </a:pPr>
            <a:r>
              <a:rPr lang="en-NZ" sz="1400" kern="0" dirty="0" smtClean="0">
                <a:latin typeface="+mn-lt"/>
              </a:rPr>
              <a:t>Over recent years the NZ electricity industry has been buffeted by unprecedented levels of dissatisfaction from the wider public, policy makers, consumer groups, and regulators.</a:t>
            </a:r>
          </a:p>
          <a:p>
            <a:pPr marL="371475" lvl="0" indent="-371475">
              <a:spcBef>
                <a:spcPct val="20000"/>
              </a:spcBef>
              <a:buFontTx/>
              <a:buChar char="•"/>
              <a:defRPr/>
            </a:pPr>
            <a:r>
              <a:rPr lang="en-NZ" sz="1400" kern="0" dirty="0" smtClean="0">
                <a:latin typeface="+mn-lt"/>
              </a:rPr>
              <a:t>Dissatisfaction has been particularly focused on market and regulatory structures and intensified over the 2008-13 period due to:</a:t>
            </a:r>
          </a:p>
          <a:p>
            <a:pPr marL="828675" lvl="1" indent="-371475">
              <a:spcBef>
                <a:spcPct val="20000"/>
              </a:spcBef>
              <a:buFont typeface="Arial" pitchFamily="34" charset="0"/>
              <a:buChar char="−"/>
              <a:defRPr/>
            </a:pPr>
            <a:r>
              <a:rPr lang="en-NZ" sz="1200" kern="0" dirty="0" smtClean="0">
                <a:latin typeface="+mn-lt"/>
              </a:rPr>
              <a:t>Winter 2008:  the 4th ‘dry winter’ since 2001.</a:t>
            </a:r>
          </a:p>
          <a:p>
            <a:pPr marL="828675" lvl="1" indent="-371475">
              <a:spcBef>
                <a:spcPct val="20000"/>
              </a:spcBef>
              <a:buFont typeface="Arial" pitchFamily="34" charset="0"/>
              <a:buChar char="−"/>
              <a:defRPr/>
            </a:pPr>
            <a:r>
              <a:rPr lang="en-NZ" sz="1200" kern="0" dirty="0" smtClean="0">
                <a:latin typeface="+mn-lt"/>
              </a:rPr>
              <a:t>Retail tariffs:  up 70+% since 2001.</a:t>
            </a:r>
          </a:p>
          <a:p>
            <a:pPr marL="828675" lvl="1" indent="-371475">
              <a:spcBef>
                <a:spcPct val="20000"/>
              </a:spcBef>
              <a:buFont typeface="Arial" pitchFamily="34" charset="0"/>
              <a:buChar char="−"/>
              <a:defRPr/>
            </a:pPr>
            <a:r>
              <a:rPr lang="en-NZ" sz="1200" kern="0" dirty="0" smtClean="0">
                <a:latin typeface="+mn-lt"/>
              </a:rPr>
              <a:t>ComCom:  the Wolak report alleging $4.3B of excess profits since 2001.</a:t>
            </a:r>
          </a:p>
          <a:p>
            <a:pPr marL="828675" lvl="1" indent="-371475">
              <a:spcBef>
                <a:spcPct val="20000"/>
              </a:spcBef>
              <a:buFont typeface="Arial" pitchFamily="34" charset="0"/>
              <a:buChar char="−"/>
              <a:defRPr/>
            </a:pPr>
            <a:r>
              <a:rPr lang="en-NZ" sz="1200" kern="0" dirty="0" smtClean="0">
                <a:latin typeface="+mn-lt"/>
              </a:rPr>
              <a:t>2009 Ministerial Review:  suggestion of poor retail competition.</a:t>
            </a:r>
          </a:p>
          <a:p>
            <a:pPr marL="828675" lvl="1" indent="-371475">
              <a:spcBef>
                <a:spcPct val="20000"/>
              </a:spcBef>
              <a:buFont typeface="Arial" pitchFamily="34" charset="0"/>
              <a:buChar char="−"/>
              <a:defRPr/>
            </a:pPr>
            <a:r>
              <a:rPr lang="en-NZ" sz="1200" kern="0" dirty="0" smtClean="0">
                <a:latin typeface="+mn-lt"/>
              </a:rPr>
              <a:t>2010 Electricity Industry Act: s</a:t>
            </a:r>
            <a:r>
              <a:rPr lang="en-NZ" sz="1200" kern="0" dirty="0" smtClean="0"/>
              <a:t>uggestion of </a:t>
            </a:r>
            <a:r>
              <a:rPr lang="en-NZ" sz="1200" kern="0" dirty="0" smtClean="0">
                <a:latin typeface="+mn-lt"/>
              </a:rPr>
              <a:t>over-reliance on public conservation campaigns and mis-management of reservoir operation.</a:t>
            </a:r>
          </a:p>
          <a:p>
            <a:pPr marL="828675" lvl="1" indent="-371475">
              <a:spcBef>
                <a:spcPct val="20000"/>
              </a:spcBef>
              <a:buFont typeface="Arial" pitchFamily="34" charset="0"/>
              <a:buChar char="−"/>
              <a:defRPr/>
            </a:pPr>
            <a:r>
              <a:rPr lang="en-NZ" sz="1200" kern="0" dirty="0" smtClean="0"/>
              <a:t>2012-3 the emergence of NZ Power, growing awareness of fuel poverty, and equity issues.</a:t>
            </a:r>
            <a:endParaRPr lang="en-NZ" sz="1200" kern="0" dirty="0" smtClean="0">
              <a:latin typeface="+mn-lt"/>
            </a:endParaRPr>
          </a:p>
          <a:p>
            <a:pPr marL="371475" lvl="0" indent="-371475">
              <a:spcBef>
                <a:spcPct val="20000"/>
              </a:spcBef>
              <a:buFontTx/>
              <a:buChar char="•"/>
              <a:defRPr/>
            </a:pPr>
            <a:r>
              <a:rPr lang="en-NZ" sz="1400" kern="0" dirty="0" smtClean="0">
                <a:latin typeface="+mn-lt"/>
              </a:rPr>
              <a:t>Three years on from the implementation of the EIA there is a natural question as to how the ‘new’ wholesale market is performing:</a:t>
            </a:r>
          </a:p>
          <a:p>
            <a:pPr marL="828675" lvl="1" indent="-371475">
              <a:spcBef>
                <a:spcPct val="20000"/>
              </a:spcBef>
              <a:buFont typeface="Arial" pitchFamily="34" charset="0"/>
              <a:buChar char="−"/>
              <a:defRPr/>
            </a:pPr>
            <a:r>
              <a:rPr lang="en-NZ" sz="1200" kern="0" dirty="0" smtClean="0"/>
              <a:t>Especially in the light of the extreme dry of 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US" dirty="0" smtClean="0"/>
              <a:t>Conclusions</a:t>
            </a:r>
            <a:endParaRPr lang="en-US" dirty="0"/>
          </a:p>
        </p:txBody>
      </p:sp>
      <p:sp>
        <p:nvSpPr>
          <p:cNvPr id="5123" name="Rectangle 3"/>
          <p:cNvSpPr>
            <a:spLocks noGrp="1" noChangeArrowheads="1"/>
          </p:cNvSpPr>
          <p:nvPr>
            <p:ph type="body" idx="1"/>
          </p:nvPr>
        </p:nvSpPr>
        <p:spPr>
          <a:xfrm>
            <a:off x="4644008" y="1556792"/>
            <a:ext cx="4356000" cy="5301208"/>
          </a:xfrm>
        </p:spPr>
        <p:txBody>
          <a:bodyPr/>
          <a:lstStyle/>
          <a:p>
            <a:pPr lvl="1">
              <a:defRPr/>
            </a:pPr>
            <a:r>
              <a:rPr lang="en-NZ" sz="1400" dirty="0" smtClean="0"/>
              <a:t>Market </a:t>
            </a:r>
            <a:r>
              <a:rPr lang="en-NZ" sz="1400" dirty="0" smtClean="0"/>
              <a:t>outcomes are close to what could be achieved under central control.</a:t>
            </a:r>
          </a:p>
          <a:p>
            <a:pPr lvl="1">
              <a:defRPr/>
            </a:pPr>
            <a:r>
              <a:rPr lang="en-NZ" sz="1400" dirty="0" smtClean="0"/>
              <a:t>A range of different reservoir management tools demonstrate a good ability to shadow the market.</a:t>
            </a:r>
          </a:p>
          <a:p>
            <a:pPr>
              <a:defRPr/>
            </a:pPr>
            <a:r>
              <a:rPr lang="en-NZ" sz="1600" dirty="0" smtClean="0"/>
              <a:t>However care should be taken in drawing strong conclusions about the goodness of outcomes without an appropriate context and sensitivities:</a:t>
            </a:r>
          </a:p>
          <a:p>
            <a:pPr lvl="1">
              <a:defRPr/>
            </a:pPr>
            <a:r>
              <a:rPr lang="en-NZ" sz="1400" dirty="0" smtClean="0"/>
              <a:t>Price outcomes in particular show a large sensitivity to changes in input assumptions.</a:t>
            </a:r>
          </a:p>
          <a:p>
            <a:pPr>
              <a:defRPr/>
            </a:pPr>
            <a:r>
              <a:rPr lang="en-NZ" sz="1600" dirty="0" smtClean="0"/>
              <a:t>Three years on from </a:t>
            </a:r>
            <a:r>
              <a:rPr lang="en-NZ" sz="1600" dirty="0" smtClean="0"/>
              <a:t>EIA implementation not </a:t>
            </a:r>
            <a:r>
              <a:rPr lang="en-NZ" sz="1600" dirty="0" smtClean="0"/>
              <a:t>a lot </a:t>
            </a:r>
            <a:r>
              <a:rPr lang="en-NZ" sz="1600" dirty="0" smtClean="0"/>
              <a:t>seems to have changed – similar </a:t>
            </a:r>
            <a:r>
              <a:rPr lang="en-NZ" sz="1600" dirty="0" smtClean="0"/>
              <a:t>behaviours are seen </a:t>
            </a:r>
            <a:r>
              <a:rPr lang="en-NZ" sz="1600" dirty="0" smtClean="0"/>
              <a:t>to </a:t>
            </a:r>
            <a:r>
              <a:rPr lang="en-NZ" sz="1600" dirty="0" smtClean="0"/>
              <a:t>those observed in previous hindcast exercises:</a:t>
            </a:r>
          </a:p>
          <a:p>
            <a:pPr lvl="2">
              <a:defRPr/>
            </a:pPr>
            <a:r>
              <a:rPr lang="en-NZ" sz="1400" dirty="0" smtClean="0"/>
              <a:t>Thermal stations generate when they ‘should’.</a:t>
            </a:r>
          </a:p>
          <a:p>
            <a:pPr lvl="2">
              <a:defRPr/>
            </a:pPr>
            <a:r>
              <a:rPr lang="en-NZ" sz="1400" dirty="0" smtClean="0"/>
              <a:t>Reservoirs are being managed ‘appropriately</a:t>
            </a:r>
            <a:r>
              <a:rPr lang="en-NZ" sz="1400" dirty="0" smtClean="0"/>
              <a:t>’.</a:t>
            </a:r>
          </a:p>
          <a:p>
            <a:pPr lvl="2">
              <a:defRPr/>
            </a:pPr>
            <a:r>
              <a:rPr lang="en-NZ" sz="1400" dirty="0" smtClean="0"/>
              <a:t>Market prices appear reasonable.</a:t>
            </a:r>
            <a:endParaRPr lang="en-NZ" sz="1400" dirty="0" smtClean="0"/>
          </a:p>
        </p:txBody>
      </p:sp>
      <p:sp>
        <p:nvSpPr>
          <p:cNvPr id="5" name="Slide Number Placeholder 4"/>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20</a:t>
            </a:fld>
            <a:endParaRPr lang="en-NZ" sz="1200" dirty="0">
              <a:solidFill>
                <a:schemeClr val="bg2"/>
              </a:solidFill>
            </a:endParaRPr>
          </a:p>
        </p:txBody>
      </p:sp>
      <p:sp>
        <p:nvSpPr>
          <p:cNvPr id="6" name="Rectangle 3"/>
          <p:cNvSpPr txBox="1">
            <a:spLocks noChangeArrowheads="1"/>
          </p:cNvSpPr>
          <p:nvPr/>
        </p:nvSpPr>
        <p:spPr bwMode="auto">
          <a:xfrm>
            <a:off x="107504" y="1556792"/>
            <a:ext cx="4608512" cy="530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71475" indent="-371475">
              <a:spcBef>
                <a:spcPts val="200"/>
              </a:spcBef>
              <a:buFontTx/>
              <a:buChar char="•"/>
              <a:defRPr/>
            </a:pPr>
            <a:r>
              <a:rPr lang="en-NZ" sz="1600" kern="0" dirty="0" smtClean="0"/>
              <a:t>Market outcomes have broadly matched benchmark modelled </a:t>
            </a:r>
            <a:r>
              <a:rPr lang="en-NZ" sz="1600" kern="0" dirty="0" smtClean="0"/>
              <a:t>results.</a:t>
            </a:r>
            <a:endParaRPr lang="en-NZ" sz="1600" kern="0" dirty="0" smtClean="0"/>
          </a:p>
          <a:p>
            <a:pPr marL="371475" lvl="0" indent="-371475">
              <a:spcBef>
                <a:spcPct val="20000"/>
              </a:spcBef>
              <a:buFontTx/>
              <a:buChar char="•"/>
              <a:defRPr/>
            </a:pPr>
            <a:r>
              <a:rPr lang="en-NZ" sz="1600" kern="0" dirty="0" smtClean="0"/>
              <a:t>Market </a:t>
            </a:r>
            <a:r>
              <a:rPr lang="en-NZ" sz="1600" kern="0" dirty="0" smtClean="0"/>
              <a:t>outcomes through both an extreme dry period (2012) and a prolonged extreme wet period (2009-2010) have been largely driven by the unavoidable costs of generating and managing the </a:t>
            </a:r>
            <a:r>
              <a:rPr lang="en-NZ" sz="1600" kern="0" dirty="0" smtClean="0"/>
              <a:t>system</a:t>
            </a:r>
            <a:r>
              <a:rPr lang="en-NZ" sz="1600" kern="0" dirty="0" smtClean="0"/>
              <a:t>.</a:t>
            </a:r>
            <a:endParaRPr lang="en-NZ" sz="1400" kern="0" dirty="0" smtClean="0"/>
          </a:p>
          <a:p>
            <a:pPr marL="371475" lvl="0" indent="-371475">
              <a:spcBef>
                <a:spcPct val="20000"/>
              </a:spcBef>
              <a:buFontTx/>
              <a:buChar char="•"/>
              <a:defRPr/>
            </a:pPr>
            <a:r>
              <a:rPr lang="en-NZ" sz="1600" kern="0" dirty="0" smtClean="0"/>
              <a:t>The market has not been a perfect reflection of a centrally controlled benchmark:</a:t>
            </a:r>
          </a:p>
          <a:p>
            <a:pPr marL="828675" lvl="1" indent="-371475">
              <a:spcBef>
                <a:spcPct val="20000"/>
              </a:spcBef>
              <a:buFont typeface="Arial" pitchFamily="34" charset="0"/>
              <a:buChar char="−"/>
              <a:defRPr/>
            </a:pPr>
            <a:r>
              <a:rPr lang="en-NZ" sz="1400" kern="0" dirty="0" smtClean="0"/>
              <a:t>However </a:t>
            </a:r>
            <a:r>
              <a:rPr lang="en-NZ" sz="1400" kern="0" dirty="0" smtClean="0"/>
              <a:t>the gap between market outcomes and benchmark outcomes is not large.</a:t>
            </a:r>
          </a:p>
          <a:p>
            <a:pPr marL="828675" lvl="1" indent="-371475">
              <a:spcBef>
                <a:spcPct val="20000"/>
              </a:spcBef>
              <a:buFont typeface="Arial" pitchFamily="34" charset="0"/>
              <a:buChar char="−"/>
              <a:defRPr/>
            </a:pPr>
            <a:r>
              <a:rPr lang="en-NZ" sz="1400" kern="0" dirty="0" smtClean="0"/>
              <a:t>Imperfections should be considered in the light of </a:t>
            </a:r>
            <a:r>
              <a:rPr lang="en-NZ" sz="1400" kern="0" dirty="0" smtClean="0"/>
              <a:t>significant </a:t>
            </a:r>
            <a:r>
              <a:rPr lang="en-NZ" sz="1400" kern="0" dirty="0" smtClean="0"/>
              <a:t>successes – </a:t>
            </a:r>
            <a:r>
              <a:rPr lang="en-NZ" sz="1400" kern="0" dirty="0" smtClean="0"/>
              <a:t>particularly </a:t>
            </a:r>
            <a:r>
              <a:rPr lang="en-NZ" sz="1400" kern="0" dirty="0" smtClean="0"/>
              <a:t>in market investment and the allocation of risk</a:t>
            </a:r>
            <a:r>
              <a:rPr lang="en-NZ" sz="1400" kern="0" dirty="0" smtClean="0"/>
              <a:t>.</a:t>
            </a:r>
          </a:p>
          <a:p>
            <a:pPr marL="371475" indent="-371475">
              <a:spcBef>
                <a:spcPct val="20000"/>
              </a:spcBef>
              <a:buFont typeface="Arial" pitchFamily="34" charset="0"/>
              <a:buChar char="•"/>
              <a:defRPr/>
            </a:pPr>
            <a:r>
              <a:rPr lang="en-NZ" sz="1600" kern="0" dirty="0" smtClean="0"/>
              <a:t>Comfort should be taken </a:t>
            </a:r>
            <a:r>
              <a:rPr lang="en-NZ" sz="1600" kern="0" dirty="0" smtClean="0"/>
              <a:t>from the fact that:</a:t>
            </a:r>
            <a:endParaRPr lang="en-NZ" sz="1600" kern="0" dirty="0" smtClean="0"/>
          </a:p>
          <a:p>
            <a:pPr marL="828675" lvl="1" indent="-371475">
              <a:spcBef>
                <a:spcPct val="20000"/>
              </a:spcBef>
              <a:buFont typeface="Arial" pitchFamily="34" charset="0"/>
              <a:buChar char="−"/>
              <a:defRPr/>
            </a:pPr>
            <a:r>
              <a:rPr lang="en-NZ" sz="1400" kern="0" dirty="0" smtClean="0"/>
              <a:t>Reservoir operation (both physical and pricing) is being managed in a rational manner.</a:t>
            </a:r>
          </a:p>
          <a:p>
            <a:pPr marL="371475" indent="-371475">
              <a:spcBef>
                <a:spcPct val="20000"/>
              </a:spcBef>
              <a:buFont typeface="Arial" pitchFamily="34" charset="0"/>
              <a:buChar char="−"/>
              <a:defRPr/>
            </a:pPr>
            <a:endParaRPr lang="en-NZ" sz="1400" kern="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Updating Meridian’s Hindcasting Perspective</a:t>
            </a:r>
            <a:endParaRPr lang="en-US" dirty="0"/>
          </a:p>
        </p:txBody>
      </p:sp>
      <p:sp>
        <p:nvSpPr>
          <p:cNvPr id="5123" name="Rectangle 3"/>
          <p:cNvSpPr>
            <a:spLocks noGrp="1" noChangeArrowheads="1"/>
          </p:cNvSpPr>
          <p:nvPr>
            <p:ph type="body" idx="1"/>
          </p:nvPr>
        </p:nvSpPr>
        <p:spPr>
          <a:xfrm>
            <a:off x="4644008" y="1556792"/>
            <a:ext cx="4356000" cy="5112568"/>
          </a:xfrm>
        </p:spPr>
        <p:txBody>
          <a:bodyPr/>
          <a:lstStyle/>
          <a:p>
            <a:r>
              <a:rPr lang="en-NZ" sz="1400" dirty="0" smtClean="0"/>
              <a:t>It is cleanest to start with a metric that judges behaviour from the perspective of what is best for NZ:</a:t>
            </a:r>
          </a:p>
          <a:p>
            <a:pPr lvl="1"/>
            <a:r>
              <a:rPr lang="en-NZ" sz="1200" dirty="0" smtClean="0"/>
              <a:t>This is the type of view that regulators typically apply on behalf of consumers and tax-payers.</a:t>
            </a:r>
          </a:p>
          <a:p>
            <a:pPr lvl="1"/>
            <a:r>
              <a:rPr lang="en-NZ" sz="1200" dirty="0" smtClean="0"/>
              <a:t>Once outcomes have been assessed against this metric then additional questions of appropriate commercial performance may be posed.</a:t>
            </a:r>
          </a:p>
          <a:p>
            <a:r>
              <a:rPr lang="en-NZ" sz="1400" dirty="0" smtClean="0"/>
              <a:t>A range of potential benchmarks can be suggested for examining the NZ power system.</a:t>
            </a:r>
          </a:p>
          <a:p>
            <a:r>
              <a:rPr lang="en-NZ" sz="1400" dirty="0" smtClean="0"/>
              <a:t>Traditionally in the NZ context stochastic reservoir and power system models are applied:</a:t>
            </a:r>
          </a:p>
          <a:p>
            <a:pPr lvl="1"/>
            <a:r>
              <a:rPr lang="en-NZ" sz="1200" dirty="0" smtClean="0"/>
              <a:t>Spectra</a:t>
            </a:r>
          </a:p>
          <a:p>
            <a:pPr lvl="1"/>
            <a:r>
              <a:rPr lang="en-NZ" sz="1200" dirty="0" smtClean="0"/>
              <a:t>SDDP</a:t>
            </a:r>
          </a:p>
          <a:p>
            <a:pPr lvl="1"/>
            <a:r>
              <a:rPr lang="en-NZ" sz="1200" dirty="0" smtClean="0"/>
              <a:t>DOASA</a:t>
            </a:r>
          </a:p>
          <a:p>
            <a:pPr lvl="1"/>
            <a:r>
              <a:rPr lang="en-NZ" sz="1200" dirty="0" err="1" smtClean="0"/>
              <a:t>EMarket</a:t>
            </a:r>
            <a:endParaRPr lang="en-NZ" sz="1200" dirty="0" smtClean="0"/>
          </a:p>
          <a:p>
            <a:r>
              <a:rPr lang="en-NZ" sz="1400" dirty="0" smtClean="0"/>
              <a:t>From a NZ inc perspective most of these models seek to balance the costs of excess thermal fuel burn against the costs of excess system shortage:</a:t>
            </a:r>
          </a:p>
          <a:p>
            <a:pPr lvl="1"/>
            <a:r>
              <a:rPr lang="en-NZ" sz="1200" dirty="0" smtClean="0"/>
              <a:t>In the face of significantly uncertain hydro inflows.</a:t>
            </a:r>
          </a:p>
          <a:p>
            <a:pPr lvl="1"/>
            <a:r>
              <a:rPr lang="en-NZ" sz="1200" dirty="0" smtClean="0"/>
              <a:t>To minimise the overall NZ fuel (offer) supply cost.</a:t>
            </a:r>
          </a:p>
        </p:txBody>
      </p:sp>
      <p:sp>
        <p:nvSpPr>
          <p:cNvPr id="5" name="Slide Number Placeholder 4"/>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3</a:t>
            </a:fld>
            <a:endParaRPr lang="en-NZ" sz="1200" dirty="0">
              <a:solidFill>
                <a:schemeClr val="bg2"/>
              </a:solidFill>
            </a:endParaRPr>
          </a:p>
        </p:txBody>
      </p:sp>
      <p:sp>
        <p:nvSpPr>
          <p:cNvPr id="6" name="Rectangle 3"/>
          <p:cNvSpPr txBox="1">
            <a:spLocks noChangeArrowheads="1"/>
          </p:cNvSpPr>
          <p:nvPr/>
        </p:nvSpPr>
        <p:spPr bwMode="auto">
          <a:xfrm>
            <a:off x="107504" y="1556792"/>
            <a:ext cx="4536504"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71475" indent="-371475">
              <a:spcBef>
                <a:spcPts val="100"/>
              </a:spcBef>
              <a:buFontTx/>
              <a:buChar char="•"/>
              <a:defRPr/>
            </a:pPr>
            <a:r>
              <a:rPr lang="en-NZ" sz="1400" dirty="0" smtClean="0"/>
              <a:t>Meridian has undertaken five </a:t>
            </a:r>
            <a:r>
              <a:rPr lang="en-NZ" sz="1400" dirty="0" err="1" smtClean="0"/>
              <a:t>hindcasting</a:t>
            </a:r>
            <a:r>
              <a:rPr lang="en-NZ" sz="1400" dirty="0" smtClean="0"/>
              <a:t> exercises in recent years</a:t>
            </a:r>
          </a:p>
          <a:p>
            <a:pPr marL="371475" lvl="0" indent="-371475">
              <a:spcBef>
                <a:spcPts val="100"/>
              </a:spcBef>
              <a:buFontTx/>
              <a:buChar char="•"/>
              <a:defRPr/>
            </a:pPr>
            <a:r>
              <a:rPr lang="en-NZ" sz="1400" kern="0" dirty="0" smtClean="0">
                <a:latin typeface="+mn-lt"/>
              </a:rPr>
              <a:t>Some common conclusions were reached:</a:t>
            </a:r>
          </a:p>
          <a:p>
            <a:pPr marL="828675" lvl="1" indent="-371475">
              <a:spcBef>
                <a:spcPts val="100"/>
              </a:spcBef>
              <a:buFont typeface="Arial" pitchFamily="34" charset="0"/>
              <a:buChar char="−"/>
              <a:defRPr/>
            </a:pPr>
            <a:r>
              <a:rPr lang="en-NZ" sz="1200" kern="0" dirty="0" smtClean="0"/>
              <a:t>Market outcomes are largely determined by environmental factors – inflows and the unavoidable costs of generating and managing the system.</a:t>
            </a:r>
          </a:p>
          <a:p>
            <a:pPr marL="828675" lvl="1" indent="-371475">
              <a:spcBef>
                <a:spcPts val="100"/>
              </a:spcBef>
              <a:buFont typeface="Arial" pitchFamily="34" charset="0"/>
              <a:buChar char="−"/>
              <a:defRPr/>
            </a:pPr>
            <a:r>
              <a:rPr lang="en-NZ" sz="1200" kern="0" dirty="0" smtClean="0"/>
              <a:t>The market is not a perfect reflection of a centrally controlled benchmark – but it is surprisingly close to one with reservoirs being managed in the best interests of NZ.</a:t>
            </a:r>
          </a:p>
          <a:p>
            <a:pPr marL="828675" lvl="1" indent="-371475">
              <a:spcBef>
                <a:spcPts val="100"/>
              </a:spcBef>
              <a:buFont typeface="Arial" pitchFamily="34" charset="0"/>
              <a:buChar char="−"/>
              <a:defRPr/>
            </a:pPr>
            <a:r>
              <a:rPr lang="en-NZ" sz="1200" kern="0" dirty="0" smtClean="0"/>
              <a:t>A range of decision support models demonstrate a good ability to reflect market outcomes.</a:t>
            </a:r>
          </a:p>
          <a:p>
            <a:pPr marL="371475" lvl="0" indent="-371475">
              <a:spcBef>
                <a:spcPts val="100"/>
              </a:spcBef>
              <a:buFontTx/>
              <a:buChar char="•"/>
              <a:defRPr/>
            </a:pPr>
            <a:r>
              <a:rPr lang="en-NZ" sz="1400" dirty="0" smtClean="0"/>
              <a:t>We focus here on the most recent of these –  the 2012 hindcast exercise:</a:t>
            </a:r>
          </a:p>
          <a:p>
            <a:pPr marL="828675" lvl="1" indent="-371475">
              <a:spcBef>
                <a:spcPts val="100"/>
              </a:spcBef>
              <a:buFont typeface="Arial" pitchFamily="34" charset="0"/>
              <a:buChar char="−"/>
              <a:defRPr/>
            </a:pPr>
            <a:r>
              <a:rPr lang="en-NZ" sz="1200" kern="0" dirty="0" smtClean="0"/>
              <a:t>Focusing on wholesale market outcomes.</a:t>
            </a:r>
            <a:endParaRPr lang="en-NZ" sz="1200" dirty="0" smtClean="0"/>
          </a:p>
          <a:p>
            <a:pPr marL="828675" lvl="1" indent="-371475">
              <a:spcBef>
                <a:spcPts val="100"/>
              </a:spcBef>
              <a:buFont typeface="Arial" pitchFamily="34" charset="0"/>
              <a:buChar char="−"/>
              <a:defRPr/>
            </a:pPr>
            <a:r>
              <a:rPr lang="en-NZ" sz="1200" kern="0" dirty="0" smtClean="0"/>
              <a:t>Covering the Jul-2009 to Dec-2012 period.</a:t>
            </a:r>
          </a:p>
          <a:p>
            <a:pPr marL="371475" indent="-371475">
              <a:spcBef>
                <a:spcPts val="100"/>
              </a:spcBef>
              <a:buFont typeface="Arial" pitchFamily="34" charset="0"/>
              <a:buChar char="•"/>
              <a:defRPr/>
            </a:pPr>
            <a:r>
              <a:rPr lang="en-NZ" sz="1400" dirty="0" smtClean="0"/>
              <a:t>As with previous hindcast exercises, we begin to answer the question of market performance (and Meridian’s ability to assess it) by first addressing the question of what is an appropriate metric to use in measuring the actions of the market.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2012 Hindcasting</a:t>
            </a:r>
            <a:endParaRPr lang="en-US" dirty="0"/>
          </a:p>
        </p:txBody>
      </p:sp>
      <p:sp>
        <p:nvSpPr>
          <p:cNvPr id="5123" name="Rectangle 3"/>
          <p:cNvSpPr>
            <a:spLocks noGrp="1" noChangeArrowheads="1"/>
          </p:cNvSpPr>
          <p:nvPr>
            <p:ph type="body" idx="1"/>
          </p:nvPr>
        </p:nvSpPr>
        <p:spPr>
          <a:xfrm>
            <a:off x="4644008" y="1556792"/>
            <a:ext cx="4356000" cy="5112568"/>
          </a:xfrm>
        </p:spPr>
        <p:txBody>
          <a:bodyPr/>
          <a:lstStyle/>
          <a:p>
            <a:r>
              <a:rPr lang="en-NZ" sz="1400" dirty="0" smtClean="0"/>
              <a:t>Implicit in the above assumptions, we are now only examining a key residual problem:  the NZ hydro-thermal reservoir management problem:</a:t>
            </a:r>
          </a:p>
          <a:p>
            <a:pPr lvl="1"/>
            <a:r>
              <a:rPr lang="en-NZ" sz="1200" dirty="0" smtClean="0"/>
              <a:t>All demand conditions, geothermal output, and plant outages are assumed to be known with perfect foresight – rather than via the application of generic planning assumptions.</a:t>
            </a:r>
          </a:p>
          <a:p>
            <a:pPr lvl="1"/>
            <a:r>
              <a:rPr lang="en-NZ" sz="1200" dirty="0" smtClean="0"/>
              <a:t>Whereas hydro and wind conditions are assumed to be </a:t>
            </a:r>
            <a:r>
              <a:rPr lang="en-NZ" sz="1200" u="sng" dirty="0" smtClean="0"/>
              <a:t>unknowable</a:t>
            </a:r>
            <a:r>
              <a:rPr lang="en-NZ" sz="1200" dirty="0" smtClean="0"/>
              <a:t>.</a:t>
            </a:r>
          </a:p>
          <a:p>
            <a:pPr lvl="1"/>
            <a:r>
              <a:rPr lang="en-NZ" sz="1200" dirty="0" smtClean="0"/>
              <a:t>Thermal and hydro offer behaviours are assumed to be broadly cost reflective (a modified SRMC).</a:t>
            </a:r>
          </a:p>
          <a:p>
            <a:r>
              <a:rPr lang="en-NZ" sz="1400" dirty="0" smtClean="0"/>
              <a:t>Beginning in Jul09:</a:t>
            </a:r>
          </a:p>
          <a:p>
            <a:pPr lvl="1">
              <a:buFont typeface="+mj-lt"/>
              <a:buAutoNum type="arabicPeriod"/>
            </a:pPr>
            <a:r>
              <a:rPr lang="en-NZ" sz="1200" dirty="0" smtClean="0"/>
              <a:t>Optimise the use of water in storage in the face of historical hydrological uncertainty – ie all weekly flows over the 1931-2012 period.</a:t>
            </a:r>
          </a:p>
          <a:p>
            <a:pPr lvl="1">
              <a:buFont typeface="+mj-lt"/>
              <a:buAutoNum type="arabicPeriod"/>
            </a:pPr>
            <a:r>
              <a:rPr lang="en-NZ" sz="1200" dirty="0" smtClean="0"/>
              <a:t>Run the model to simulate the 42 month Jul09 to Dec12 period for all hydrological sequences.</a:t>
            </a:r>
          </a:p>
          <a:p>
            <a:pPr lvl="1">
              <a:buFont typeface="+mj-lt"/>
              <a:buAutoNum type="arabicPeriod"/>
            </a:pPr>
            <a:r>
              <a:rPr lang="en-NZ" sz="1200" dirty="0" smtClean="0"/>
              <a:t>Examine the single inflow ‘sequence’ corresponding to the Jul09 to Dec12 period.</a:t>
            </a:r>
          </a:p>
          <a:p>
            <a:r>
              <a:rPr lang="en-NZ" sz="1400" dirty="0" smtClean="0"/>
              <a:t>Having done this we can now compare modelled benchmark results to actual market outcomes.</a:t>
            </a:r>
          </a:p>
        </p:txBody>
      </p:sp>
      <p:sp>
        <p:nvSpPr>
          <p:cNvPr id="5" name="Slide Number Placeholder 4"/>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4</a:t>
            </a:fld>
            <a:endParaRPr lang="en-NZ" sz="1200" dirty="0">
              <a:solidFill>
                <a:schemeClr val="bg2"/>
              </a:solidFill>
            </a:endParaRPr>
          </a:p>
        </p:txBody>
      </p:sp>
      <p:sp>
        <p:nvSpPr>
          <p:cNvPr id="6" name="Rectangle 3"/>
          <p:cNvSpPr txBox="1">
            <a:spLocks noChangeArrowheads="1"/>
          </p:cNvSpPr>
          <p:nvPr/>
        </p:nvSpPr>
        <p:spPr bwMode="auto">
          <a:xfrm>
            <a:off x="107504" y="1556792"/>
            <a:ext cx="4536504" cy="5184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71475" indent="-371475">
              <a:spcBef>
                <a:spcPct val="20000"/>
              </a:spcBef>
              <a:buFontTx/>
              <a:buChar char="•"/>
              <a:defRPr/>
            </a:pPr>
            <a:r>
              <a:rPr lang="en-NZ" sz="1400" dirty="0" smtClean="0"/>
              <a:t>We configure a number of decision support models to reflect the fundamental underlying costs of electricity supply and demand in NZ:</a:t>
            </a:r>
          </a:p>
          <a:p>
            <a:pPr marL="828675" lvl="1" indent="-371475">
              <a:spcBef>
                <a:spcPct val="20000"/>
              </a:spcBef>
              <a:buFont typeface="Arial" pitchFamily="34" charset="0"/>
              <a:buChar char="−"/>
              <a:defRPr/>
            </a:pPr>
            <a:r>
              <a:rPr lang="en-NZ" sz="1200" dirty="0" smtClean="0"/>
              <a:t>Approach intended to be broadly consistent with the system short-run marginal cost (SRMC).</a:t>
            </a:r>
          </a:p>
          <a:p>
            <a:pPr marL="828675" lvl="1" indent="-371475">
              <a:spcBef>
                <a:spcPct val="20000"/>
              </a:spcBef>
              <a:buFont typeface="Arial" pitchFamily="34" charset="0"/>
              <a:buChar char="−"/>
              <a:defRPr/>
            </a:pPr>
            <a:r>
              <a:rPr lang="en-NZ" sz="1200" dirty="0" smtClean="0"/>
              <a:t>NOT a re-litigation of the market’s operational decisions – rather we are using the models in the role of a proxy ‘regulatory benchmark’.</a:t>
            </a:r>
          </a:p>
          <a:p>
            <a:pPr marL="371475" indent="-371475">
              <a:spcBef>
                <a:spcPct val="20000"/>
              </a:spcBef>
              <a:buFontTx/>
              <a:buChar char="•"/>
              <a:defRPr/>
            </a:pPr>
            <a:r>
              <a:rPr lang="en-NZ" sz="1400" dirty="0" smtClean="0"/>
              <a:t>The decision support models used are:</a:t>
            </a:r>
          </a:p>
          <a:p>
            <a:pPr marL="828675" lvl="1" indent="-371475">
              <a:spcBef>
                <a:spcPct val="20000"/>
              </a:spcBef>
              <a:buFont typeface="Arial" pitchFamily="34" charset="0"/>
              <a:buChar char="−"/>
              <a:defRPr/>
            </a:pPr>
            <a:r>
              <a:rPr lang="en-NZ" sz="1200" dirty="0" smtClean="0"/>
              <a:t>Spectra:  legacy ECNZ stochastic DP – 2 node</a:t>
            </a:r>
          </a:p>
          <a:p>
            <a:pPr marL="828675" lvl="1" indent="-371475">
              <a:spcBef>
                <a:spcPct val="20000"/>
              </a:spcBef>
              <a:buFont typeface="Arial" pitchFamily="34" charset="0"/>
              <a:buChar char="−"/>
              <a:defRPr/>
            </a:pPr>
            <a:r>
              <a:rPr lang="en-NZ" sz="1200" dirty="0" smtClean="0"/>
              <a:t>LPcon:  Meridian internal stochastic DP – 22 node</a:t>
            </a:r>
          </a:p>
          <a:p>
            <a:pPr marL="828675" lvl="1" indent="-371475">
              <a:spcBef>
                <a:spcPct val="20000"/>
              </a:spcBef>
              <a:buFont typeface="Arial" pitchFamily="34" charset="0"/>
              <a:buChar char="−"/>
              <a:defRPr/>
            </a:pPr>
            <a:r>
              <a:rPr lang="en-NZ" sz="1200" dirty="0" err="1" smtClean="0"/>
              <a:t>Emarket</a:t>
            </a:r>
            <a:r>
              <a:rPr lang="en-NZ" sz="1200" dirty="0" smtClean="0"/>
              <a:t>:  Energy Link market simulation tool – 2 node &amp; 22 node configuration</a:t>
            </a:r>
          </a:p>
          <a:p>
            <a:pPr marL="371475" indent="-371475">
              <a:spcBef>
                <a:spcPct val="20000"/>
              </a:spcBef>
              <a:buFontTx/>
              <a:buChar char="•"/>
              <a:defRPr/>
            </a:pPr>
            <a:r>
              <a:rPr lang="en-NZ" sz="1400" dirty="0" smtClean="0"/>
              <a:t>We update each model for events of Jul09-Dec12:</a:t>
            </a:r>
          </a:p>
          <a:p>
            <a:pPr marL="828675" lvl="1" indent="-371475">
              <a:spcBef>
                <a:spcPct val="20000"/>
              </a:spcBef>
              <a:buFont typeface="Arial" pitchFamily="34" charset="0"/>
              <a:buChar char="−"/>
              <a:defRPr/>
            </a:pPr>
            <a:r>
              <a:rPr lang="en-NZ" sz="1200" dirty="0" smtClean="0"/>
              <a:t>Storage conditions as at Jul2009.</a:t>
            </a:r>
          </a:p>
          <a:p>
            <a:pPr marL="828675" lvl="1" indent="-371475">
              <a:spcBef>
                <a:spcPct val="20000"/>
              </a:spcBef>
              <a:buFont typeface="Arial" pitchFamily="34" charset="0"/>
              <a:buChar char="−"/>
              <a:defRPr/>
            </a:pPr>
            <a:r>
              <a:rPr lang="en-NZ" sz="1200" dirty="0" smtClean="0"/>
              <a:t>Actual inflows and wind conditions.</a:t>
            </a:r>
          </a:p>
          <a:p>
            <a:pPr marL="828675" lvl="1" indent="-371475">
              <a:spcBef>
                <a:spcPct val="20000"/>
              </a:spcBef>
              <a:buFont typeface="Arial" pitchFamily="34" charset="0"/>
              <a:buChar char="−"/>
              <a:defRPr/>
            </a:pPr>
            <a:r>
              <a:rPr lang="en-NZ" sz="1200" dirty="0" smtClean="0"/>
              <a:t>Market geothermal and co-generation output.</a:t>
            </a:r>
          </a:p>
          <a:p>
            <a:pPr marL="828675" lvl="1" indent="-371475">
              <a:spcBef>
                <a:spcPct val="20000"/>
              </a:spcBef>
              <a:buFont typeface="Arial" pitchFamily="34" charset="0"/>
              <a:buChar char="−"/>
              <a:defRPr/>
            </a:pPr>
            <a:r>
              <a:rPr lang="en-NZ" sz="1200" dirty="0" smtClean="0"/>
              <a:t>Observed thermal and geothermal availability (planned &amp; unplanned outages).</a:t>
            </a:r>
          </a:p>
          <a:p>
            <a:pPr marL="828675" lvl="1" indent="-371475">
              <a:spcBef>
                <a:spcPct val="20000"/>
              </a:spcBef>
              <a:buFont typeface="Arial" pitchFamily="34" charset="0"/>
              <a:buChar char="−"/>
              <a:defRPr/>
            </a:pPr>
            <a:r>
              <a:rPr lang="en-NZ" sz="1200" dirty="0" smtClean="0"/>
              <a:t>Observed hydro and wind availability (planned &amp; unplanned outages).</a:t>
            </a:r>
          </a:p>
          <a:p>
            <a:pPr marL="828675" lvl="1" indent="-371475">
              <a:spcBef>
                <a:spcPct val="20000"/>
              </a:spcBef>
              <a:buFont typeface="Arial" pitchFamily="34" charset="0"/>
              <a:buChar char="−"/>
              <a:defRPr/>
            </a:pPr>
            <a:r>
              <a:rPr lang="en-NZ" sz="1200" dirty="0" smtClean="0"/>
              <a:t>Observed market HVDC configuration/outages.</a:t>
            </a:r>
          </a:p>
          <a:p>
            <a:pPr marL="828675" lvl="1" indent="-371475">
              <a:spcBef>
                <a:spcPct val="20000"/>
              </a:spcBef>
              <a:buFont typeface="Arial" pitchFamily="34" charset="0"/>
              <a:buChar char="−"/>
              <a:defRPr/>
            </a:pPr>
            <a:r>
              <a:rPr lang="en-NZ" sz="1200" dirty="0" smtClean="0"/>
              <a:t>Observed market NI and SI demand.</a:t>
            </a:r>
          </a:p>
          <a:p>
            <a:pPr marL="828675" lvl="1" indent="-371475">
              <a:spcBef>
                <a:spcPct val="20000"/>
              </a:spcBef>
              <a:buFont typeface="Arial" pitchFamily="34" charset="0"/>
              <a:buChar char="−"/>
              <a:defRPr/>
            </a:pPr>
            <a:r>
              <a:rPr lang="en-NZ" sz="1200" dirty="0" smtClean="0"/>
              <a:t>Assumed thermal SRMC offers and fuel costs.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The Full Forecast Distribution</a:t>
            </a:r>
            <a:endParaRPr lang="en-US" dirty="0"/>
          </a:p>
        </p:txBody>
      </p:sp>
      <p:sp>
        <p:nvSpPr>
          <p:cNvPr id="5123" name="Rectangle 3"/>
          <p:cNvSpPr>
            <a:spLocks noGrp="1" noChangeArrowheads="1"/>
          </p:cNvSpPr>
          <p:nvPr>
            <p:ph type="body" idx="1"/>
          </p:nvPr>
        </p:nvSpPr>
        <p:spPr>
          <a:xfrm>
            <a:off x="179512" y="1556792"/>
            <a:ext cx="4968552" cy="5373216"/>
          </a:xfrm>
        </p:spPr>
        <p:txBody>
          <a:bodyPr/>
          <a:lstStyle/>
          <a:p>
            <a:pPr>
              <a:defRPr/>
            </a:pPr>
            <a:r>
              <a:rPr lang="en-NZ" sz="1400" dirty="0" smtClean="0"/>
              <a:t>Beginning in Jul09 each model forecasts a wide range of outcomes over the following 42 month period corresponding to 82 different historical hydrological sequences:</a:t>
            </a:r>
          </a:p>
          <a:p>
            <a:pPr lvl="1">
              <a:defRPr/>
            </a:pPr>
            <a:r>
              <a:rPr lang="en-NZ" sz="1200" dirty="0" smtClean="0"/>
              <a:t>We can view this via a familiar distributional perspective.</a:t>
            </a:r>
          </a:p>
          <a:p>
            <a:pPr lvl="1">
              <a:defRPr/>
            </a:pPr>
            <a:r>
              <a:rPr lang="en-NZ" sz="1200" dirty="0" smtClean="0"/>
              <a:t>These price and storage charts show a wide range of possible outcomes (in blue).</a:t>
            </a:r>
          </a:p>
          <a:p>
            <a:pPr lvl="1">
              <a:defRPr/>
            </a:pPr>
            <a:r>
              <a:rPr lang="en-NZ" sz="1200" dirty="0" smtClean="0"/>
              <a:t>Superimposed over the top of these charts are the actual market outcomes (in red) as occurred in reality.</a:t>
            </a:r>
          </a:p>
          <a:p>
            <a:pPr>
              <a:defRPr/>
            </a:pPr>
            <a:r>
              <a:rPr lang="en-NZ" sz="1400" dirty="0" smtClean="0"/>
              <a:t>We can observe that prices and storage have oscillated within the extreme bounds of the feasible forecast produced (in this case by Spectra) beginning in Jul-2009.</a:t>
            </a:r>
          </a:p>
          <a:p>
            <a:pPr lvl="1">
              <a:defRPr/>
            </a:pPr>
            <a:r>
              <a:rPr lang="en-NZ" sz="1200" dirty="0" smtClean="0"/>
              <a:t>This holds true for both the ‘dry’ period of 2012 and the ‘wet’ period of 2009-11</a:t>
            </a:r>
          </a:p>
          <a:p>
            <a:pPr>
              <a:defRPr/>
            </a:pPr>
            <a:endParaRPr lang="en-NZ" sz="1400" dirty="0" smtClean="0"/>
          </a:p>
          <a:p>
            <a:pPr>
              <a:defRPr/>
            </a:pPr>
            <a:r>
              <a:rPr lang="en-NZ" sz="1400" dirty="0" smtClean="0"/>
              <a:t>Now we examine the single hydrological forecast consistent with what occurred on the day …</a:t>
            </a:r>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5</a:t>
            </a:fld>
            <a:endParaRPr lang="en-NZ" sz="1200" dirty="0">
              <a:solidFill>
                <a:schemeClr val="bg2"/>
              </a:solidFill>
            </a:endParaRPr>
          </a:p>
        </p:txBody>
      </p:sp>
      <p:pic>
        <p:nvPicPr>
          <p:cNvPr id="1026" name="Picture 2"/>
          <p:cNvPicPr>
            <a:picLocks noChangeAspect="1" noChangeArrowheads="1"/>
          </p:cNvPicPr>
          <p:nvPr/>
        </p:nvPicPr>
        <p:blipFill>
          <a:blip r:embed="rId3" cstate="print"/>
          <a:srcRect/>
          <a:stretch>
            <a:fillRect/>
          </a:stretch>
        </p:blipFill>
        <p:spPr bwMode="auto">
          <a:xfrm>
            <a:off x="5364000" y="1418343"/>
            <a:ext cx="3780000" cy="54396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Storage</a:t>
            </a:r>
            <a:endParaRPr lang="en-US" dirty="0"/>
          </a:p>
        </p:txBody>
      </p:sp>
      <p:sp>
        <p:nvSpPr>
          <p:cNvPr id="5123" name="Rectangle 3"/>
          <p:cNvSpPr>
            <a:spLocks noGrp="1" noChangeArrowheads="1"/>
          </p:cNvSpPr>
          <p:nvPr>
            <p:ph type="body" idx="1"/>
          </p:nvPr>
        </p:nvSpPr>
        <p:spPr>
          <a:xfrm>
            <a:off x="179512" y="1556792"/>
            <a:ext cx="4968552" cy="5373216"/>
          </a:xfrm>
        </p:spPr>
        <p:txBody>
          <a:bodyPr/>
          <a:lstStyle/>
          <a:p>
            <a:pPr>
              <a:spcBef>
                <a:spcPts val="200"/>
              </a:spcBef>
              <a:defRPr/>
            </a:pPr>
            <a:r>
              <a:rPr lang="en-NZ" sz="1400" dirty="0" smtClean="0"/>
              <a:t>The storage levels from all models show good alignment over an extraordinary 42 month period that has traversed both an extreme dry period and an extended extreme wet period:</a:t>
            </a:r>
          </a:p>
          <a:p>
            <a:pPr lvl="1">
              <a:spcBef>
                <a:spcPts val="200"/>
              </a:spcBef>
              <a:defRPr/>
            </a:pPr>
            <a:r>
              <a:rPr lang="en-NZ" sz="1200" dirty="0" smtClean="0"/>
              <a:t>There are some divergences between modelled outcomes – but these are not large.</a:t>
            </a:r>
          </a:p>
          <a:p>
            <a:pPr lvl="1">
              <a:spcBef>
                <a:spcPts val="200"/>
              </a:spcBef>
              <a:defRPr/>
            </a:pPr>
            <a:r>
              <a:rPr lang="en-NZ" sz="1200" dirty="0" smtClean="0"/>
              <a:t>However late 2011 and winter 2012 show notable differences with LPcon holding the Southern lakes first lower and then higher than Spectra and </a:t>
            </a:r>
            <a:r>
              <a:rPr lang="en-NZ" sz="1200" dirty="0" err="1" smtClean="0"/>
              <a:t>Emarket</a:t>
            </a:r>
            <a:r>
              <a:rPr lang="en-NZ" sz="1200" dirty="0" smtClean="0"/>
              <a:t>:</a:t>
            </a:r>
          </a:p>
          <a:p>
            <a:pPr lvl="2">
              <a:spcBef>
                <a:spcPts val="200"/>
              </a:spcBef>
              <a:defRPr/>
            </a:pPr>
            <a:r>
              <a:rPr lang="en-NZ" sz="1100" dirty="0" smtClean="0"/>
              <a:t>In the 2012 situation this is closer to market outcomes.</a:t>
            </a:r>
          </a:p>
          <a:p>
            <a:pPr lvl="1">
              <a:spcBef>
                <a:spcPts val="200"/>
              </a:spcBef>
              <a:defRPr/>
            </a:pPr>
            <a:r>
              <a:rPr lang="en-NZ" sz="1200" dirty="0" smtClean="0"/>
              <a:t>To some extent in terms of practical use storage outcomes in all models are configurable and if storage/risks implied here are considered unacceptable then outcomes can be altered.</a:t>
            </a:r>
          </a:p>
          <a:p>
            <a:pPr>
              <a:spcBef>
                <a:spcPts val="200"/>
              </a:spcBef>
              <a:defRPr/>
            </a:pPr>
            <a:r>
              <a:rPr lang="en-NZ" sz="1400" dirty="0" smtClean="0"/>
              <a:t>Total NZ storage levels have show a very good level of alignment between the all modelled results:</a:t>
            </a:r>
          </a:p>
          <a:p>
            <a:pPr lvl="1">
              <a:spcBef>
                <a:spcPts val="200"/>
              </a:spcBef>
              <a:defRPr/>
            </a:pPr>
            <a:r>
              <a:rPr lang="en-NZ" sz="1200" dirty="0" smtClean="0"/>
              <a:t>There are divergences between modelled outcomes but these are small (in general).</a:t>
            </a:r>
          </a:p>
          <a:p>
            <a:pPr lvl="1">
              <a:spcBef>
                <a:spcPts val="200"/>
              </a:spcBef>
              <a:defRPr/>
            </a:pPr>
            <a:r>
              <a:rPr lang="en-NZ" sz="1200" dirty="0" smtClean="0"/>
              <a:t>Note that in all models (to differing degrees) the handling:</a:t>
            </a:r>
          </a:p>
          <a:p>
            <a:pPr lvl="2">
              <a:spcBef>
                <a:spcPts val="200"/>
              </a:spcBef>
              <a:defRPr/>
            </a:pPr>
            <a:r>
              <a:rPr lang="en-NZ" sz="1100" dirty="0" smtClean="0"/>
              <a:t>Of Hawea storage is not great.</a:t>
            </a:r>
          </a:p>
          <a:p>
            <a:pPr lvl="2">
              <a:spcBef>
                <a:spcPts val="200"/>
              </a:spcBef>
              <a:defRPr/>
            </a:pPr>
            <a:r>
              <a:rPr lang="en-NZ" sz="1100" dirty="0" smtClean="0"/>
              <a:t>Of Taupo storage is adequate.</a:t>
            </a:r>
          </a:p>
          <a:p>
            <a:pPr lvl="2">
              <a:spcBef>
                <a:spcPts val="200"/>
              </a:spcBef>
              <a:defRPr/>
            </a:pPr>
            <a:r>
              <a:rPr lang="en-NZ" sz="1100" dirty="0" smtClean="0"/>
              <a:t>Of the split between Tekapo and Pukaki is mixed but never fully satisfactory.</a:t>
            </a:r>
          </a:p>
          <a:p>
            <a:pPr>
              <a:spcBef>
                <a:spcPts val="200"/>
              </a:spcBef>
              <a:defRPr/>
            </a:pPr>
            <a:r>
              <a:rPr lang="en-NZ" sz="1400" dirty="0" smtClean="0"/>
              <a:t>This broadly implies that there are no gross differences in the use of water between the models.</a:t>
            </a:r>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6</a:t>
            </a:fld>
            <a:endParaRPr lang="en-NZ" sz="1200" dirty="0">
              <a:solidFill>
                <a:schemeClr val="bg2"/>
              </a:solidFill>
            </a:endParaRPr>
          </a:p>
        </p:txBody>
      </p:sp>
      <p:pic>
        <p:nvPicPr>
          <p:cNvPr id="1026" name="Picture 2"/>
          <p:cNvPicPr>
            <a:picLocks noChangeAspect="1" noChangeArrowheads="1"/>
          </p:cNvPicPr>
          <p:nvPr/>
        </p:nvPicPr>
        <p:blipFill>
          <a:blip r:embed="rId3" cstate="print"/>
          <a:srcRect/>
          <a:stretch>
            <a:fillRect/>
          </a:stretch>
        </p:blipFill>
        <p:spPr bwMode="auto">
          <a:xfrm>
            <a:off x="5148064" y="1439527"/>
            <a:ext cx="3960000" cy="5373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Generation</a:t>
            </a:r>
            <a:endParaRPr lang="en-US" dirty="0"/>
          </a:p>
        </p:txBody>
      </p:sp>
      <p:sp>
        <p:nvSpPr>
          <p:cNvPr id="5123" name="Rectangle 3"/>
          <p:cNvSpPr>
            <a:spLocks noGrp="1" noChangeArrowheads="1"/>
          </p:cNvSpPr>
          <p:nvPr>
            <p:ph type="body" idx="1"/>
          </p:nvPr>
        </p:nvSpPr>
        <p:spPr>
          <a:xfrm>
            <a:off x="179512" y="1484784"/>
            <a:ext cx="4968552" cy="5373216"/>
          </a:xfrm>
        </p:spPr>
        <p:txBody>
          <a:bodyPr/>
          <a:lstStyle/>
          <a:p>
            <a:pPr>
              <a:defRPr/>
            </a:pPr>
            <a:r>
              <a:rPr lang="en-NZ" sz="1400" dirty="0" smtClean="0"/>
              <a:t>Meridian total market generation:</a:t>
            </a:r>
          </a:p>
          <a:p>
            <a:pPr lvl="1">
              <a:defRPr/>
            </a:pPr>
            <a:r>
              <a:rPr lang="en-NZ" sz="1200" dirty="0" smtClean="0"/>
              <a:t>Is delivered in a more volatile manner by LPcon  and EMarket at the weekly level than suggested by Spectra – perhaps reflecting the LP nature of the underlying analytical engines, differences in tributary flow modelling, or both:</a:t>
            </a:r>
          </a:p>
          <a:p>
            <a:pPr lvl="2">
              <a:defRPr/>
            </a:pPr>
            <a:r>
              <a:rPr lang="en-NZ" sz="1100" dirty="0" smtClean="0"/>
              <a:t>Reflected in the standard deviations of weekly generation.</a:t>
            </a:r>
            <a:endParaRPr lang="en-NZ" sz="1200" dirty="0" smtClean="0"/>
          </a:p>
          <a:p>
            <a:pPr lvl="1">
              <a:defRPr/>
            </a:pPr>
            <a:r>
              <a:rPr lang="en-NZ" sz="1200" dirty="0" smtClean="0"/>
              <a:t>There are minor differences between modelled generation levels (highest in LPcon and all higher than market) driven by spill differences:</a:t>
            </a:r>
          </a:p>
          <a:p>
            <a:pPr lvl="2">
              <a:defRPr/>
            </a:pPr>
            <a:r>
              <a:rPr lang="en-NZ" sz="1100" dirty="0" smtClean="0"/>
              <a:t>Eg higher levels of spill encountered in  LPcon – at both Manapouri and Pukaki/Tekapo.</a:t>
            </a:r>
          </a:p>
          <a:p>
            <a:pPr>
              <a:defRPr/>
            </a:pPr>
            <a:r>
              <a:rPr lang="en-NZ" sz="1400" dirty="0" smtClean="0"/>
              <a:t>Thermal generation trends are very similar between the models:</a:t>
            </a:r>
          </a:p>
          <a:p>
            <a:pPr lvl="1">
              <a:defRPr/>
            </a:pPr>
            <a:r>
              <a:rPr lang="en-NZ" sz="1200" dirty="0" smtClean="0"/>
              <a:t>Thermal volumes are high in LPcon &amp; EMarket-LPcon reflecting higher levels of spill in all Southern catchments.</a:t>
            </a:r>
          </a:p>
          <a:p>
            <a:pPr lvl="1">
              <a:defRPr/>
            </a:pPr>
            <a:r>
              <a:rPr lang="en-NZ" sz="1200" dirty="0" smtClean="0"/>
              <a:t>Thermal volumes are particularly high in EMarket-Spectra due to Taupo spill effects (static reserves representation)</a:t>
            </a:r>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7</a:t>
            </a:fld>
            <a:endParaRPr lang="en-NZ" sz="1200" dirty="0">
              <a:solidFill>
                <a:schemeClr val="bg2"/>
              </a:solidFill>
            </a:endParaRPr>
          </a:p>
        </p:txBody>
      </p:sp>
      <p:pic>
        <p:nvPicPr>
          <p:cNvPr id="4099" name="Picture 3"/>
          <p:cNvPicPr>
            <a:picLocks noChangeAspect="1" noChangeArrowheads="1"/>
          </p:cNvPicPr>
          <p:nvPr/>
        </p:nvPicPr>
        <p:blipFill>
          <a:blip r:embed="rId3" cstate="print"/>
          <a:srcRect/>
          <a:stretch>
            <a:fillRect/>
          </a:stretch>
        </p:blipFill>
        <p:spPr bwMode="auto">
          <a:xfrm>
            <a:off x="107504" y="5094306"/>
            <a:ext cx="2520000" cy="171907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2627784" y="5094306"/>
            <a:ext cx="2520000" cy="171907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5148064" y="1439527"/>
            <a:ext cx="3960000" cy="5373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538163"/>
            <a:ext cx="6635750" cy="1143000"/>
          </a:xfrm>
        </p:spPr>
        <p:txBody>
          <a:bodyPr/>
          <a:lstStyle/>
          <a:p>
            <a:r>
              <a:rPr lang="en-NZ" dirty="0" smtClean="0"/>
              <a:t>Comparison: Market Prices</a:t>
            </a:r>
            <a:endParaRPr lang="en-US" dirty="0"/>
          </a:p>
        </p:txBody>
      </p:sp>
      <p:sp>
        <p:nvSpPr>
          <p:cNvPr id="5123" name="Rectangle 3"/>
          <p:cNvSpPr>
            <a:spLocks noGrp="1" noChangeArrowheads="1"/>
          </p:cNvSpPr>
          <p:nvPr>
            <p:ph type="body" idx="1"/>
          </p:nvPr>
        </p:nvSpPr>
        <p:spPr>
          <a:xfrm>
            <a:off x="179512" y="1556792"/>
            <a:ext cx="4968552" cy="5301208"/>
          </a:xfrm>
        </p:spPr>
        <p:txBody>
          <a:bodyPr/>
          <a:lstStyle/>
          <a:p>
            <a:pPr>
              <a:defRPr/>
            </a:pPr>
            <a:r>
              <a:rPr lang="en-NZ" sz="1400" dirty="0" smtClean="0"/>
              <a:t>Average modelled NZ prices over the full 42 month period are similar, all in a $55-$65 range compared to $64/MWh in the market:</a:t>
            </a:r>
          </a:p>
          <a:p>
            <a:pPr>
              <a:defRPr/>
            </a:pPr>
            <a:endParaRPr lang="en-NZ" sz="1400" dirty="0" smtClean="0"/>
          </a:p>
          <a:p>
            <a:pPr>
              <a:defRPr/>
            </a:pPr>
            <a:endParaRPr lang="en-NZ" sz="1400" dirty="0" smtClean="0"/>
          </a:p>
          <a:p>
            <a:pPr>
              <a:defRPr/>
            </a:pPr>
            <a:endParaRPr lang="en-NZ" sz="1400" dirty="0" smtClean="0"/>
          </a:p>
          <a:p>
            <a:pPr>
              <a:defRPr/>
            </a:pPr>
            <a:endParaRPr lang="en-NZ" sz="1400" dirty="0" smtClean="0"/>
          </a:p>
          <a:p>
            <a:pPr>
              <a:defRPr/>
            </a:pPr>
            <a:endParaRPr lang="en-NZ" sz="1400" dirty="0" smtClean="0"/>
          </a:p>
          <a:p>
            <a:pPr>
              <a:defRPr/>
            </a:pPr>
            <a:r>
              <a:rPr lang="en-NZ" sz="1400" dirty="0" smtClean="0"/>
              <a:t>The general shape of modelled prices from all models track together reasonably tightly through high priced dry periods and low priced wet periods:</a:t>
            </a:r>
          </a:p>
          <a:p>
            <a:pPr lvl="1">
              <a:defRPr/>
            </a:pPr>
            <a:r>
              <a:rPr lang="en-NZ" sz="1200" dirty="0" smtClean="0"/>
              <a:t>Both the SI and the NI show good general alignment.</a:t>
            </a:r>
          </a:p>
          <a:p>
            <a:pPr lvl="1">
              <a:defRPr/>
            </a:pPr>
            <a:r>
              <a:rPr lang="en-NZ" sz="1200" dirty="0" smtClean="0"/>
              <a:t>There are clearly short lived spot market events that different models reflect quite different:  eg Aug-2011</a:t>
            </a:r>
          </a:p>
          <a:p>
            <a:pPr lvl="1">
              <a:defRPr/>
            </a:pPr>
            <a:r>
              <a:rPr lang="en-NZ" sz="1200" dirty="0" smtClean="0"/>
              <a:t>There are market events that none of the models reflect well:  eg Nov-2010</a:t>
            </a:r>
          </a:p>
          <a:p>
            <a:pPr lvl="1">
              <a:defRPr/>
            </a:pPr>
            <a:r>
              <a:rPr lang="en-NZ" sz="1200" dirty="0" smtClean="0"/>
              <a:t>The largest divergence is the second half of 2012 where SI Spectra and EMarket-Spectra prices increase to high levels.  </a:t>
            </a:r>
          </a:p>
          <a:p>
            <a:pPr>
              <a:defRPr/>
            </a:pPr>
            <a:r>
              <a:rPr lang="en-NZ" sz="1400" dirty="0" smtClean="0"/>
              <a:t>Note that price outcomes show significantly more sensitivity to changes in models and/or assumptions than do physical outcomes:</a:t>
            </a:r>
          </a:p>
          <a:p>
            <a:pPr lvl="1">
              <a:defRPr/>
            </a:pPr>
            <a:r>
              <a:rPr lang="en-NZ" sz="1200" dirty="0" smtClean="0"/>
              <a:t>A range of reasonable sensitivities can drive a movement in average prices of +/30%.</a:t>
            </a:r>
            <a:endParaRPr lang="en-NZ" sz="1400" dirty="0" smtClean="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8</a:t>
            </a:fld>
            <a:endParaRPr lang="en-NZ" sz="1200" dirty="0">
              <a:solidFill>
                <a:schemeClr val="bg2"/>
              </a:solidFill>
            </a:endParaRPr>
          </a:p>
        </p:txBody>
      </p:sp>
      <p:pic>
        <p:nvPicPr>
          <p:cNvPr id="2050" name="Picture 2"/>
          <p:cNvPicPr>
            <a:picLocks noChangeAspect="1" noChangeArrowheads="1"/>
          </p:cNvPicPr>
          <p:nvPr/>
        </p:nvPicPr>
        <p:blipFill>
          <a:blip r:embed="rId3" cstate="print"/>
          <a:srcRect/>
          <a:stretch>
            <a:fillRect/>
          </a:stretch>
        </p:blipFill>
        <p:spPr bwMode="auto">
          <a:xfrm>
            <a:off x="5148064" y="1439527"/>
            <a:ext cx="3960000" cy="5373849"/>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1259632" y="2337629"/>
            <a:ext cx="3384376" cy="1163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512" y="538163"/>
            <a:ext cx="6635750" cy="1143000"/>
          </a:xfrm>
        </p:spPr>
        <p:txBody>
          <a:bodyPr/>
          <a:lstStyle/>
          <a:p>
            <a:r>
              <a:rPr lang="en-NZ" dirty="0" smtClean="0"/>
              <a:t>Comparison: Market Outcomes</a:t>
            </a:r>
            <a:endParaRPr lang="en-US" dirty="0"/>
          </a:p>
        </p:txBody>
      </p:sp>
      <p:sp>
        <p:nvSpPr>
          <p:cNvPr id="5123" name="Rectangle 3"/>
          <p:cNvSpPr>
            <a:spLocks noGrp="1" noChangeArrowheads="1"/>
          </p:cNvSpPr>
          <p:nvPr>
            <p:ph type="body" idx="1"/>
          </p:nvPr>
        </p:nvSpPr>
        <p:spPr>
          <a:xfrm>
            <a:off x="179512" y="1556792"/>
            <a:ext cx="4968552" cy="5184576"/>
          </a:xfrm>
        </p:spPr>
        <p:txBody>
          <a:bodyPr/>
          <a:lstStyle/>
          <a:p>
            <a:pPr>
              <a:defRPr/>
            </a:pPr>
            <a:r>
              <a:rPr lang="en-NZ" sz="1400" dirty="0" smtClean="0"/>
              <a:t>High level outcomes over the Jul-2009 to Dec-2012 period are broadly similar between all of the models:</a:t>
            </a:r>
          </a:p>
          <a:p>
            <a:pPr lvl="1">
              <a:defRPr/>
            </a:pPr>
            <a:r>
              <a:rPr lang="en-NZ" sz="1200" dirty="0" smtClean="0"/>
              <a:t>There are variations in prices, spill, and thermal generation with physical outcomes in general being better aligned than pricing outcomes.</a:t>
            </a:r>
          </a:p>
          <a:p>
            <a:pPr lvl="1">
              <a:defRPr/>
            </a:pPr>
            <a:r>
              <a:rPr lang="en-NZ" sz="1200" dirty="0" smtClean="0"/>
              <a:t>Storage levels are similar overall - but over the crucial 2012 period LPcon held Southern reservoirs at higher levels than delivered by the other models (but </a:t>
            </a:r>
            <a:r>
              <a:rPr lang="en-NZ" sz="1100" i="1" dirty="0" smtClean="0"/>
              <a:t>lower</a:t>
            </a:r>
            <a:r>
              <a:rPr lang="en-NZ" sz="1100" dirty="0" smtClean="0"/>
              <a:t> during late 2011).</a:t>
            </a:r>
          </a:p>
          <a:p>
            <a:pPr lvl="1">
              <a:defRPr/>
            </a:pPr>
            <a:r>
              <a:rPr lang="en-NZ" sz="1200" dirty="0" smtClean="0"/>
              <a:t>Modelled generation revenues are similar – driven by modelled prices.</a:t>
            </a:r>
          </a:p>
          <a:p>
            <a:pPr>
              <a:defRPr/>
            </a:pPr>
            <a:r>
              <a:rPr lang="en-NZ" sz="1400" dirty="0" smtClean="0"/>
              <a:t>Through a period of starkly different market conditions the consistency between the models is good.</a:t>
            </a:r>
          </a:p>
          <a:p>
            <a:pPr>
              <a:defRPr/>
            </a:pPr>
            <a:r>
              <a:rPr lang="en-NZ" sz="1400" dirty="0" smtClean="0"/>
              <a:t>In broad terms this means that all the models are reflecting very similar inputs, market drivers, and underlying economic rationales.</a:t>
            </a:r>
          </a:p>
          <a:p>
            <a:pPr>
              <a:defRPr/>
            </a:pPr>
            <a:r>
              <a:rPr lang="en-NZ" sz="1400" dirty="0" smtClean="0"/>
              <a:t>While the consistency of model outcomes – both </a:t>
            </a:r>
            <a:r>
              <a:rPr lang="en-NZ" sz="1400" i="1" dirty="0" smtClean="0"/>
              <a:t>between</a:t>
            </a:r>
            <a:r>
              <a:rPr lang="en-NZ" sz="1400" dirty="0" smtClean="0"/>
              <a:t> different models and within the </a:t>
            </a:r>
            <a:r>
              <a:rPr lang="en-NZ" sz="1400" i="1" dirty="0" smtClean="0"/>
              <a:t>same</a:t>
            </a:r>
            <a:r>
              <a:rPr lang="en-NZ" sz="1400" dirty="0" smtClean="0"/>
              <a:t> model but using different input assumptions is broadly good:</a:t>
            </a:r>
          </a:p>
          <a:p>
            <a:pPr lvl="1">
              <a:defRPr/>
            </a:pPr>
            <a:r>
              <a:rPr lang="en-NZ" sz="1200" dirty="0" smtClean="0"/>
              <a:t>Primal outcomes (physical – eg storage) are significantly more robust than dual (eg price, revenue) outcomes.</a:t>
            </a:r>
          </a:p>
          <a:p>
            <a:pPr lvl="1">
              <a:defRPr/>
            </a:pPr>
            <a:r>
              <a:rPr lang="en-NZ" sz="1200" dirty="0" smtClean="0"/>
              <a:t>Eg, changes to thermal offer/fuel price assumptions or shortage assumptions or ... may yield storage outcomes that are only modestly different but present price outcomes that vary much more significantly.</a:t>
            </a:r>
            <a:endParaRPr lang="en-NZ" sz="1400" dirty="0" smtClean="0"/>
          </a:p>
        </p:txBody>
      </p:sp>
      <p:sp>
        <p:nvSpPr>
          <p:cNvPr id="9" name="Slide Number Placeholder 8"/>
          <p:cNvSpPr>
            <a:spLocks noGrp="1"/>
          </p:cNvSpPr>
          <p:nvPr>
            <p:ph type="sldNum" sz="quarter" idx="11"/>
          </p:nvPr>
        </p:nvSpPr>
        <p:spPr>
          <a:xfrm>
            <a:off x="7010400" y="0"/>
            <a:ext cx="2133600" cy="476250"/>
          </a:xfrm>
        </p:spPr>
        <p:txBody>
          <a:bodyPr/>
          <a:lstStyle/>
          <a:p>
            <a:fld id="{F83BADE9-72B7-472D-A4B9-6FD489E75E11}" type="slidenum">
              <a:rPr lang="en-NZ" sz="1200" smtClean="0">
                <a:solidFill>
                  <a:schemeClr val="bg2"/>
                </a:solidFill>
              </a:rPr>
              <a:pPr/>
              <a:t>9</a:t>
            </a:fld>
            <a:endParaRPr lang="en-NZ" sz="1200" dirty="0">
              <a:solidFill>
                <a:schemeClr val="bg2"/>
              </a:solidFill>
            </a:endParaRPr>
          </a:p>
        </p:txBody>
      </p:sp>
      <p:pic>
        <p:nvPicPr>
          <p:cNvPr id="1027" name="Picture 3"/>
          <p:cNvPicPr>
            <a:picLocks noChangeAspect="1" noChangeArrowheads="1"/>
          </p:cNvPicPr>
          <p:nvPr/>
        </p:nvPicPr>
        <p:blipFill>
          <a:blip r:embed="rId3" cstate="print"/>
          <a:srcRect/>
          <a:stretch>
            <a:fillRect/>
          </a:stretch>
        </p:blipFill>
        <p:spPr bwMode="auto">
          <a:xfrm>
            <a:off x="5004048" y="332656"/>
            <a:ext cx="4111228" cy="630000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ndscape Power 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Landscape Power Point Template</Template>
  <TotalTime>3262</TotalTime>
  <Words>2695</Words>
  <Application>Microsoft Office PowerPoint</Application>
  <PresentationFormat>On-screen Show (4:3)</PresentationFormat>
  <Paragraphs>240</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Landscape Power Point Template</vt:lpstr>
      <vt:lpstr>Market Performance: a Hindcasting Perspective</vt:lpstr>
      <vt:lpstr>Introduction &amp; Background</vt:lpstr>
      <vt:lpstr>Updating Meridian’s Hindcasting Perspective</vt:lpstr>
      <vt:lpstr>2012 Hindcasting</vt:lpstr>
      <vt:lpstr>The Full Forecast Distribution</vt:lpstr>
      <vt:lpstr>Comparison: Storage</vt:lpstr>
      <vt:lpstr>Comparison: Generation</vt:lpstr>
      <vt:lpstr>Comparison: Market Prices</vt:lpstr>
      <vt:lpstr>Comparison: Market Outcomes</vt:lpstr>
      <vt:lpstr>Conclusions</vt:lpstr>
      <vt:lpstr>Additional Material</vt:lpstr>
      <vt:lpstr>Hindcasting at Meridian</vt:lpstr>
      <vt:lpstr>Comparison: Pukaki and Tekapo Storage</vt:lpstr>
      <vt:lpstr>Comparison: NZ Storage (No Manapouri)</vt:lpstr>
      <vt:lpstr>Comparison: Meridian Generation</vt:lpstr>
      <vt:lpstr>Comparison: Thermal Generation</vt:lpstr>
      <vt:lpstr>Comparison: NI Market Prices</vt:lpstr>
      <vt:lpstr>Comparison: SI Market Prices</vt:lpstr>
      <vt:lpstr>Comparison: HVDC Transfers</vt:lpstr>
      <vt:lpstr>Conclusions</vt:lpstr>
    </vt:vector>
  </TitlesOfParts>
  <Company>Meridian Energy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Pricing Methodology</dc:title>
  <dc:creator>Grant Telfar</dc:creator>
  <dc:description>Design by Clemenger BBDO, Developmet by Allfields, www.allfields.co.nz</dc:description>
  <cp:lastModifiedBy>Grant Telfar</cp:lastModifiedBy>
  <cp:revision>1320</cp:revision>
  <dcterms:created xsi:type="dcterms:W3CDTF">2012-10-25T03:18:11Z</dcterms:created>
  <dcterms:modified xsi:type="dcterms:W3CDTF">2014-07-08T02:04:38Z</dcterms:modified>
</cp:coreProperties>
</file>