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7" r:id="rId2"/>
    <p:sldId id="258" r:id="rId3"/>
    <p:sldId id="263" r:id="rId4"/>
    <p:sldId id="314" r:id="rId5"/>
    <p:sldId id="323" r:id="rId6"/>
    <p:sldId id="261" r:id="rId7"/>
    <p:sldId id="317" r:id="rId8"/>
    <p:sldId id="346" r:id="rId9"/>
    <p:sldId id="332" r:id="rId10"/>
    <p:sldId id="318" r:id="rId11"/>
    <p:sldId id="319" r:id="rId12"/>
    <p:sldId id="343" r:id="rId13"/>
    <p:sldId id="344" r:id="rId14"/>
    <p:sldId id="320" r:id="rId15"/>
    <p:sldId id="315" r:id="rId16"/>
    <p:sldId id="334" r:id="rId17"/>
    <p:sldId id="326" r:id="rId18"/>
    <p:sldId id="259" r:id="rId19"/>
    <p:sldId id="316" r:id="rId20"/>
    <p:sldId id="333" r:id="rId21"/>
    <p:sldId id="327" r:id="rId22"/>
    <p:sldId id="322" r:id="rId23"/>
    <p:sldId id="328" r:id="rId24"/>
    <p:sldId id="330" r:id="rId25"/>
    <p:sldId id="331" r:id="rId26"/>
    <p:sldId id="337" r:id="rId27"/>
    <p:sldId id="338" r:id="rId28"/>
    <p:sldId id="321" r:id="rId29"/>
    <p:sldId id="329" r:id="rId30"/>
    <p:sldId id="262" r:id="rId31"/>
    <p:sldId id="273" r:id="rId32"/>
    <p:sldId id="276" r:id="rId33"/>
    <p:sldId id="267" r:id="rId34"/>
    <p:sldId id="268" r:id="rId35"/>
    <p:sldId id="277" r:id="rId36"/>
    <p:sldId id="271" r:id="rId37"/>
    <p:sldId id="279" r:id="rId38"/>
    <p:sldId id="281" r:id="rId39"/>
    <p:sldId id="311" r:id="rId40"/>
    <p:sldId id="274" r:id="rId4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0809" autoAdjust="0"/>
  </p:normalViewPr>
  <p:slideViewPr>
    <p:cSldViewPr snapToGrid="0">
      <p:cViewPr varScale="1">
        <p:scale>
          <a:sx n="80" d="100"/>
          <a:sy n="80" d="100"/>
        </p:scale>
        <p:origin x="64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uth.Dominguez\Documents\Mis%20documentos\Auckland\Winter%20Workshop\12_Mercados_electricos_07_2016.xlsm"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r>
              <a:rPr lang="es-ES" sz="2400"/>
              <a:t>Electricity Demand 2015 (GWh)</a:t>
            </a:r>
          </a:p>
        </c:rich>
      </c:tx>
      <c:layout/>
      <c:overlay val="0"/>
      <c:spPr>
        <a:noFill/>
        <a:ln>
          <a:noFill/>
        </a:ln>
        <a:effectLst/>
      </c:spPr>
      <c:txPr>
        <a:bodyPr rot="0" spcFirstLastPara="1" vertOverflow="ellipsis" vert="horz" wrap="square" anchor="ctr" anchorCtr="1"/>
        <a:lstStyle/>
        <a:p>
          <a:pPr>
            <a:defRPr sz="2400" b="1" i="0" u="none" strike="noStrike" kern="1200" baseline="0">
              <a:solidFill>
                <a:schemeClr val="tx2"/>
              </a:solidFill>
              <a:latin typeface="+mn-lt"/>
              <a:ea typeface="+mn-ea"/>
              <a:cs typeface="+mn-cs"/>
            </a:defRPr>
          </a:pPr>
          <a:endParaRPr lang="es-ES"/>
        </a:p>
      </c:txPr>
    </c:title>
    <c:autoTitleDeleted val="0"/>
    <c:plotArea>
      <c:layout/>
      <c:barChart>
        <c:barDir val="col"/>
        <c:grouping val="clustered"/>
        <c:varyColors val="0"/>
        <c:ser>
          <c:idx val="0"/>
          <c:order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strRef>
              <c:f>Hoja1!$C$3:$C$4</c:f>
              <c:strCache>
                <c:ptCount val="2"/>
                <c:pt idx="0">
                  <c:v>New Zealand </c:v>
                </c:pt>
                <c:pt idx="1">
                  <c:v>Spain</c:v>
                </c:pt>
              </c:strCache>
            </c:strRef>
          </c:cat>
          <c:val>
            <c:numRef>
              <c:f>Hoja1!$D$3:$D$4</c:f>
              <c:numCache>
                <c:formatCode>General</c:formatCode>
                <c:ptCount val="2"/>
                <c:pt idx="0">
                  <c:v>40000</c:v>
                </c:pt>
                <c:pt idx="1">
                  <c:v>262931</c:v>
                </c:pt>
              </c:numCache>
            </c:numRef>
          </c:val>
          <c:extLst>
            <c:ext xmlns:c16="http://schemas.microsoft.com/office/drawing/2014/chart" uri="{C3380CC4-5D6E-409C-BE32-E72D297353CC}">
              <c16:uniqueId val="{00000000-7EAB-4D7D-930B-CD0B90FB8916}"/>
            </c:ext>
          </c:extLst>
        </c:ser>
        <c:dLbls>
          <c:showLegendKey val="0"/>
          <c:showVal val="0"/>
          <c:showCatName val="0"/>
          <c:showSerName val="0"/>
          <c:showPercent val="0"/>
          <c:showBubbleSize val="0"/>
        </c:dLbls>
        <c:gapWidth val="100"/>
        <c:overlap val="-24"/>
        <c:axId val="424635536"/>
        <c:axId val="424637504"/>
      </c:barChart>
      <c:catAx>
        <c:axId val="4246355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2"/>
                </a:solidFill>
                <a:latin typeface="+mn-lt"/>
                <a:ea typeface="+mn-ea"/>
                <a:cs typeface="+mn-cs"/>
              </a:defRPr>
            </a:pPr>
            <a:endParaRPr lang="es-ES"/>
          </a:p>
        </c:txPr>
        <c:crossAx val="424637504"/>
        <c:crosses val="autoZero"/>
        <c:auto val="1"/>
        <c:lblAlgn val="ctr"/>
        <c:lblOffset val="100"/>
        <c:noMultiLvlLbl val="0"/>
      </c:catAx>
      <c:valAx>
        <c:axId val="42463750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s-ES"/>
          </a:p>
        </c:txPr>
        <c:crossAx val="424635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8181124535354"/>
          <c:y val="0.17171284157100503"/>
          <c:w val="0.87129396325459318"/>
          <c:h val="0.72088764946048411"/>
        </c:manualLayout>
      </c:layout>
      <c:lineChart>
        <c:grouping val="standard"/>
        <c:varyColors val="0"/>
        <c:ser>
          <c:idx val="0"/>
          <c:order val="0"/>
          <c:tx>
            <c:strRef>
              <c:f>'[12_Mercados_electricos_07_2016.xlsm]Precio final anual'!$B$22</c:f>
              <c:strCache>
                <c:ptCount val="1"/>
                <c:pt idx="0">
                  <c:v>Precio total (€/MWh)</c:v>
                </c:pt>
              </c:strCache>
            </c:strRef>
          </c:tx>
          <c:spPr>
            <a:ln w="57150" cap="rnd">
              <a:solidFill>
                <a:srgbClr val="0070C0"/>
              </a:solidFill>
              <a:round/>
            </a:ln>
            <a:effectLst/>
          </c:spPr>
          <c:marker>
            <c:symbol val="circle"/>
            <c:size val="5"/>
            <c:spPr>
              <a:solidFill>
                <a:schemeClr val="accent1"/>
              </a:solidFill>
              <a:ln w="57150">
                <a:solidFill>
                  <a:srgbClr val="0070C0"/>
                </a:solidFill>
              </a:ln>
              <a:effectLst/>
            </c:spPr>
          </c:marker>
          <c:cat>
            <c:numRef>
              <c:f>'[12_Mercados_electricos_07_2016.xlsm]Precio final anual'!$C$8:$H$8</c:f>
              <c:numCache>
                <c:formatCode>General</c:formatCode>
                <c:ptCount val="6"/>
                <c:pt idx="0">
                  <c:v>2010</c:v>
                </c:pt>
                <c:pt idx="1">
                  <c:v>2011</c:v>
                </c:pt>
                <c:pt idx="2">
                  <c:v>2012</c:v>
                </c:pt>
                <c:pt idx="3">
                  <c:v>2013</c:v>
                </c:pt>
                <c:pt idx="4">
                  <c:v>2014</c:v>
                </c:pt>
                <c:pt idx="5">
                  <c:v>2015</c:v>
                </c:pt>
              </c:numCache>
            </c:numRef>
          </c:cat>
          <c:val>
            <c:numRef>
              <c:f>'[12_Mercados_electricos_07_2016.xlsm]Precio final anual'!$C$22:$H$22</c:f>
              <c:numCache>
                <c:formatCode>#,##0.00</c:formatCode>
                <c:ptCount val="6"/>
                <c:pt idx="0">
                  <c:v>45.83</c:v>
                </c:pt>
                <c:pt idx="1">
                  <c:v>60.22</c:v>
                </c:pt>
                <c:pt idx="2">
                  <c:v>59.57</c:v>
                </c:pt>
                <c:pt idx="3">
                  <c:v>57.79</c:v>
                </c:pt>
                <c:pt idx="4">
                  <c:v>55.05</c:v>
                </c:pt>
                <c:pt idx="5">
                  <c:v>62.85</c:v>
                </c:pt>
              </c:numCache>
            </c:numRef>
          </c:val>
          <c:smooth val="0"/>
          <c:extLst>
            <c:ext xmlns:c16="http://schemas.microsoft.com/office/drawing/2014/chart" uri="{C3380CC4-5D6E-409C-BE32-E72D297353CC}">
              <c16:uniqueId val="{00000000-1164-4EEC-A2B9-5C6B27365FC7}"/>
            </c:ext>
          </c:extLst>
        </c:ser>
        <c:dLbls>
          <c:showLegendKey val="0"/>
          <c:showVal val="0"/>
          <c:showCatName val="0"/>
          <c:showSerName val="0"/>
          <c:showPercent val="0"/>
          <c:showBubbleSize val="0"/>
        </c:dLbls>
        <c:marker val="1"/>
        <c:smooth val="0"/>
        <c:axId val="429999128"/>
        <c:axId val="430006344"/>
      </c:lineChart>
      <c:catAx>
        <c:axId val="429999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
          </a:p>
        </c:txPr>
        <c:crossAx val="430006344"/>
        <c:crosses val="autoZero"/>
        <c:auto val="1"/>
        <c:lblAlgn val="ctr"/>
        <c:lblOffset val="100"/>
        <c:noMultiLvlLbl val="0"/>
      </c:catAx>
      <c:valAx>
        <c:axId val="4300063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ES"/>
          </a:p>
        </c:txPr>
        <c:crossAx val="429999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4553B3-9430-4BFB-ABA4-214880966E1C}" type="doc">
      <dgm:prSet loTypeId="urn:microsoft.com/office/officeart/2005/8/layout/chevron2" loCatId="list" qsTypeId="urn:microsoft.com/office/officeart/2005/8/quickstyle/simple1" qsCatId="simple" csTypeId="urn:microsoft.com/office/officeart/2005/8/colors/colorful1#1" csCatId="colorful" phldr="1"/>
      <dgm:spPr/>
      <dgm:t>
        <a:bodyPr/>
        <a:lstStyle/>
        <a:p>
          <a:endParaRPr lang="es-ES"/>
        </a:p>
      </dgm:t>
    </dgm:pt>
    <dgm:pt modelId="{A8A253BF-BE30-4F0F-A1A6-974D2D52BDF3}">
      <dgm:prSet phldrT="[Texto]" custT="1"/>
      <dgm:spPr/>
      <dgm:t>
        <a:bodyPr/>
        <a:lstStyle/>
        <a:p>
          <a:r>
            <a:rPr lang="es-ES" sz="1600" b="1" dirty="0" err="1" smtClean="0"/>
            <a:t>Until</a:t>
          </a:r>
          <a:r>
            <a:rPr lang="es-ES" sz="1600" b="1" dirty="0" smtClean="0"/>
            <a:t> 1988</a:t>
          </a:r>
          <a:endParaRPr lang="es-ES" sz="1600" b="1" dirty="0"/>
        </a:p>
      </dgm:t>
    </dgm:pt>
    <dgm:pt modelId="{B170CA86-7B25-4F20-AC6E-9C5A52186F06}" type="parTrans" cxnId="{CB5B20EB-BDBA-4A65-B36E-F37CF4558912}">
      <dgm:prSet/>
      <dgm:spPr/>
      <dgm:t>
        <a:bodyPr/>
        <a:lstStyle/>
        <a:p>
          <a:endParaRPr lang="es-ES"/>
        </a:p>
      </dgm:t>
    </dgm:pt>
    <dgm:pt modelId="{35DE24D3-A841-4B93-8E9C-08CBFA2074B5}" type="sibTrans" cxnId="{CB5B20EB-BDBA-4A65-B36E-F37CF4558912}">
      <dgm:prSet/>
      <dgm:spPr/>
      <dgm:t>
        <a:bodyPr/>
        <a:lstStyle/>
        <a:p>
          <a:endParaRPr lang="es-ES"/>
        </a:p>
      </dgm:t>
    </dgm:pt>
    <dgm:pt modelId="{6B3CF661-40A3-4DC6-914C-D1D3265E32AA}">
      <dgm:prSet phldrT="[Texto]"/>
      <dgm:spPr/>
      <dgm:t>
        <a:bodyPr/>
        <a:lstStyle/>
        <a:p>
          <a:r>
            <a:rPr lang="es-ES" dirty="0" err="1" smtClean="0">
              <a:latin typeface="+mn-lt"/>
            </a:rPr>
            <a:t>Oil</a:t>
          </a:r>
          <a:r>
            <a:rPr lang="es-ES" dirty="0" smtClean="0">
              <a:latin typeface="+mn-lt"/>
            </a:rPr>
            <a:t> Crisis 1970’s </a:t>
          </a:r>
          <a:r>
            <a:rPr lang="es-ES" dirty="0" smtClean="0">
              <a:latin typeface="+mn-lt"/>
              <a:cs typeface="Arial"/>
            </a:rPr>
            <a:t>→</a:t>
          </a:r>
          <a:r>
            <a:rPr lang="es-ES" b="0" dirty="0" smtClean="0">
              <a:latin typeface="+mn-lt"/>
              <a:cs typeface="Arial"/>
            </a:rPr>
            <a:t> reduce </a:t>
          </a:r>
          <a:r>
            <a:rPr lang="es-ES" b="0" dirty="0" err="1" smtClean="0">
              <a:latin typeface="+mn-lt"/>
              <a:cs typeface="Arial"/>
            </a:rPr>
            <a:t>oil</a:t>
          </a:r>
          <a:r>
            <a:rPr lang="es-ES" b="0" dirty="0" smtClean="0">
              <a:latin typeface="+mn-lt"/>
              <a:cs typeface="Arial"/>
            </a:rPr>
            <a:t> </a:t>
          </a:r>
          <a:r>
            <a:rPr lang="es-ES" b="0" dirty="0" err="1" smtClean="0">
              <a:latin typeface="+mn-lt"/>
              <a:cs typeface="Arial"/>
            </a:rPr>
            <a:t>dependency</a:t>
          </a:r>
          <a:endParaRPr lang="es-ES" b="0" dirty="0">
            <a:latin typeface="+mn-lt"/>
          </a:endParaRPr>
        </a:p>
      </dgm:t>
    </dgm:pt>
    <dgm:pt modelId="{080E353A-A16B-44BA-9198-C7809D633586}" type="parTrans" cxnId="{066D9662-3E3A-4B07-96FA-06BCC8449173}">
      <dgm:prSet/>
      <dgm:spPr/>
      <dgm:t>
        <a:bodyPr/>
        <a:lstStyle/>
        <a:p>
          <a:endParaRPr lang="es-ES"/>
        </a:p>
      </dgm:t>
    </dgm:pt>
    <dgm:pt modelId="{DF3AB932-0F2E-4A31-87CD-19E91A4C51B3}" type="sibTrans" cxnId="{066D9662-3E3A-4B07-96FA-06BCC8449173}">
      <dgm:prSet/>
      <dgm:spPr/>
      <dgm:t>
        <a:bodyPr/>
        <a:lstStyle/>
        <a:p>
          <a:endParaRPr lang="es-ES"/>
        </a:p>
      </dgm:t>
    </dgm:pt>
    <dgm:pt modelId="{FA95A0A2-2628-458F-802E-F3F0B6F51DA0}">
      <dgm:prSet phldrT="[Texto]"/>
      <dgm:spPr/>
      <dgm:t>
        <a:bodyPr/>
        <a:lstStyle/>
        <a:p>
          <a:r>
            <a:rPr lang="es-ES" dirty="0" err="1" smtClean="0"/>
            <a:t>Building</a:t>
          </a:r>
          <a:r>
            <a:rPr lang="es-ES" dirty="0" smtClean="0"/>
            <a:t> of </a:t>
          </a:r>
          <a:r>
            <a:rPr lang="es-ES" dirty="0" err="1" smtClean="0"/>
            <a:t>coal</a:t>
          </a:r>
          <a:r>
            <a:rPr lang="es-ES" dirty="0" smtClean="0"/>
            <a:t>, </a:t>
          </a:r>
          <a:r>
            <a:rPr lang="es-ES" dirty="0" err="1" smtClean="0"/>
            <a:t>hydroelectric</a:t>
          </a:r>
          <a:r>
            <a:rPr lang="es-ES" dirty="0" smtClean="0"/>
            <a:t> and nuclear </a:t>
          </a:r>
          <a:r>
            <a:rPr lang="es-ES" dirty="0" err="1" smtClean="0"/>
            <a:t>plants</a:t>
          </a:r>
          <a:endParaRPr lang="es-ES" dirty="0"/>
        </a:p>
      </dgm:t>
    </dgm:pt>
    <dgm:pt modelId="{EC53999E-8CD9-4038-AC1A-A30AB7598C9F}" type="parTrans" cxnId="{287339E3-A56C-4266-B8C1-88DFE258359A}">
      <dgm:prSet/>
      <dgm:spPr/>
      <dgm:t>
        <a:bodyPr/>
        <a:lstStyle/>
        <a:p>
          <a:endParaRPr lang="es-ES"/>
        </a:p>
      </dgm:t>
    </dgm:pt>
    <dgm:pt modelId="{CE477667-DD37-4C57-92E3-FCE362E5F233}" type="sibTrans" cxnId="{287339E3-A56C-4266-B8C1-88DFE258359A}">
      <dgm:prSet/>
      <dgm:spPr/>
      <dgm:t>
        <a:bodyPr/>
        <a:lstStyle/>
        <a:p>
          <a:endParaRPr lang="es-ES"/>
        </a:p>
      </dgm:t>
    </dgm:pt>
    <dgm:pt modelId="{F953808D-062A-4189-AEA6-23883EB7FDF9}">
      <dgm:prSet phldrT="[Texto]" custT="1"/>
      <dgm:spPr/>
      <dgm:t>
        <a:bodyPr/>
        <a:lstStyle/>
        <a:p>
          <a:r>
            <a:rPr lang="es-ES" sz="1600" b="1" dirty="0" smtClean="0"/>
            <a:t>Marco Legal Estable</a:t>
          </a:r>
          <a:endParaRPr lang="es-ES" sz="1600" b="1" dirty="0"/>
        </a:p>
      </dgm:t>
    </dgm:pt>
    <dgm:pt modelId="{264865AD-C96C-4DD2-9D2F-2C0550F00B30}" type="parTrans" cxnId="{6ADF58F1-5FA0-4C25-8294-76C8539E468A}">
      <dgm:prSet/>
      <dgm:spPr/>
      <dgm:t>
        <a:bodyPr/>
        <a:lstStyle/>
        <a:p>
          <a:endParaRPr lang="es-ES"/>
        </a:p>
      </dgm:t>
    </dgm:pt>
    <dgm:pt modelId="{170FF679-8367-4B98-88C3-108D2DADBFA7}" type="sibTrans" cxnId="{6ADF58F1-5FA0-4C25-8294-76C8539E468A}">
      <dgm:prSet/>
      <dgm:spPr/>
      <dgm:t>
        <a:bodyPr/>
        <a:lstStyle/>
        <a:p>
          <a:endParaRPr lang="es-ES"/>
        </a:p>
      </dgm:t>
    </dgm:pt>
    <dgm:pt modelId="{B5536A6C-CEB3-42EB-B26A-BCDEBFDD0832}">
      <dgm:prSet phldrT="[Texto]"/>
      <dgm:spPr/>
      <dgm:t>
        <a:bodyPr/>
        <a:lstStyle/>
        <a:p>
          <a:r>
            <a:rPr lang="es-ES" dirty="0" smtClean="0"/>
            <a:t>1988: </a:t>
          </a:r>
          <a:r>
            <a:rPr lang="es-ES" dirty="0" err="1" smtClean="0"/>
            <a:t>oversized</a:t>
          </a:r>
          <a:r>
            <a:rPr lang="es-ES" dirty="0" smtClean="0"/>
            <a:t> </a:t>
          </a:r>
          <a:r>
            <a:rPr lang="es-ES" dirty="0" err="1" smtClean="0"/>
            <a:t>generating</a:t>
          </a:r>
          <a:r>
            <a:rPr lang="es-ES" dirty="0" smtClean="0"/>
            <a:t> </a:t>
          </a:r>
          <a:r>
            <a:rPr lang="es-ES" dirty="0" err="1" smtClean="0"/>
            <a:t>system</a:t>
          </a:r>
          <a:endParaRPr lang="es-ES" dirty="0"/>
        </a:p>
      </dgm:t>
    </dgm:pt>
    <dgm:pt modelId="{7A3A111C-9972-47B3-9812-BB783F6EA508}" type="parTrans" cxnId="{5D8CA64D-AE3C-43CB-8913-25B060B72B8E}">
      <dgm:prSet/>
      <dgm:spPr/>
      <dgm:t>
        <a:bodyPr/>
        <a:lstStyle/>
        <a:p>
          <a:endParaRPr lang="es-ES"/>
        </a:p>
      </dgm:t>
    </dgm:pt>
    <dgm:pt modelId="{D0521C0C-E1DB-4681-86A4-652A55B77862}" type="sibTrans" cxnId="{5D8CA64D-AE3C-43CB-8913-25B060B72B8E}">
      <dgm:prSet/>
      <dgm:spPr/>
      <dgm:t>
        <a:bodyPr/>
        <a:lstStyle/>
        <a:p>
          <a:endParaRPr lang="es-ES"/>
        </a:p>
      </dgm:t>
    </dgm:pt>
    <dgm:pt modelId="{CBBBAB7C-3042-4E78-8484-58562D44BF49}">
      <dgm:prSet phldrT="[Texto]" custT="1"/>
      <dgm:spPr/>
      <dgm:t>
        <a:bodyPr/>
        <a:lstStyle/>
        <a:p>
          <a:r>
            <a:rPr lang="es-ES" sz="1600" b="1" dirty="0" err="1" smtClean="0"/>
            <a:t>Liberalization</a:t>
          </a:r>
          <a:r>
            <a:rPr lang="es-ES" sz="1600" b="1" dirty="0" smtClean="0"/>
            <a:t> of </a:t>
          </a:r>
          <a:r>
            <a:rPr lang="es-ES" sz="1600" b="1" dirty="0" err="1" smtClean="0"/>
            <a:t>the</a:t>
          </a:r>
          <a:r>
            <a:rPr lang="es-ES" sz="1600" b="1" dirty="0" smtClean="0"/>
            <a:t> sector</a:t>
          </a:r>
          <a:endParaRPr lang="es-ES" sz="1600" b="1" dirty="0"/>
        </a:p>
      </dgm:t>
    </dgm:pt>
    <dgm:pt modelId="{E18388DC-5557-4201-AE5F-EE22D35C56E8}" type="parTrans" cxnId="{0E854B63-BC69-4D33-86A2-B0603004F500}">
      <dgm:prSet/>
      <dgm:spPr/>
      <dgm:t>
        <a:bodyPr/>
        <a:lstStyle/>
        <a:p>
          <a:endParaRPr lang="es-ES"/>
        </a:p>
      </dgm:t>
    </dgm:pt>
    <dgm:pt modelId="{E4636101-F38C-4DA8-A7CD-8B9B2C101187}" type="sibTrans" cxnId="{0E854B63-BC69-4D33-86A2-B0603004F500}">
      <dgm:prSet/>
      <dgm:spPr/>
      <dgm:t>
        <a:bodyPr/>
        <a:lstStyle/>
        <a:p>
          <a:endParaRPr lang="es-ES"/>
        </a:p>
      </dgm:t>
    </dgm:pt>
    <dgm:pt modelId="{D329652E-A896-4FD8-95E8-3DA34673EE04}">
      <dgm:prSet phldrT="[Texto]"/>
      <dgm:spPr/>
      <dgm:t>
        <a:bodyPr/>
        <a:lstStyle/>
        <a:p>
          <a:r>
            <a:rPr lang="es-ES" dirty="0" err="1" smtClean="0"/>
            <a:t>Law</a:t>
          </a:r>
          <a:r>
            <a:rPr lang="es-ES" dirty="0" smtClean="0"/>
            <a:t> 54/1997: </a:t>
          </a:r>
          <a:r>
            <a:rPr lang="es-ES" dirty="0" err="1" smtClean="0"/>
            <a:t>liberalization</a:t>
          </a:r>
          <a:r>
            <a:rPr lang="es-ES" dirty="0" smtClean="0"/>
            <a:t> of </a:t>
          </a:r>
          <a:r>
            <a:rPr lang="es-ES" dirty="0" err="1" smtClean="0"/>
            <a:t>the</a:t>
          </a:r>
          <a:r>
            <a:rPr lang="es-ES" dirty="0" smtClean="0"/>
            <a:t> </a:t>
          </a:r>
          <a:r>
            <a:rPr lang="es-ES" dirty="0" err="1" smtClean="0"/>
            <a:t>electricity</a:t>
          </a:r>
          <a:r>
            <a:rPr lang="es-ES" dirty="0" smtClean="0"/>
            <a:t> sector</a:t>
          </a:r>
          <a:endParaRPr lang="es-ES" dirty="0"/>
        </a:p>
      </dgm:t>
    </dgm:pt>
    <dgm:pt modelId="{371F0E96-CE4F-434E-8759-B85E5F9D38F6}" type="parTrans" cxnId="{CAD0E7DE-B411-48C9-A81E-522419C53BB6}">
      <dgm:prSet/>
      <dgm:spPr/>
      <dgm:t>
        <a:bodyPr/>
        <a:lstStyle/>
        <a:p>
          <a:endParaRPr lang="es-ES"/>
        </a:p>
      </dgm:t>
    </dgm:pt>
    <dgm:pt modelId="{ABB3C821-548F-471E-B6F8-EFEDEE9E9614}" type="sibTrans" cxnId="{CAD0E7DE-B411-48C9-A81E-522419C53BB6}">
      <dgm:prSet/>
      <dgm:spPr/>
      <dgm:t>
        <a:bodyPr/>
        <a:lstStyle/>
        <a:p>
          <a:endParaRPr lang="es-ES"/>
        </a:p>
      </dgm:t>
    </dgm:pt>
    <dgm:pt modelId="{8B2451A3-1836-4543-8725-C69CB3182022}">
      <dgm:prSet phldrT="[Texto]"/>
      <dgm:spPr/>
      <dgm:t>
        <a:bodyPr/>
        <a:lstStyle/>
        <a:p>
          <a:r>
            <a:rPr lang="es-ES" dirty="0" err="1" smtClean="0"/>
            <a:t>Still</a:t>
          </a:r>
          <a:r>
            <a:rPr lang="es-ES" dirty="0" smtClean="0"/>
            <a:t> a </a:t>
          </a:r>
          <a:r>
            <a:rPr lang="es-ES" dirty="0" err="1" smtClean="0"/>
            <a:t>public</a:t>
          </a:r>
          <a:r>
            <a:rPr lang="es-ES" dirty="0" smtClean="0"/>
            <a:t> sector</a:t>
          </a:r>
          <a:endParaRPr lang="es-ES" dirty="0"/>
        </a:p>
      </dgm:t>
    </dgm:pt>
    <dgm:pt modelId="{06EB0984-0E86-4C91-A0C9-66A0AA6CF1A6}" type="parTrans" cxnId="{F93F597F-8459-4A04-A670-07B9959F7421}">
      <dgm:prSet/>
      <dgm:spPr/>
      <dgm:t>
        <a:bodyPr/>
        <a:lstStyle/>
        <a:p>
          <a:endParaRPr lang="es-ES"/>
        </a:p>
      </dgm:t>
    </dgm:pt>
    <dgm:pt modelId="{FF740EB9-6986-4A8C-A36E-B2C3A0F6D0B6}" type="sibTrans" cxnId="{F93F597F-8459-4A04-A670-07B9959F7421}">
      <dgm:prSet/>
      <dgm:spPr/>
      <dgm:t>
        <a:bodyPr/>
        <a:lstStyle/>
        <a:p>
          <a:endParaRPr lang="es-ES"/>
        </a:p>
      </dgm:t>
    </dgm:pt>
    <dgm:pt modelId="{432BDB7B-22A1-4298-9DB1-7F2EE661186B}">
      <dgm:prSet phldrT="[Texto]"/>
      <dgm:spPr/>
      <dgm:t>
        <a:bodyPr/>
        <a:lstStyle/>
        <a:p>
          <a:r>
            <a:rPr lang="es-ES" dirty="0" err="1" smtClean="0"/>
            <a:t>Two</a:t>
          </a:r>
          <a:r>
            <a:rPr lang="es-ES" dirty="0" smtClean="0"/>
            <a:t> </a:t>
          </a:r>
          <a:r>
            <a:rPr lang="es-ES" dirty="0" err="1" smtClean="0"/>
            <a:t>operators</a:t>
          </a:r>
          <a:r>
            <a:rPr lang="es-ES" dirty="0" smtClean="0"/>
            <a:t>: OMEL (PX) and REE (TSO)</a:t>
          </a:r>
          <a:endParaRPr lang="es-ES" dirty="0"/>
        </a:p>
      </dgm:t>
    </dgm:pt>
    <dgm:pt modelId="{93B93173-2149-430C-A764-E3A18D7C34CC}" type="parTrans" cxnId="{7BC040F6-6398-4F36-8D3A-AACC58262F1F}">
      <dgm:prSet/>
      <dgm:spPr/>
      <dgm:t>
        <a:bodyPr/>
        <a:lstStyle/>
        <a:p>
          <a:endParaRPr lang="es-ES"/>
        </a:p>
      </dgm:t>
    </dgm:pt>
    <dgm:pt modelId="{3E402CDB-93D4-4DDC-9FA1-CBB1B577F3FB}" type="sibTrans" cxnId="{7BC040F6-6398-4F36-8D3A-AACC58262F1F}">
      <dgm:prSet/>
      <dgm:spPr/>
      <dgm:t>
        <a:bodyPr/>
        <a:lstStyle/>
        <a:p>
          <a:endParaRPr lang="es-ES"/>
        </a:p>
      </dgm:t>
    </dgm:pt>
    <dgm:pt modelId="{EDE73200-B785-4AB2-8108-87A74AD8B11A}" type="pres">
      <dgm:prSet presAssocID="{E04553B3-9430-4BFB-ABA4-214880966E1C}" presName="linearFlow" presStyleCnt="0">
        <dgm:presLayoutVars>
          <dgm:dir/>
          <dgm:animLvl val="lvl"/>
          <dgm:resizeHandles val="exact"/>
        </dgm:presLayoutVars>
      </dgm:prSet>
      <dgm:spPr/>
      <dgm:t>
        <a:bodyPr/>
        <a:lstStyle/>
        <a:p>
          <a:endParaRPr lang="es-ES"/>
        </a:p>
      </dgm:t>
    </dgm:pt>
    <dgm:pt modelId="{07C5D3C9-DB62-4F41-9972-98D493FFE36C}" type="pres">
      <dgm:prSet presAssocID="{A8A253BF-BE30-4F0F-A1A6-974D2D52BDF3}" presName="composite" presStyleCnt="0"/>
      <dgm:spPr/>
    </dgm:pt>
    <dgm:pt modelId="{6C58C275-229E-43F1-A929-8CE0D2C588DE}" type="pres">
      <dgm:prSet presAssocID="{A8A253BF-BE30-4F0F-A1A6-974D2D52BDF3}" presName="parentText" presStyleLbl="alignNode1" presStyleIdx="0" presStyleCnt="3" custScaleX="108380">
        <dgm:presLayoutVars>
          <dgm:chMax val="1"/>
          <dgm:bulletEnabled val="1"/>
        </dgm:presLayoutVars>
      </dgm:prSet>
      <dgm:spPr/>
      <dgm:t>
        <a:bodyPr/>
        <a:lstStyle/>
        <a:p>
          <a:endParaRPr lang="es-ES"/>
        </a:p>
      </dgm:t>
    </dgm:pt>
    <dgm:pt modelId="{E3FD46F8-3600-4E09-8530-A4A402B93E86}" type="pres">
      <dgm:prSet presAssocID="{A8A253BF-BE30-4F0F-A1A6-974D2D52BDF3}" presName="descendantText" presStyleLbl="alignAcc1" presStyleIdx="0" presStyleCnt="3">
        <dgm:presLayoutVars>
          <dgm:bulletEnabled val="1"/>
        </dgm:presLayoutVars>
      </dgm:prSet>
      <dgm:spPr/>
      <dgm:t>
        <a:bodyPr/>
        <a:lstStyle/>
        <a:p>
          <a:endParaRPr lang="es-ES"/>
        </a:p>
      </dgm:t>
    </dgm:pt>
    <dgm:pt modelId="{015A685D-B304-4C1B-BDB6-900D6EBFBB12}" type="pres">
      <dgm:prSet presAssocID="{35DE24D3-A841-4B93-8E9C-08CBFA2074B5}" presName="sp" presStyleCnt="0"/>
      <dgm:spPr/>
    </dgm:pt>
    <dgm:pt modelId="{D6B2DEE5-3E26-4BEE-9EAE-82D7F345F3AC}" type="pres">
      <dgm:prSet presAssocID="{F953808D-062A-4189-AEA6-23883EB7FDF9}" presName="composite" presStyleCnt="0"/>
      <dgm:spPr/>
    </dgm:pt>
    <dgm:pt modelId="{F468D283-3C8D-492E-AC4E-6538C55868A6}" type="pres">
      <dgm:prSet presAssocID="{F953808D-062A-4189-AEA6-23883EB7FDF9}" presName="parentText" presStyleLbl="alignNode1" presStyleIdx="1" presStyleCnt="3" custScaleX="106722">
        <dgm:presLayoutVars>
          <dgm:chMax val="1"/>
          <dgm:bulletEnabled val="1"/>
        </dgm:presLayoutVars>
      </dgm:prSet>
      <dgm:spPr/>
      <dgm:t>
        <a:bodyPr/>
        <a:lstStyle/>
        <a:p>
          <a:endParaRPr lang="es-ES"/>
        </a:p>
      </dgm:t>
    </dgm:pt>
    <dgm:pt modelId="{DAFDA7D5-F34B-43C2-AAAF-FC5388C7C29A}" type="pres">
      <dgm:prSet presAssocID="{F953808D-062A-4189-AEA6-23883EB7FDF9}" presName="descendantText" presStyleLbl="alignAcc1" presStyleIdx="1" presStyleCnt="3">
        <dgm:presLayoutVars>
          <dgm:bulletEnabled val="1"/>
        </dgm:presLayoutVars>
      </dgm:prSet>
      <dgm:spPr/>
      <dgm:t>
        <a:bodyPr/>
        <a:lstStyle/>
        <a:p>
          <a:endParaRPr lang="es-ES"/>
        </a:p>
      </dgm:t>
    </dgm:pt>
    <dgm:pt modelId="{78E1C73E-70FC-4857-9489-E02E8D869070}" type="pres">
      <dgm:prSet presAssocID="{170FF679-8367-4B98-88C3-108D2DADBFA7}" presName="sp" presStyleCnt="0"/>
      <dgm:spPr/>
    </dgm:pt>
    <dgm:pt modelId="{42167596-579D-4401-8D20-D4F948B83432}" type="pres">
      <dgm:prSet presAssocID="{CBBBAB7C-3042-4E78-8484-58562D44BF49}" presName="composite" presStyleCnt="0"/>
      <dgm:spPr/>
    </dgm:pt>
    <dgm:pt modelId="{A9DDC6B0-AD8C-45B1-AB9E-7C465B3021A6}" type="pres">
      <dgm:prSet presAssocID="{CBBBAB7C-3042-4E78-8484-58562D44BF49}" presName="parentText" presStyleLbl="alignNode1" presStyleIdx="2" presStyleCnt="3" custScaleX="107594">
        <dgm:presLayoutVars>
          <dgm:chMax val="1"/>
          <dgm:bulletEnabled val="1"/>
        </dgm:presLayoutVars>
      </dgm:prSet>
      <dgm:spPr/>
      <dgm:t>
        <a:bodyPr/>
        <a:lstStyle/>
        <a:p>
          <a:endParaRPr lang="es-ES"/>
        </a:p>
      </dgm:t>
    </dgm:pt>
    <dgm:pt modelId="{247B8A84-C1A1-46DA-A015-E3CDC98EDCE4}" type="pres">
      <dgm:prSet presAssocID="{CBBBAB7C-3042-4E78-8484-58562D44BF49}" presName="descendantText" presStyleLbl="alignAcc1" presStyleIdx="2" presStyleCnt="3" custScaleX="99692" custLinFactNeighborX="136" custLinFactNeighborY="-1555">
        <dgm:presLayoutVars>
          <dgm:bulletEnabled val="1"/>
        </dgm:presLayoutVars>
      </dgm:prSet>
      <dgm:spPr/>
      <dgm:t>
        <a:bodyPr/>
        <a:lstStyle/>
        <a:p>
          <a:endParaRPr lang="es-ES"/>
        </a:p>
      </dgm:t>
    </dgm:pt>
  </dgm:ptLst>
  <dgm:cxnLst>
    <dgm:cxn modelId="{A56A167E-7FA0-4F36-98C1-9BDF1989BEA9}" type="presOf" srcId="{E04553B3-9430-4BFB-ABA4-214880966E1C}" destId="{EDE73200-B785-4AB2-8108-87A74AD8B11A}" srcOrd="0" destOrd="0" presId="urn:microsoft.com/office/officeart/2005/8/layout/chevron2"/>
    <dgm:cxn modelId="{CAD0E7DE-B411-48C9-A81E-522419C53BB6}" srcId="{CBBBAB7C-3042-4E78-8484-58562D44BF49}" destId="{D329652E-A896-4FD8-95E8-3DA34673EE04}" srcOrd="0" destOrd="0" parTransId="{371F0E96-CE4F-434E-8759-B85E5F9D38F6}" sibTransId="{ABB3C821-548F-471E-B6F8-EFEDEE9E9614}"/>
    <dgm:cxn modelId="{066D9662-3E3A-4B07-96FA-06BCC8449173}" srcId="{A8A253BF-BE30-4F0F-A1A6-974D2D52BDF3}" destId="{6B3CF661-40A3-4DC6-914C-D1D3265E32AA}" srcOrd="0" destOrd="0" parTransId="{080E353A-A16B-44BA-9198-C7809D633586}" sibTransId="{DF3AB932-0F2E-4A31-87CD-19E91A4C51B3}"/>
    <dgm:cxn modelId="{F93F597F-8459-4A04-A670-07B9959F7421}" srcId="{F953808D-062A-4189-AEA6-23883EB7FDF9}" destId="{8B2451A3-1836-4543-8725-C69CB3182022}" srcOrd="1" destOrd="0" parTransId="{06EB0984-0E86-4C91-A0C9-66A0AA6CF1A6}" sibTransId="{FF740EB9-6986-4A8C-A36E-B2C3A0F6D0B6}"/>
    <dgm:cxn modelId="{DFB3D027-B3A3-4282-958D-155A9B0881BD}" type="presOf" srcId="{FA95A0A2-2628-458F-802E-F3F0B6F51DA0}" destId="{E3FD46F8-3600-4E09-8530-A4A402B93E86}" srcOrd="0" destOrd="1" presId="urn:microsoft.com/office/officeart/2005/8/layout/chevron2"/>
    <dgm:cxn modelId="{6ADF58F1-5FA0-4C25-8294-76C8539E468A}" srcId="{E04553B3-9430-4BFB-ABA4-214880966E1C}" destId="{F953808D-062A-4189-AEA6-23883EB7FDF9}" srcOrd="1" destOrd="0" parTransId="{264865AD-C96C-4DD2-9D2F-2C0550F00B30}" sibTransId="{170FF679-8367-4B98-88C3-108D2DADBFA7}"/>
    <dgm:cxn modelId="{EBB812AB-162C-48D9-8752-021D70DEC826}" type="presOf" srcId="{432BDB7B-22A1-4298-9DB1-7F2EE661186B}" destId="{247B8A84-C1A1-46DA-A015-E3CDC98EDCE4}" srcOrd="0" destOrd="1" presId="urn:microsoft.com/office/officeart/2005/8/layout/chevron2"/>
    <dgm:cxn modelId="{0E854B63-BC69-4D33-86A2-B0603004F500}" srcId="{E04553B3-9430-4BFB-ABA4-214880966E1C}" destId="{CBBBAB7C-3042-4E78-8484-58562D44BF49}" srcOrd="2" destOrd="0" parTransId="{E18388DC-5557-4201-AE5F-EE22D35C56E8}" sibTransId="{E4636101-F38C-4DA8-A7CD-8B9B2C101187}"/>
    <dgm:cxn modelId="{F61A812B-A2D9-4889-B9F4-1E5515C2C371}" type="presOf" srcId="{D329652E-A896-4FD8-95E8-3DA34673EE04}" destId="{247B8A84-C1A1-46DA-A015-E3CDC98EDCE4}" srcOrd="0" destOrd="0" presId="urn:microsoft.com/office/officeart/2005/8/layout/chevron2"/>
    <dgm:cxn modelId="{CB5B20EB-BDBA-4A65-B36E-F37CF4558912}" srcId="{E04553B3-9430-4BFB-ABA4-214880966E1C}" destId="{A8A253BF-BE30-4F0F-A1A6-974D2D52BDF3}" srcOrd="0" destOrd="0" parTransId="{B170CA86-7B25-4F20-AC6E-9C5A52186F06}" sibTransId="{35DE24D3-A841-4B93-8E9C-08CBFA2074B5}"/>
    <dgm:cxn modelId="{7BC040F6-6398-4F36-8D3A-AACC58262F1F}" srcId="{CBBBAB7C-3042-4E78-8484-58562D44BF49}" destId="{432BDB7B-22A1-4298-9DB1-7F2EE661186B}" srcOrd="1" destOrd="0" parTransId="{93B93173-2149-430C-A764-E3A18D7C34CC}" sibTransId="{3E402CDB-93D4-4DDC-9FA1-CBB1B577F3FB}"/>
    <dgm:cxn modelId="{F1E566AD-64FC-4A9E-BC6B-0E493DF06B0E}" type="presOf" srcId="{B5536A6C-CEB3-42EB-B26A-BCDEBFDD0832}" destId="{DAFDA7D5-F34B-43C2-AAAF-FC5388C7C29A}" srcOrd="0" destOrd="0" presId="urn:microsoft.com/office/officeart/2005/8/layout/chevron2"/>
    <dgm:cxn modelId="{574D59FE-F680-4648-9282-D2E120980B5D}" type="presOf" srcId="{8B2451A3-1836-4543-8725-C69CB3182022}" destId="{DAFDA7D5-F34B-43C2-AAAF-FC5388C7C29A}" srcOrd="0" destOrd="1" presId="urn:microsoft.com/office/officeart/2005/8/layout/chevron2"/>
    <dgm:cxn modelId="{4FA92263-A987-4855-888B-7785DB118DEF}" type="presOf" srcId="{F953808D-062A-4189-AEA6-23883EB7FDF9}" destId="{F468D283-3C8D-492E-AC4E-6538C55868A6}" srcOrd="0" destOrd="0" presId="urn:microsoft.com/office/officeart/2005/8/layout/chevron2"/>
    <dgm:cxn modelId="{1F36ECEC-E57B-46D2-84AC-75ADDF2667A1}" type="presOf" srcId="{A8A253BF-BE30-4F0F-A1A6-974D2D52BDF3}" destId="{6C58C275-229E-43F1-A929-8CE0D2C588DE}" srcOrd="0" destOrd="0" presId="urn:microsoft.com/office/officeart/2005/8/layout/chevron2"/>
    <dgm:cxn modelId="{5D8CA64D-AE3C-43CB-8913-25B060B72B8E}" srcId="{F953808D-062A-4189-AEA6-23883EB7FDF9}" destId="{B5536A6C-CEB3-42EB-B26A-BCDEBFDD0832}" srcOrd="0" destOrd="0" parTransId="{7A3A111C-9972-47B3-9812-BB783F6EA508}" sibTransId="{D0521C0C-E1DB-4681-86A4-652A55B77862}"/>
    <dgm:cxn modelId="{5C2F10E4-C312-483C-AB11-E0AE6F5F5109}" type="presOf" srcId="{6B3CF661-40A3-4DC6-914C-D1D3265E32AA}" destId="{E3FD46F8-3600-4E09-8530-A4A402B93E86}" srcOrd="0" destOrd="0" presId="urn:microsoft.com/office/officeart/2005/8/layout/chevron2"/>
    <dgm:cxn modelId="{860649C7-2184-44E9-859C-F3FFDA3188C8}" type="presOf" srcId="{CBBBAB7C-3042-4E78-8484-58562D44BF49}" destId="{A9DDC6B0-AD8C-45B1-AB9E-7C465B3021A6}" srcOrd="0" destOrd="0" presId="urn:microsoft.com/office/officeart/2005/8/layout/chevron2"/>
    <dgm:cxn modelId="{287339E3-A56C-4266-B8C1-88DFE258359A}" srcId="{A8A253BF-BE30-4F0F-A1A6-974D2D52BDF3}" destId="{FA95A0A2-2628-458F-802E-F3F0B6F51DA0}" srcOrd="1" destOrd="0" parTransId="{EC53999E-8CD9-4038-AC1A-A30AB7598C9F}" sibTransId="{CE477667-DD37-4C57-92E3-FCE362E5F233}"/>
    <dgm:cxn modelId="{5F954149-0933-4263-BF57-3ABCA8C732A0}" type="presParOf" srcId="{EDE73200-B785-4AB2-8108-87A74AD8B11A}" destId="{07C5D3C9-DB62-4F41-9972-98D493FFE36C}" srcOrd="0" destOrd="0" presId="urn:microsoft.com/office/officeart/2005/8/layout/chevron2"/>
    <dgm:cxn modelId="{23EAA6F5-7148-42F9-B066-AE926DA676FB}" type="presParOf" srcId="{07C5D3C9-DB62-4F41-9972-98D493FFE36C}" destId="{6C58C275-229E-43F1-A929-8CE0D2C588DE}" srcOrd="0" destOrd="0" presId="urn:microsoft.com/office/officeart/2005/8/layout/chevron2"/>
    <dgm:cxn modelId="{81C19ED2-1C2E-42B3-9E70-F5D5CB677E91}" type="presParOf" srcId="{07C5D3C9-DB62-4F41-9972-98D493FFE36C}" destId="{E3FD46F8-3600-4E09-8530-A4A402B93E86}" srcOrd="1" destOrd="0" presId="urn:microsoft.com/office/officeart/2005/8/layout/chevron2"/>
    <dgm:cxn modelId="{20E58151-464A-44C5-808B-25D6717BE033}" type="presParOf" srcId="{EDE73200-B785-4AB2-8108-87A74AD8B11A}" destId="{015A685D-B304-4C1B-BDB6-900D6EBFBB12}" srcOrd="1" destOrd="0" presId="urn:microsoft.com/office/officeart/2005/8/layout/chevron2"/>
    <dgm:cxn modelId="{2FF813B3-CE9F-461E-9297-99D3C6D5BA04}" type="presParOf" srcId="{EDE73200-B785-4AB2-8108-87A74AD8B11A}" destId="{D6B2DEE5-3E26-4BEE-9EAE-82D7F345F3AC}" srcOrd="2" destOrd="0" presId="urn:microsoft.com/office/officeart/2005/8/layout/chevron2"/>
    <dgm:cxn modelId="{45BC100A-757D-49DA-B714-682D62B9D8C3}" type="presParOf" srcId="{D6B2DEE5-3E26-4BEE-9EAE-82D7F345F3AC}" destId="{F468D283-3C8D-492E-AC4E-6538C55868A6}" srcOrd="0" destOrd="0" presId="urn:microsoft.com/office/officeart/2005/8/layout/chevron2"/>
    <dgm:cxn modelId="{C65B02B8-E4D5-446E-84DB-86CCE3E680C7}" type="presParOf" srcId="{D6B2DEE5-3E26-4BEE-9EAE-82D7F345F3AC}" destId="{DAFDA7D5-F34B-43C2-AAAF-FC5388C7C29A}" srcOrd="1" destOrd="0" presId="urn:microsoft.com/office/officeart/2005/8/layout/chevron2"/>
    <dgm:cxn modelId="{530335EB-2B46-420F-B8D7-8CC40619E959}" type="presParOf" srcId="{EDE73200-B785-4AB2-8108-87A74AD8B11A}" destId="{78E1C73E-70FC-4857-9489-E02E8D869070}" srcOrd="3" destOrd="0" presId="urn:microsoft.com/office/officeart/2005/8/layout/chevron2"/>
    <dgm:cxn modelId="{448808D0-B613-4216-BA86-DC6E73CB67D4}" type="presParOf" srcId="{EDE73200-B785-4AB2-8108-87A74AD8B11A}" destId="{42167596-579D-4401-8D20-D4F948B83432}" srcOrd="4" destOrd="0" presId="urn:microsoft.com/office/officeart/2005/8/layout/chevron2"/>
    <dgm:cxn modelId="{9791E568-2571-494D-B064-3F049C8D60EC}" type="presParOf" srcId="{42167596-579D-4401-8D20-D4F948B83432}" destId="{A9DDC6B0-AD8C-45B1-AB9E-7C465B3021A6}" srcOrd="0" destOrd="0" presId="urn:microsoft.com/office/officeart/2005/8/layout/chevron2"/>
    <dgm:cxn modelId="{711746A2-49BE-4A7D-A7DE-3B8E86832527}" type="presParOf" srcId="{42167596-579D-4401-8D20-D4F948B83432}" destId="{247B8A84-C1A1-46DA-A015-E3CDC98EDCE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8C275-229E-43F1-A929-8CE0D2C588DE}">
      <dsp:nvSpPr>
        <dsp:cNvPr id="0" name=""/>
        <dsp:cNvSpPr/>
      </dsp:nvSpPr>
      <dsp:spPr>
        <a:xfrm rot="5400000">
          <a:off x="-223347" y="202949"/>
          <a:ext cx="1650333" cy="125204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err="1" smtClean="0"/>
            <a:t>Until</a:t>
          </a:r>
          <a:r>
            <a:rPr lang="es-ES" sz="1600" b="1" kern="1200" dirty="0" smtClean="0"/>
            <a:t> 1988</a:t>
          </a:r>
          <a:endParaRPr lang="es-ES" sz="1600" b="1" kern="1200" dirty="0"/>
        </a:p>
      </dsp:txBody>
      <dsp:txXfrm rot="-5400000">
        <a:off x="-24201" y="629824"/>
        <a:ext cx="1252042" cy="398291"/>
      </dsp:txXfrm>
    </dsp:sp>
    <dsp:sp modelId="{E3FD46F8-3600-4E09-8530-A4A402B93E86}">
      <dsp:nvSpPr>
        <dsp:cNvPr id="0" name=""/>
        <dsp:cNvSpPr/>
      </dsp:nvSpPr>
      <dsp:spPr>
        <a:xfrm rot="5400000">
          <a:off x="4117540" y="-2934300"/>
          <a:ext cx="1072716" cy="6948926"/>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err="1" smtClean="0">
              <a:latin typeface="+mn-lt"/>
            </a:rPr>
            <a:t>Oil</a:t>
          </a:r>
          <a:r>
            <a:rPr lang="es-ES" sz="2400" kern="1200" dirty="0" smtClean="0">
              <a:latin typeface="+mn-lt"/>
            </a:rPr>
            <a:t> Crisis 1970’s </a:t>
          </a:r>
          <a:r>
            <a:rPr lang="es-ES" sz="2400" kern="1200" dirty="0" smtClean="0">
              <a:latin typeface="+mn-lt"/>
              <a:cs typeface="Arial"/>
            </a:rPr>
            <a:t>→</a:t>
          </a:r>
          <a:r>
            <a:rPr lang="es-ES" sz="2400" b="0" kern="1200" dirty="0" smtClean="0">
              <a:latin typeface="+mn-lt"/>
              <a:cs typeface="Arial"/>
            </a:rPr>
            <a:t> reduce </a:t>
          </a:r>
          <a:r>
            <a:rPr lang="es-ES" sz="2400" b="0" kern="1200" dirty="0" err="1" smtClean="0">
              <a:latin typeface="+mn-lt"/>
              <a:cs typeface="Arial"/>
            </a:rPr>
            <a:t>oil</a:t>
          </a:r>
          <a:r>
            <a:rPr lang="es-ES" sz="2400" b="0" kern="1200" dirty="0" smtClean="0">
              <a:latin typeface="+mn-lt"/>
              <a:cs typeface="Arial"/>
            </a:rPr>
            <a:t> </a:t>
          </a:r>
          <a:r>
            <a:rPr lang="es-ES" sz="2400" b="0" kern="1200" dirty="0" err="1" smtClean="0">
              <a:latin typeface="+mn-lt"/>
              <a:cs typeface="Arial"/>
            </a:rPr>
            <a:t>dependency</a:t>
          </a:r>
          <a:endParaRPr lang="es-ES" sz="2400" b="0" kern="1200" dirty="0">
            <a:latin typeface="+mn-lt"/>
          </a:endParaRPr>
        </a:p>
        <a:p>
          <a:pPr marL="228600" lvl="1" indent="-228600" algn="l" defTabSz="1066800">
            <a:lnSpc>
              <a:spcPct val="90000"/>
            </a:lnSpc>
            <a:spcBef>
              <a:spcPct val="0"/>
            </a:spcBef>
            <a:spcAft>
              <a:spcPct val="15000"/>
            </a:spcAft>
            <a:buChar char="••"/>
          </a:pPr>
          <a:r>
            <a:rPr lang="es-ES" sz="2400" kern="1200" dirty="0" err="1" smtClean="0"/>
            <a:t>Building</a:t>
          </a:r>
          <a:r>
            <a:rPr lang="es-ES" sz="2400" kern="1200" dirty="0" smtClean="0"/>
            <a:t> of </a:t>
          </a:r>
          <a:r>
            <a:rPr lang="es-ES" sz="2400" kern="1200" dirty="0" err="1" smtClean="0"/>
            <a:t>coal</a:t>
          </a:r>
          <a:r>
            <a:rPr lang="es-ES" sz="2400" kern="1200" dirty="0" smtClean="0"/>
            <a:t>, </a:t>
          </a:r>
          <a:r>
            <a:rPr lang="es-ES" sz="2400" kern="1200" dirty="0" err="1" smtClean="0"/>
            <a:t>hydroelectric</a:t>
          </a:r>
          <a:r>
            <a:rPr lang="es-ES" sz="2400" kern="1200" dirty="0" smtClean="0"/>
            <a:t> and nuclear </a:t>
          </a:r>
          <a:r>
            <a:rPr lang="es-ES" sz="2400" kern="1200" dirty="0" err="1" smtClean="0"/>
            <a:t>plants</a:t>
          </a:r>
          <a:endParaRPr lang="es-ES" sz="2400" kern="1200" dirty="0"/>
        </a:p>
      </dsp:txBody>
      <dsp:txXfrm rot="-5400000">
        <a:off x="1179435" y="56171"/>
        <a:ext cx="6896560" cy="967984"/>
      </dsp:txXfrm>
    </dsp:sp>
    <dsp:sp modelId="{F468D283-3C8D-492E-AC4E-6538C55868A6}">
      <dsp:nvSpPr>
        <dsp:cNvPr id="0" name=""/>
        <dsp:cNvSpPr/>
      </dsp:nvSpPr>
      <dsp:spPr>
        <a:xfrm rot="5400000">
          <a:off x="-232924" y="1669493"/>
          <a:ext cx="1650333" cy="1232888"/>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smtClean="0"/>
            <a:t>Marco Legal Estable</a:t>
          </a:r>
          <a:endParaRPr lang="es-ES" sz="1600" b="1" kern="1200" dirty="0"/>
        </a:p>
      </dsp:txBody>
      <dsp:txXfrm rot="-5400000">
        <a:off x="-24201" y="2077214"/>
        <a:ext cx="1232888" cy="417445"/>
      </dsp:txXfrm>
    </dsp:sp>
    <dsp:sp modelId="{DAFDA7D5-F34B-43C2-AAAF-FC5388C7C29A}">
      <dsp:nvSpPr>
        <dsp:cNvPr id="0" name=""/>
        <dsp:cNvSpPr/>
      </dsp:nvSpPr>
      <dsp:spPr>
        <a:xfrm rot="5400000">
          <a:off x="4107681" y="-1477052"/>
          <a:ext cx="1073281" cy="694892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smtClean="0"/>
            <a:t>1988: </a:t>
          </a:r>
          <a:r>
            <a:rPr lang="es-ES" sz="2400" kern="1200" dirty="0" err="1" smtClean="0"/>
            <a:t>oversized</a:t>
          </a:r>
          <a:r>
            <a:rPr lang="es-ES" sz="2400" kern="1200" dirty="0" smtClean="0"/>
            <a:t> </a:t>
          </a:r>
          <a:r>
            <a:rPr lang="es-ES" sz="2400" kern="1200" dirty="0" err="1" smtClean="0"/>
            <a:t>generating</a:t>
          </a:r>
          <a:r>
            <a:rPr lang="es-ES" sz="2400" kern="1200" dirty="0" smtClean="0"/>
            <a:t> </a:t>
          </a:r>
          <a:r>
            <a:rPr lang="es-ES" sz="2400" kern="1200" dirty="0" err="1" smtClean="0"/>
            <a:t>system</a:t>
          </a:r>
          <a:endParaRPr lang="es-ES" sz="2400" kern="1200" dirty="0"/>
        </a:p>
        <a:p>
          <a:pPr marL="228600" lvl="1" indent="-228600" algn="l" defTabSz="1066800">
            <a:lnSpc>
              <a:spcPct val="90000"/>
            </a:lnSpc>
            <a:spcBef>
              <a:spcPct val="0"/>
            </a:spcBef>
            <a:spcAft>
              <a:spcPct val="15000"/>
            </a:spcAft>
            <a:buChar char="••"/>
          </a:pPr>
          <a:r>
            <a:rPr lang="es-ES" sz="2400" kern="1200" dirty="0" err="1" smtClean="0"/>
            <a:t>Still</a:t>
          </a:r>
          <a:r>
            <a:rPr lang="es-ES" sz="2400" kern="1200" dirty="0" smtClean="0"/>
            <a:t> a </a:t>
          </a:r>
          <a:r>
            <a:rPr lang="es-ES" sz="2400" kern="1200" dirty="0" err="1" smtClean="0"/>
            <a:t>public</a:t>
          </a:r>
          <a:r>
            <a:rPr lang="es-ES" sz="2400" kern="1200" dirty="0" smtClean="0"/>
            <a:t> sector</a:t>
          </a:r>
          <a:endParaRPr lang="es-ES" sz="2400" kern="1200" dirty="0"/>
        </a:p>
      </dsp:txBody>
      <dsp:txXfrm rot="-5400000">
        <a:off x="1169859" y="1513163"/>
        <a:ext cx="6896533" cy="968495"/>
      </dsp:txXfrm>
    </dsp:sp>
    <dsp:sp modelId="{A9DDC6B0-AD8C-45B1-AB9E-7C465B3021A6}">
      <dsp:nvSpPr>
        <dsp:cNvPr id="0" name=""/>
        <dsp:cNvSpPr/>
      </dsp:nvSpPr>
      <dsp:spPr>
        <a:xfrm rot="5400000">
          <a:off x="-227887" y="3121423"/>
          <a:ext cx="1650333" cy="124296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err="1" smtClean="0"/>
            <a:t>Liberalization</a:t>
          </a:r>
          <a:r>
            <a:rPr lang="es-ES" sz="1600" b="1" kern="1200" dirty="0" smtClean="0"/>
            <a:t> of </a:t>
          </a:r>
          <a:r>
            <a:rPr lang="es-ES" sz="1600" b="1" kern="1200" dirty="0" err="1" smtClean="0"/>
            <a:t>the</a:t>
          </a:r>
          <a:r>
            <a:rPr lang="es-ES" sz="1600" b="1" kern="1200" dirty="0" smtClean="0"/>
            <a:t> sector</a:t>
          </a:r>
          <a:endParaRPr lang="es-ES" sz="1600" b="1" kern="1200" dirty="0"/>
        </a:p>
      </dsp:txBody>
      <dsp:txXfrm rot="-5400000">
        <a:off x="-24201" y="3539218"/>
        <a:ext cx="1242962" cy="407371"/>
      </dsp:txXfrm>
    </dsp:sp>
    <dsp:sp modelId="{247B8A84-C1A1-46DA-A015-E3CDC98EDCE4}">
      <dsp:nvSpPr>
        <dsp:cNvPr id="0" name=""/>
        <dsp:cNvSpPr/>
      </dsp:nvSpPr>
      <dsp:spPr>
        <a:xfrm rot="5400000">
          <a:off x="4113000" y="-26346"/>
          <a:ext cx="1072716" cy="692752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err="1" smtClean="0"/>
            <a:t>Law</a:t>
          </a:r>
          <a:r>
            <a:rPr lang="es-ES" sz="2400" kern="1200" dirty="0" smtClean="0"/>
            <a:t> 54/1997: </a:t>
          </a:r>
          <a:r>
            <a:rPr lang="es-ES" sz="2400" kern="1200" dirty="0" err="1" smtClean="0"/>
            <a:t>liberalization</a:t>
          </a:r>
          <a:r>
            <a:rPr lang="es-ES" sz="2400" kern="1200" dirty="0" smtClean="0"/>
            <a:t> of </a:t>
          </a:r>
          <a:r>
            <a:rPr lang="es-ES" sz="2400" kern="1200" dirty="0" err="1" smtClean="0"/>
            <a:t>the</a:t>
          </a:r>
          <a:r>
            <a:rPr lang="es-ES" sz="2400" kern="1200" dirty="0" smtClean="0"/>
            <a:t> </a:t>
          </a:r>
          <a:r>
            <a:rPr lang="es-ES" sz="2400" kern="1200" dirty="0" err="1" smtClean="0"/>
            <a:t>electricity</a:t>
          </a:r>
          <a:r>
            <a:rPr lang="es-ES" sz="2400" kern="1200" dirty="0" smtClean="0"/>
            <a:t> sector</a:t>
          </a:r>
          <a:endParaRPr lang="es-ES" sz="2400" kern="1200" dirty="0"/>
        </a:p>
        <a:p>
          <a:pPr marL="228600" lvl="1" indent="-228600" algn="l" defTabSz="1066800">
            <a:lnSpc>
              <a:spcPct val="90000"/>
            </a:lnSpc>
            <a:spcBef>
              <a:spcPct val="0"/>
            </a:spcBef>
            <a:spcAft>
              <a:spcPct val="15000"/>
            </a:spcAft>
            <a:buChar char="••"/>
          </a:pPr>
          <a:r>
            <a:rPr lang="es-ES" sz="2400" kern="1200" dirty="0" err="1" smtClean="0"/>
            <a:t>Two</a:t>
          </a:r>
          <a:r>
            <a:rPr lang="es-ES" sz="2400" kern="1200" dirty="0" smtClean="0"/>
            <a:t> </a:t>
          </a:r>
          <a:r>
            <a:rPr lang="es-ES" sz="2400" kern="1200" dirty="0" err="1" smtClean="0"/>
            <a:t>operators</a:t>
          </a:r>
          <a:r>
            <a:rPr lang="es-ES" sz="2400" kern="1200" dirty="0" smtClean="0"/>
            <a:t>: OMEL (PX) and REE (TSO)</a:t>
          </a:r>
          <a:endParaRPr lang="es-ES" sz="2400" kern="1200" dirty="0"/>
        </a:p>
      </dsp:txBody>
      <dsp:txXfrm rot="-5400000">
        <a:off x="1185597" y="2953423"/>
        <a:ext cx="6875157" cy="9679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7473E-4A99-469F-8058-8806E0FDD5D1}" type="datetimeFigureOut">
              <a:rPr lang="es-ES" smtClean="0"/>
              <a:t>06/09/2016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4DB73-7FC7-48A9-80FB-B5DECD263F20}" type="slidenum">
              <a:rPr lang="es-ES" smtClean="0"/>
              <a:t>‹Nº›</a:t>
            </a:fld>
            <a:endParaRPr lang="es-ES"/>
          </a:p>
        </p:txBody>
      </p:sp>
    </p:spTree>
    <p:extLst>
      <p:ext uri="{BB962C8B-B14F-4D97-AF65-F5344CB8AC3E}">
        <p14:creationId xmlns:p14="http://schemas.microsoft.com/office/powerpoint/2010/main" val="2785786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Then</a:t>
            </a:r>
            <a:r>
              <a:rPr lang="es-ES" dirty="0" smtClean="0"/>
              <a:t>, </a:t>
            </a:r>
            <a:r>
              <a:rPr lang="es-ES" dirty="0" err="1" smtClean="0"/>
              <a:t>under</a:t>
            </a:r>
            <a:r>
              <a:rPr lang="es-ES" dirty="0" smtClean="0"/>
              <a:t> </a:t>
            </a:r>
            <a:r>
              <a:rPr lang="es-ES" dirty="0" err="1" smtClean="0"/>
              <a:t>this</a:t>
            </a:r>
            <a:r>
              <a:rPr lang="es-ES" dirty="0" smtClean="0"/>
              <a:t> </a:t>
            </a:r>
            <a:r>
              <a:rPr lang="es-ES" dirty="0" err="1" smtClean="0"/>
              <a:t>framework</a:t>
            </a:r>
            <a:r>
              <a:rPr lang="es-ES" dirty="0" smtClean="0"/>
              <a:t>,</a:t>
            </a:r>
            <a:r>
              <a:rPr lang="es-ES" baseline="0" dirty="0" smtClean="0"/>
              <a:t> </a:t>
            </a:r>
            <a:r>
              <a:rPr lang="es-ES" baseline="0" dirty="0" err="1" smtClean="0"/>
              <a:t>the</a:t>
            </a:r>
            <a:r>
              <a:rPr lang="es-ES" baseline="0" dirty="0" smtClean="0"/>
              <a:t> </a:t>
            </a:r>
            <a:r>
              <a:rPr lang="es-ES" baseline="0" dirty="0" err="1" smtClean="0"/>
              <a:t>government</a:t>
            </a:r>
            <a:r>
              <a:rPr lang="es-ES" baseline="0" dirty="0" smtClean="0"/>
              <a:t> </a:t>
            </a:r>
            <a:r>
              <a:rPr lang="es-ES" baseline="0" dirty="0" err="1" smtClean="0"/>
              <a:t>divided</a:t>
            </a:r>
            <a:r>
              <a:rPr lang="es-ES" baseline="0" dirty="0" smtClean="0"/>
              <a:t> </a:t>
            </a:r>
            <a:r>
              <a:rPr lang="es-ES" baseline="0" dirty="0" err="1" smtClean="0"/>
              <a:t>the</a:t>
            </a:r>
            <a:r>
              <a:rPr lang="es-ES" baseline="0" dirty="0" smtClean="0"/>
              <a:t> </a:t>
            </a:r>
            <a:r>
              <a:rPr lang="es-ES" baseline="0" dirty="0" err="1" smtClean="0"/>
              <a:t>terrotory</a:t>
            </a:r>
            <a:r>
              <a:rPr lang="es-ES" baseline="0" dirty="0" smtClean="0"/>
              <a:t> </a:t>
            </a:r>
            <a:r>
              <a:rPr lang="es-ES" baseline="0" dirty="0" err="1" smtClean="0"/>
              <a:t>into</a:t>
            </a:r>
            <a:r>
              <a:rPr lang="es-ES" baseline="0" dirty="0" smtClean="0"/>
              <a:t> a </a:t>
            </a:r>
            <a:r>
              <a:rPr lang="es-ES" baseline="0" dirty="0" err="1" smtClean="0"/>
              <a:t>few</a:t>
            </a:r>
            <a:r>
              <a:rPr lang="es-ES" baseline="0" dirty="0" smtClean="0"/>
              <a:t> </a:t>
            </a:r>
            <a:r>
              <a:rPr lang="es-ES" baseline="0" dirty="0" err="1" smtClean="0"/>
              <a:t>areas</a:t>
            </a:r>
            <a:r>
              <a:rPr lang="es-ES" baseline="0" dirty="0" smtClean="0"/>
              <a:t> and </a:t>
            </a:r>
            <a:r>
              <a:rPr lang="es-ES" baseline="0" dirty="0" err="1" smtClean="0"/>
              <a:t>assigned</a:t>
            </a:r>
            <a:r>
              <a:rPr lang="es-ES" baseline="0" dirty="0" smtClean="0"/>
              <a:t> </a:t>
            </a:r>
            <a:r>
              <a:rPr lang="es-ES" baseline="0" dirty="0" err="1" smtClean="0"/>
              <a:t>the</a:t>
            </a:r>
            <a:r>
              <a:rPr lang="es-ES" baseline="0" dirty="0" smtClean="0"/>
              <a:t> </a:t>
            </a:r>
            <a:r>
              <a:rPr lang="es-ES" baseline="0" dirty="0" err="1" smtClean="0"/>
              <a:t>distribution</a:t>
            </a:r>
            <a:r>
              <a:rPr lang="es-ES" baseline="0" dirty="0" smtClean="0"/>
              <a:t> </a:t>
            </a:r>
            <a:r>
              <a:rPr lang="es-ES" baseline="0" dirty="0" err="1" smtClean="0"/>
              <a:t>service</a:t>
            </a:r>
            <a:r>
              <a:rPr lang="es-ES" baseline="0" dirty="0" smtClean="0"/>
              <a:t> to a </a:t>
            </a:r>
            <a:r>
              <a:rPr lang="es-ES" baseline="0" dirty="0" err="1" smtClean="0"/>
              <a:t>few</a:t>
            </a:r>
            <a:r>
              <a:rPr lang="es-ES" baseline="0" dirty="0" smtClean="0"/>
              <a:t> </a:t>
            </a:r>
            <a:r>
              <a:rPr lang="es-ES" baseline="0" dirty="0" err="1" smtClean="0"/>
              <a:t>companies</a:t>
            </a:r>
            <a:r>
              <a:rPr lang="es-ES" baseline="0" dirty="0" smtClean="0"/>
              <a:t>.</a:t>
            </a:r>
            <a:endParaRPr lang="es-ES" dirty="0" smtClean="0"/>
          </a:p>
        </p:txBody>
      </p:sp>
      <p:sp>
        <p:nvSpPr>
          <p:cNvPr id="4" name="Marcador de número de diapositiva 3"/>
          <p:cNvSpPr>
            <a:spLocks noGrp="1"/>
          </p:cNvSpPr>
          <p:nvPr>
            <p:ph type="sldNum" sz="quarter" idx="10"/>
          </p:nvPr>
        </p:nvSpPr>
        <p:spPr/>
        <p:txBody>
          <a:bodyPr/>
          <a:lstStyle/>
          <a:p>
            <a:fld id="{6FD4DB73-7FC7-48A9-80FB-B5DECD263F20}" type="slidenum">
              <a:rPr lang="es-ES" smtClean="0"/>
              <a:t>5</a:t>
            </a:fld>
            <a:endParaRPr lang="es-ES"/>
          </a:p>
        </p:txBody>
      </p:sp>
    </p:spTree>
    <p:extLst>
      <p:ext uri="{BB962C8B-B14F-4D97-AF65-F5344CB8AC3E}">
        <p14:creationId xmlns:p14="http://schemas.microsoft.com/office/powerpoint/2010/main" val="369197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2nd </a:t>
            </a:r>
            <a:r>
              <a:rPr lang="es-ES" dirty="0" err="1" smtClean="0"/>
              <a:t>February</a:t>
            </a:r>
            <a:endParaRPr lang="es-ES" dirty="0"/>
          </a:p>
        </p:txBody>
      </p:sp>
      <p:sp>
        <p:nvSpPr>
          <p:cNvPr id="4" name="Marcador de número de diapositiva 3"/>
          <p:cNvSpPr>
            <a:spLocks noGrp="1"/>
          </p:cNvSpPr>
          <p:nvPr>
            <p:ph type="sldNum" sz="quarter" idx="10"/>
          </p:nvPr>
        </p:nvSpPr>
        <p:spPr/>
        <p:txBody>
          <a:bodyPr/>
          <a:lstStyle/>
          <a:p>
            <a:fld id="{6FD4DB73-7FC7-48A9-80FB-B5DECD263F20}" type="slidenum">
              <a:rPr lang="es-ES" smtClean="0"/>
              <a:t>21</a:t>
            </a:fld>
            <a:endParaRPr lang="es-ES"/>
          </a:p>
        </p:txBody>
      </p:sp>
    </p:spTree>
    <p:extLst>
      <p:ext uri="{BB962C8B-B14F-4D97-AF65-F5344CB8AC3E}">
        <p14:creationId xmlns:p14="http://schemas.microsoft.com/office/powerpoint/2010/main" val="2724736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10th of </a:t>
            </a:r>
            <a:r>
              <a:rPr lang="es-ES" dirty="0" err="1" smtClean="0"/>
              <a:t>February</a:t>
            </a:r>
            <a:endParaRPr lang="es-ES" dirty="0"/>
          </a:p>
        </p:txBody>
      </p:sp>
      <p:sp>
        <p:nvSpPr>
          <p:cNvPr id="4" name="Marcador de número de diapositiva 3"/>
          <p:cNvSpPr>
            <a:spLocks noGrp="1"/>
          </p:cNvSpPr>
          <p:nvPr>
            <p:ph type="sldNum" sz="quarter" idx="10"/>
          </p:nvPr>
        </p:nvSpPr>
        <p:spPr/>
        <p:txBody>
          <a:bodyPr/>
          <a:lstStyle/>
          <a:p>
            <a:fld id="{6FD4DB73-7FC7-48A9-80FB-B5DECD263F20}" type="slidenum">
              <a:rPr lang="es-ES" smtClean="0"/>
              <a:t>22</a:t>
            </a:fld>
            <a:endParaRPr lang="es-ES"/>
          </a:p>
        </p:txBody>
      </p:sp>
    </p:spTree>
    <p:extLst>
      <p:ext uri="{BB962C8B-B14F-4D97-AF65-F5344CB8AC3E}">
        <p14:creationId xmlns:p14="http://schemas.microsoft.com/office/powerpoint/2010/main" val="2945325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27th </a:t>
            </a:r>
            <a:r>
              <a:rPr lang="es-ES" dirty="0" err="1" smtClean="0"/>
              <a:t>July</a:t>
            </a:r>
            <a:endParaRPr lang="es-ES" dirty="0"/>
          </a:p>
        </p:txBody>
      </p:sp>
      <p:sp>
        <p:nvSpPr>
          <p:cNvPr id="4" name="Marcador de número de diapositiva 3"/>
          <p:cNvSpPr>
            <a:spLocks noGrp="1"/>
          </p:cNvSpPr>
          <p:nvPr>
            <p:ph type="sldNum" sz="quarter" idx="10"/>
          </p:nvPr>
        </p:nvSpPr>
        <p:spPr/>
        <p:txBody>
          <a:bodyPr/>
          <a:lstStyle/>
          <a:p>
            <a:fld id="{6FD4DB73-7FC7-48A9-80FB-B5DECD263F20}" type="slidenum">
              <a:rPr lang="es-ES" smtClean="0"/>
              <a:t>23</a:t>
            </a:fld>
            <a:endParaRPr lang="es-ES"/>
          </a:p>
        </p:txBody>
      </p:sp>
    </p:spTree>
    <p:extLst>
      <p:ext uri="{BB962C8B-B14F-4D97-AF65-F5344CB8AC3E}">
        <p14:creationId xmlns:p14="http://schemas.microsoft.com/office/powerpoint/2010/main" val="3864806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 </a:t>
            </a:r>
            <a:r>
              <a:rPr lang="es-ES" dirty="0" err="1" smtClean="0"/>
              <a:t>the</a:t>
            </a:r>
            <a:r>
              <a:rPr lang="es-ES" dirty="0" smtClean="0"/>
              <a:t> </a:t>
            </a:r>
            <a:r>
              <a:rPr lang="es-ES" dirty="0" err="1" smtClean="0"/>
              <a:t>next</a:t>
            </a:r>
            <a:r>
              <a:rPr lang="es-ES" dirty="0" smtClean="0"/>
              <a:t> figures, </a:t>
            </a:r>
            <a:r>
              <a:rPr lang="es-ES" dirty="0" err="1" smtClean="0"/>
              <a:t>we</a:t>
            </a:r>
            <a:r>
              <a:rPr lang="es-ES" dirty="0" smtClean="0"/>
              <a:t> </a:t>
            </a:r>
            <a:r>
              <a:rPr lang="es-ES" dirty="0" err="1" smtClean="0"/>
              <a:t>will</a:t>
            </a:r>
            <a:r>
              <a:rPr lang="es-ES" dirty="0" smtClean="0"/>
              <a:t> </a:t>
            </a:r>
            <a:r>
              <a:rPr lang="es-ES" dirty="0" err="1" smtClean="0"/>
              <a:t>see</a:t>
            </a:r>
            <a:r>
              <a:rPr lang="es-ES" dirty="0" smtClean="0"/>
              <a:t> </a:t>
            </a:r>
            <a:r>
              <a:rPr lang="es-ES" dirty="0" err="1" smtClean="0"/>
              <a:t>the</a:t>
            </a:r>
            <a:r>
              <a:rPr lang="es-ES" dirty="0" smtClean="0"/>
              <a:t> </a:t>
            </a:r>
            <a:r>
              <a:rPr lang="es-ES" dirty="0" err="1" smtClean="0"/>
              <a:t>prices</a:t>
            </a:r>
            <a:r>
              <a:rPr lang="es-ES" dirty="0" smtClean="0"/>
              <a:t> </a:t>
            </a:r>
            <a:r>
              <a:rPr lang="es-ES" dirty="0" err="1" smtClean="0"/>
              <a:t>over</a:t>
            </a:r>
            <a:r>
              <a:rPr lang="es-ES" dirty="0" smtClean="0"/>
              <a:t> </a:t>
            </a:r>
            <a:r>
              <a:rPr lang="es-ES" dirty="0" err="1" smtClean="0"/>
              <a:t>the</a:t>
            </a:r>
            <a:r>
              <a:rPr lang="es-ES" dirty="0" smtClean="0"/>
              <a:t> </a:t>
            </a:r>
            <a:r>
              <a:rPr lang="es-ES" dirty="0" err="1" smtClean="0"/>
              <a:t>week</a:t>
            </a:r>
            <a:r>
              <a:rPr lang="es-ES" dirty="0" smtClean="0"/>
              <a:t> in </a:t>
            </a:r>
            <a:r>
              <a:rPr lang="es-ES" dirty="0" err="1" smtClean="0"/>
              <a:t>high</a:t>
            </a:r>
            <a:r>
              <a:rPr lang="es-ES" dirty="0" smtClean="0"/>
              <a:t> and </a:t>
            </a:r>
            <a:r>
              <a:rPr lang="es-ES" dirty="0" err="1" smtClean="0"/>
              <a:t>low</a:t>
            </a:r>
            <a:r>
              <a:rPr lang="es-ES" dirty="0" smtClean="0"/>
              <a:t> </a:t>
            </a:r>
            <a:r>
              <a:rPr lang="es-ES" dirty="0" err="1" smtClean="0"/>
              <a:t>wind</a:t>
            </a:r>
            <a:r>
              <a:rPr lang="es-ES" dirty="0" smtClean="0"/>
              <a:t> </a:t>
            </a:r>
            <a:r>
              <a:rPr lang="es-ES" dirty="0" err="1" smtClean="0"/>
              <a:t>months</a:t>
            </a:r>
            <a:endParaRPr lang="es-ES" dirty="0"/>
          </a:p>
        </p:txBody>
      </p:sp>
      <p:sp>
        <p:nvSpPr>
          <p:cNvPr id="4" name="Marcador de número de diapositiva 3"/>
          <p:cNvSpPr>
            <a:spLocks noGrp="1"/>
          </p:cNvSpPr>
          <p:nvPr>
            <p:ph type="sldNum" sz="quarter" idx="10"/>
          </p:nvPr>
        </p:nvSpPr>
        <p:spPr/>
        <p:txBody>
          <a:bodyPr/>
          <a:lstStyle/>
          <a:p>
            <a:fld id="{6FD4DB73-7FC7-48A9-80FB-B5DECD263F20}" type="slidenum">
              <a:rPr lang="es-ES" smtClean="0"/>
              <a:t>26</a:t>
            </a:fld>
            <a:endParaRPr lang="es-ES"/>
          </a:p>
        </p:txBody>
      </p:sp>
    </p:spTree>
    <p:extLst>
      <p:ext uri="{BB962C8B-B14F-4D97-AF65-F5344CB8AC3E}">
        <p14:creationId xmlns:p14="http://schemas.microsoft.com/office/powerpoint/2010/main" val="1411921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hydro-wind project integrates a wind farm, a pumping seta hydro-electrical plant. The wind farm is able to supply electrical energy directly to the network, while simultaneously feeding a pumping set which dams water in an elevated deposit as an energetic storage system. The </a:t>
            </a:r>
            <a:r>
              <a:rPr lang="en-US" sz="1200" b="0" i="0" kern="1200" dirty="0" err="1" smtClean="0">
                <a:solidFill>
                  <a:schemeClr val="tx1"/>
                </a:solidFill>
                <a:effectLst/>
                <a:latin typeface="+mn-lt"/>
                <a:ea typeface="+mn-ea"/>
                <a:cs typeface="+mn-cs"/>
              </a:rPr>
              <a:t>hydroelectrical</a:t>
            </a:r>
            <a:r>
              <a:rPr lang="en-US" sz="1200" b="0" i="0" kern="1200" dirty="0" smtClean="0">
                <a:solidFill>
                  <a:schemeClr val="tx1"/>
                </a:solidFill>
                <a:effectLst/>
                <a:latin typeface="+mn-lt"/>
                <a:ea typeface="+mn-ea"/>
                <a:cs typeface="+mn-cs"/>
              </a:rPr>
              <a:t> plant uses this stored potential energy, guaranteeing both electrical supply network stability.</a:t>
            </a:r>
          </a:p>
          <a:p>
            <a:r>
              <a:rPr lang="en-US" sz="1200" b="0" i="0" kern="1200" dirty="0" smtClean="0">
                <a:solidFill>
                  <a:schemeClr val="tx1"/>
                </a:solidFill>
                <a:effectLst/>
                <a:latin typeface="+mn-lt"/>
                <a:ea typeface="+mn-ea"/>
                <a:cs typeface="+mn-cs"/>
              </a:rPr>
              <a:t>The wind farm carries out the capture transformation of wind energy into electrical energy.</a:t>
            </a:r>
          </a:p>
          <a:p>
            <a:r>
              <a:rPr lang="en-US" sz="1200" b="0" i="0" kern="1200" dirty="0" smtClean="0">
                <a:solidFill>
                  <a:schemeClr val="tx1"/>
                </a:solidFill>
                <a:effectLst/>
                <a:latin typeface="+mn-lt"/>
                <a:ea typeface="+mn-ea"/>
                <a:cs typeface="+mn-cs"/>
              </a:rPr>
              <a:t>When the hydraulic system operates as a pump, it accumulates excess energy; when it operates as a generator, it produces electrical energy regulates the island’s electrical system.</a:t>
            </a:r>
          </a:p>
          <a:p>
            <a:r>
              <a:rPr lang="en-US" sz="1200" b="0" i="0" kern="1200" dirty="0" smtClean="0">
                <a:solidFill>
                  <a:schemeClr val="tx1"/>
                </a:solidFill>
                <a:effectLst/>
                <a:latin typeface="+mn-lt"/>
                <a:ea typeface="+mn-ea"/>
                <a:cs typeface="+mn-cs"/>
              </a:rPr>
              <a:t>In 2005, the electrical demand was 35 </a:t>
            </a:r>
            <a:r>
              <a:rPr lang="en-US" sz="1200" b="0" i="0" kern="1200" dirty="0" err="1" smtClean="0">
                <a:solidFill>
                  <a:schemeClr val="tx1"/>
                </a:solidFill>
                <a:effectLst/>
                <a:latin typeface="+mn-lt"/>
                <a:ea typeface="+mn-ea"/>
                <a:cs typeface="+mn-cs"/>
              </a:rPr>
              <a:t>GWh</a:t>
            </a:r>
            <a:r>
              <a:rPr lang="en-US" sz="1200" b="0" i="0" kern="1200" dirty="0" smtClean="0">
                <a:solidFill>
                  <a:schemeClr val="tx1"/>
                </a:solidFill>
                <a:effectLst/>
                <a:latin typeface="+mn-lt"/>
                <a:ea typeface="+mn-ea"/>
                <a:cs typeface="+mn-cs"/>
              </a:rPr>
              <a:t>; the electrical power currently installed (Diesel) is 11.36 MW. The current growth rate of the demand for energy has been 8%, although it is expected to </a:t>
            </a:r>
            <a:r>
              <a:rPr lang="en-US" sz="1200" b="0" i="0" kern="1200" dirty="0" err="1" smtClean="0">
                <a:solidFill>
                  <a:schemeClr val="tx1"/>
                </a:solidFill>
                <a:effectLst/>
                <a:latin typeface="+mn-lt"/>
                <a:ea typeface="+mn-ea"/>
                <a:cs typeface="+mn-cs"/>
              </a:rPr>
              <a:t>stabilise</a:t>
            </a:r>
            <a:r>
              <a:rPr lang="en-US" sz="1200" b="0" i="0" kern="1200" dirty="0" smtClean="0">
                <a:solidFill>
                  <a:schemeClr val="tx1"/>
                </a:solidFill>
                <a:effectLst/>
                <a:latin typeface="+mn-lt"/>
                <a:ea typeface="+mn-ea"/>
                <a:cs typeface="+mn-cs"/>
              </a:rPr>
              <a:t> in the short term (3-5 years) at an annual rate of 4%.</a:t>
            </a:r>
          </a:p>
          <a:p>
            <a:r>
              <a:rPr lang="en-US" sz="1200" b="0" i="0" kern="1200" dirty="0" smtClean="0">
                <a:solidFill>
                  <a:schemeClr val="tx1"/>
                </a:solidFill>
                <a:effectLst/>
                <a:latin typeface="+mn-lt"/>
                <a:ea typeface="+mn-ea"/>
                <a:cs typeface="+mn-cs"/>
              </a:rPr>
              <a:t>The project is aimed at the design, development, construction commissioning of a hydro-wind system able to cover the electrical demand of the island of El </a:t>
            </a:r>
            <a:r>
              <a:rPr lang="en-US" sz="1200" b="0" i="0" kern="1200" dirty="0" err="1" smtClean="0">
                <a:solidFill>
                  <a:schemeClr val="tx1"/>
                </a:solidFill>
                <a:effectLst/>
                <a:latin typeface="+mn-lt"/>
                <a:ea typeface="+mn-ea"/>
                <a:cs typeface="+mn-cs"/>
              </a:rPr>
              <a:t>Hierro</a:t>
            </a:r>
            <a:r>
              <a:rPr lang="en-US" sz="1200" b="0" i="0" kern="1200" dirty="0" smtClean="0">
                <a:solidFill>
                  <a:schemeClr val="tx1"/>
                </a:solidFill>
                <a:effectLst/>
                <a:latin typeface="+mn-lt"/>
                <a:ea typeface="+mn-ea"/>
                <a:cs typeface="+mn-cs"/>
              </a:rPr>
              <a:t>, making this island a territory that is self-supplied in terms of electricity, strictly through renewable energies.</a:t>
            </a:r>
          </a:p>
          <a:p>
            <a:r>
              <a:rPr lang="en-US" sz="1200" b="0" i="0" kern="1200" dirty="0" smtClean="0">
                <a:solidFill>
                  <a:schemeClr val="tx1"/>
                </a:solidFill>
                <a:effectLst/>
                <a:latin typeface="+mn-lt"/>
                <a:ea typeface="+mn-ea"/>
                <a:cs typeface="+mn-cs"/>
              </a:rPr>
              <a:t>The system will be made up of two water deposits, a wind farm, a </a:t>
            </a:r>
            <a:r>
              <a:rPr lang="en-US" sz="1200" b="0" i="0" kern="1200" dirty="0" err="1" smtClean="0">
                <a:solidFill>
                  <a:schemeClr val="tx1"/>
                </a:solidFill>
                <a:effectLst/>
                <a:latin typeface="+mn-lt"/>
                <a:ea typeface="+mn-ea"/>
                <a:cs typeface="+mn-cs"/>
              </a:rPr>
              <a:t>hydroelectrical</a:t>
            </a:r>
            <a:r>
              <a:rPr lang="en-US" sz="1200" b="0" i="0" kern="1200" dirty="0" smtClean="0">
                <a:solidFill>
                  <a:schemeClr val="tx1"/>
                </a:solidFill>
                <a:effectLst/>
                <a:latin typeface="+mn-lt"/>
                <a:ea typeface="+mn-ea"/>
                <a:cs typeface="+mn-cs"/>
              </a:rPr>
              <a:t> plant, a pumping planta diesel engine plant (existing). </a:t>
            </a:r>
            <a:r>
              <a:rPr lang="en-US" sz="1200" b="1" i="0" kern="1200" dirty="0" smtClean="0">
                <a:solidFill>
                  <a:schemeClr val="tx1"/>
                </a:solidFill>
                <a:effectLst/>
                <a:latin typeface="+mn-lt"/>
                <a:ea typeface="+mn-ea"/>
                <a:cs typeface="+mn-cs"/>
              </a:rPr>
              <a:t>The operation’s philosophy is based on supplying the electrical demand of the island with renewable sources, thus guaranteeing the stability of the electrical network; the diesel engine plant will only operate in exceptional/emergency cases, when there is not enough </a:t>
            </a:r>
            <a:r>
              <a:rPr lang="en-US" sz="1200" b="1" i="0" kern="1200" dirty="0" err="1" smtClean="0">
                <a:solidFill>
                  <a:schemeClr val="tx1"/>
                </a:solidFill>
                <a:effectLst/>
                <a:latin typeface="+mn-lt"/>
                <a:ea typeface="+mn-ea"/>
                <a:cs typeface="+mn-cs"/>
              </a:rPr>
              <a:t>windwater</a:t>
            </a:r>
            <a:r>
              <a:rPr lang="en-US" sz="1200" b="1" i="0" kern="1200" dirty="0" smtClean="0">
                <a:solidFill>
                  <a:schemeClr val="tx1"/>
                </a:solidFill>
                <a:effectLst/>
                <a:latin typeface="+mn-lt"/>
                <a:ea typeface="+mn-ea"/>
                <a:cs typeface="+mn-cs"/>
              </a:rPr>
              <a:t> to produce the demanded energy.</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With the hydro-wind plant, an intermittent energy source can be transformed into a controlled constant electrical supply, thus </a:t>
            </a:r>
            <a:r>
              <a:rPr lang="en-US" sz="1200" b="0" i="0" kern="1200" dirty="0" err="1" smtClean="0">
                <a:solidFill>
                  <a:schemeClr val="tx1"/>
                </a:solidFill>
                <a:effectLst/>
                <a:latin typeface="+mn-lt"/>
                <a:ea typeface="+mn-ea"/>
                <a:cs typeface="+mn-cs"/>
              </a:rPr>
              <a:t>optimising</a:t>
            </a:r>
            <a:r>
              <a:rPr lang="en-US" sz="1200" b="0" i="0" kern="1200" dirty="0" smtClean="0">
                <a:solidFill>
                  <a:schemeClr val="tx1"/>
                </a:solidFill>
                <a:effectLst/>
                <a:latin typeface="+mn-lt"/>
                <a:ea typeface="+mn-ea"/>
                <a:cs typeface="+mn-cs"/>
              </a:rPr>
              <a:t> the use of wind energy. In this way, the thermal plant operates as a backup by way of reserve, only during periods when there is an absence of wind, </a:t>
            </a:r>
            <a:r>
              <a:rPr lang="en-US" sz="1200" b="0" i="0" kern="1200" dirty="0" err="1" smtClean="0">
                <a:solidFill>
                  <a:schemeClr val="tx1"/>
                </a:solidFill>
                <a:effectLst/>
                <a:latin typeface="+mn-lt"/>
                <a:ea typeface="+mn-ea"/>
                <a:cs typeface="+mn-cs"/>
              </a:rPr>
              <a:t>minimising</a:t>
            </a:r>
            <a:r>
              <a:rPr lang="en-US" sz="1200" b="0" i="0" kern="1200" dirty="0" smtClean="0">
                <a:solidFill>
                  <a:schemeClr val="tx1"/>
                </a:solidFill>
                <a:effectLst/>
                <a:latin typeface="+mn-lt"/>
                <a:ea typeface="+mn-ea"/>
                <a:cs typeface="+mn-cs"/>
              </a:rPr>
              <a:t> the consumption of fossil fuels.</a:t>
            </a:r>
          </a:p>
          <a:p>
            <a:r>
              <a:rPr lang="en-US" sz="1200" b="0" i="0" kern="1200" dirty="0" smtClean="0">
                <a:solidFill>
                  <a:schemeClr val="tx1"/>
                </a:solidFill>
                <a:effectLst/>
                <a:latin typeface="+mn-lt"/>
                <a:ea typeface="+mn-ea"/>
                <a:cs typeface="+mn-cs"/>
              </a:rPr>
              <a:t>The electrical demand foreseen for the design amounts to 48 </a:t>
            </a:r>
            <a:r>
              <a:rPr lang="en-US" sz="1200" b="0" i="0" kern="1200" dirty="0" err="1" smtClean="0">
                <a:solidFill>
                  <a:schemeClr val="tx1"/>
                </a:solidFill>
                <a:effectLst/>
                <a:latin typeface="+mn-lt"/>
                <a:ea typeface="+mn-ea"/>
                <a:cs typeface="+mn-cs"/>
              </a:rPr>
              <a:t>GWh</a:t>
            </a:r>
            <a:r>
              <a:rPr lang="en-US" sz="1200" b="0" i="0" kern="1200" dirty="0" smtClean="0">
                <a:solidFill>
                  <a:schemeClr val="tx1"/>
                </a:solidFill>
                <a:effectLst/>
                <a:latin typeface="+mn-lt"/>
                <a:ea typeface="+mn-ea"/>
                <a:cs typeface="+mn-cs"/>
              </a:rPr>
              <a:t>/year in the year 2015, based on the energy planning for the Canary Islands, PECAN 2006; nevertheless, the dimensioning of the conduction of </a:t>
            </a:r>
            <a:r>
              <a:rPr lang="en-US" sz="1200" b="0" i="0" kern="1200" dirty="0" err="1" smtClean="0">
                <a:solidFill>
                  <a:schemeClr val="tx1"/>
                </a:solidFill>
                <a:effectLst/>
                <a:latin typeface="+mn-lt"/>
                <a:ea typeface="+mn-ea"/>
                <a:cs typeface="+mn-cs"/>
              </a:rPr>
              <a:t>waterdeposits</a:t>
            </a:r>
            <a:r>
              <a:rPr lang="en-US" sz="1200" b="0" i="0" kern="1200" dirty="0" smtClean="0">
                <a:solidFill>
                  <a:schemeClr val="tx1"/>
                </a:solidFill>
                <a:effectLst/>
                <a:latin typeface="+mn-lt"/>
                <a:ea typeface="+mn-ea"/>
                <a:cs typeface="+mn-cs"/>
              </a:rPr>
              <a:t> will be created based on the demand foreseen for the year 2030, since they are not extendable in a modular way. Likewise, the higher capacity of the deposit will be increased in to meet the water needs required by the island.</a:t>
            </a:r>
          </a:p>
          <a:p>
            <a:r>
              <a:rPr lang="en-US" sz="1200" b="1" i="0" u="sng" kern="1200" dirty="0" smtClean="0">
                <a:solidFill>
                  <a:schemeClr val="tx1"/>
                </a:solidFill>
                <a:effectLst/>
                <a:latin typeface="+mn-lt"/>
                <a:ea typeface="+mn-ea"/>
                <a:cs typeface="+mn-cs"/>
              </a:rPr>
              <a:t>2.1.- TECHNICAL CHARACTERISTICS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Hydro-wind project is made up, at this time, of the elements listed below:</a:t>
            </a:r>
          </a:p>
          <a:p>
            <a:r>
              <a:rPr lang="en-US" sz="1200" b="0" i="0" kern="1200" dirty="0" smtClean="0">
                <a:solidFill>
                  <a:schemeClr val="tx1"/>
                </a:solidFill>
                <a:effectLst/>
                <a:latin typeface="+mn-lt"/>
                <a:ea typeface="+mn-ea"/>
                <a:cs typeface="+mn-cs"/>
              </a:rPr>
              <a:t>Top Deposit: Located at the "La Caldera” crater, it will have a maximum capacity of 380,000 m</a:t>
            </a:r>
            <a:r>
              <a:rPr lang="en-US" sz="1200" b="0" i="0" kern="1200" baseline="30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two drain intakes with PVC-sheet waterproofing; it will be repairable under the water.</a:t>
            </a:r>
          </a:p>
          <a:p>
            <a:r>
              <a:rPr lang="en-US" sz="1200" b="0" i="0" kern="1200" dirty="0" smtClean="0">
                <a:solidFill>
                  <a:schemeClr val="tx1"/>
                </a:solidFill>
                <a:effectLst/>
                <a:latin typeface="+mn-lt"/>
                <a:ea typeface="+mn-ea"/>
                <a:cs typeface="+mn-cs"/>
              </a:rPr>
              <a:t>Bottom Deposit: Located in the vicinity of T.C. “Llanos </a:t>
            </a:r>
            <a:r>
              <a:rPr lang="en-US" sz="1200" b="0" i="0" kern="1200" dirty="0" err="1" smtClean="0">
                <a:solidFill>
                  <a:schemeClr val="tx1"/>
                </a:solidFill>
                <a:effectLst/>
                <a:latin typeface="+mn-lt"/>
                <a:ea typeface="+mn-ea"/>
                <a:cs typeface="+mn-cs"/>
              </a:rPr>
              <a:t>Blancos</a:t>
            </a:r>
            <a:r>
              <a:rPr lang="en-US" sz="1200" b="0" i="0" kern="1200" dirty="0" smtClean="0">
                <a:solidFill>
                  <a:schemeClr val="tx1"/>
                </a:solidFill>
                <a:effectLst/>
                <a:latin typeface="+mn-lt"/>
                <a:ea typeface="+mn-ea"/>
                <a:cs typeface="+mn-cs"/>
              </a:rPr>
              <a:t>”. It will have a useful capacity of 150,000 m</a:t>
            </a:r>
            <a:r>
              <a:rPr lang="en-US" sz="1200" b="0" i="0" kern="1200" baseline="30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made up of a dam built for this purpose, with loose </a:t>
            </a:r>
            <a:r>
              <a:rPr lang="en-US" sz="1200" b="0" i="0" kern="1200" dirty="0" err="1" smtClean="0">
                <a:solidFill>
                  <a:schemeClr val="tx1"/>
                </a:solidFill>
                <a:effectLst/>
                <a:latin typeface="+mn-lt"/>
                <a:ea typeface="+mn-ea"/>
                <a:cs typeface="+mn-cs"/>
              </a:rPr>
              <a:t>materialsPVC</a:t>
            </a:r>
            <a:r>
              <a:rPr lang="en-US" sz="1200" b="0" i="0" kern="1200" dirty="0" smtClean="0">
                <a:solidFill>
                  <a:schemeClr val="tx1"/>
                </a:solidFill>
                <a:effectLst/>
                <a:latin typeface="+mn-lt"/>
                <a:ea typeface="+mn-ea"/>
                <a:cs typeface="+mn-cs"/>
              </a:rPr>
              <a:t>-sheet waterproofing; it will be repairable under the water.</a:t>
            </a:r>
          </a:p>
          <a:p>
            <a:r>
              <a:rPr lang="en-US" sz="1200" b="0" i="0" kern="1200" dirty="0" smtClean="0">
                <a:solidFill>
                  <a:schemeClr val="tx1"/>
                </a:solidFill>
                <a:effectLst/>
                <a:latin typeface="+mn-lt"/>
                <a:ea typeface="+mn-ea"/>
                <a:cs typeface="+mn-cs"/>
              </a:rPr>
              <a:t>Forced conductions, formed by two aerial pipes with a 530 m stretch under a thistle area in the gallery. 0,8 m diameter, 3015 m discharge conduction, 1 m diameter, 2,350 m turbine capacity conduction 1 m, 188 m aspiration conduction.</a:t>
            </a:r>
          </a:p>
          <a:p>
            <a:r>
              <a:rPr lang="en-US" sz="1200" b="0" i="0" kern="1200" dirty="0" smtClean="0">
                <a:solidFill>
                  <a:schemeClr val="tx1"/>
                </a:solidFill>
                <a:effectLst/>
                <a:latin typeface="+mn-lt"/>
                <a:ea typeface="+mn-ea"/>
                <a:cs typeface="+mn-cs"/>
              </a:rPr>
              <a:t>Pumping Plant: installed in a newly-constructed building, it will be constituted by 2 1500 kW pump sets6 500 kW pump sets, with a total power of 6 MW. With 1500/500 kW </a:t>
            </a:r>
            <a:r>
              <a:rPr lang="en-US" sz="1200" b="0" i="0" kern="1200" dirty="0" err="1" smtClean="0">
                <a:solidFill>
                  <a:schemeClr val="tx1"/>
                </a:solidFill>
                <a:effectLst/>
                <a:latin typeface="+mn-lt"/>
                <a:ea typeface="+mn-ea"/>
                <a:cs typeface="+mn-cs"/>
              </a:rPr>
              <a:t>variators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Turbine Capacity Plant: Constituted by 4 Pelton groups of 2,830 kW of power each, for a total power of 11.32 MW. The maximum flow during generation is 2.0 m</a:t>
            </a:r>
            <a:r>
              <a:rPr lang="en-US" sz="1200" b="0" i="0" kern="1200" baseline="30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/s, with a gross head of 655 </a:t>
            </a:r>
            <a:r>
              <a:rPr lang="en-US" sz="1200" b="0" i="0" kern="1200" dirty="0" err="1" smtClean="0">
                <a:solidFill>
                  <a:schemeClr val="tx1"/>
                </a:solidFill>
                <a:effectLst/>
                <a:latin typeface="+mn-lt"/>
                <a:ea typeface="+mn-ea"/>
                <a:cs typeface="+mn-cs"/>
              </a:rPr>
              <a:t>metres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Wind Farm: Constituted by a set of 5 </a:t>
            </a:r>
            <a:r>
              <a:rPr lang="en-US" sz="1200" b="0" i="0" kern="1200" dirty="0" err="1" smtClean="0">
                <a:solidFill>
                  <a:schemeClr val="tx1"/>
                </a:solidFill>
                <a:effectLst/>
                <a:latin typeface="+mn-lt"/>
                <a:ea typeface="+mn-ea"/>
                <a:cs typeface="+mn-cs"/>
              </a:rPr>
              <a:t>aerogenerators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Enercon</a:t>
            </a:r>
            <a:r>
              <a:rPr lang="en-US" sz="1200" b="0" i="0" kern="1200" dirty="0" smtClean="0">
                <a:solidFill>
                  <a:schemeClr val="tx1"/>
                </a:solidFill>
                <a:effectLst/>
                <a:latin typeface="+mn-lt"/>
                <a:ea typeface="+mn-ea"/>
                <a:cs typeface="+mn-cs"/>
              </a:rPr>
              <a:t> E-70) with 2.3 MW of power each, for a total power of 11.5 MW.</a:t>
            </a:r>
          </a:p>
          <a:p>
            <a:r>
              <a:rPr lang="en-US" sz="1200" b="0" i="0" kern="1200" dirty="0" smtClean="0">
                <a:solidFill>
                  <a:schemeClr val="tx1"/>
                </a:solidFill>
                <a:effectLst/>
                <a:latin typeface="+mn-lt"/>
                <a:ea typeface="+mn-ea"/>
                <a:cs typeface="+mn-cs"/>
              </a:rPr>
              <a:t>Electrical Sub-station with Interconnection between the hydraulic plant, pumping plant wind farm. It will be located in an area adjacent to the Llanos </a:t>
            </a:r>
            <a:r>
              <a:rPr lang="en-US" sz="1200" b="0" i="0" kern="1200" dirty="0" err="1" smtClean="0">
                <a:solidFill>
                  <a:schemeClr val="tx1"/>
                </a:solidFill>
                <a:effectLst/>
                <a:latin typeface="+mn-lt"/>
                <a:ea typeface="+mn-ea"/>
                <a:cs typeface="+mn-cs"/>
              </a:rPr>
              <a:t>Blancos</a:t>
            </a:r>
            <a:r>
              <a:rPr lang="en-US" sz="1200" b="0" i="0" kern="1200" dirty="0" smtClean="0">
                <a:solidFill>
                  <a:schemeClr val="tx1"/>
                </a:solidFill>
                <a:effectLst/>
                <a:latin typeface="+mn-lt"/>
                <a:ea typeface="+mn-ea"/>
                <a:cs typeface="+mn-cs"/>
              </a:rPr>
              <a:t> Sub-station, with a double bar-system, a double switch, a connection point in the Llanos </a:t>
            </a:r>
            <a:r>
              <a:rPr lang="en-US" sz="1200" b="0" i="0" kern="1200" dirty="0" err="1" smtClean="0">
                <a:solidFill>
                  <a:schemeClr val="tx1"/>
                </a:solidFill>
                <a:effectLst/>
                <a:latin typeface="+mn-lt"/>
                <a:ea typeface="+mn-ea"/>
                <a:cs typeface="+mn-cs"/>
              </a:rPr>
              <a:t>Blancos</a:t>
            </a:r>
            <a:r>
              <a:rPr lang="en-US" sz="1200" b="0" i="0" kern="1200" dirty="0" smtClean="0">
                <a:solidFill>
                  <a:schemeClr val="tx1"/>
                </a:solidFill>
                <a:effectLst/>
                <a:latin typeface="+mn-lt"/>
                <a:ea typeface="+mn-ea"/>
                <a:cs typeface="+mn-cs"/>
              </a:rPr>
              <a:t> Sub-station.</a:t>
            </a:r>
          </a:p>
          <a:p>
            <a:endParaRPr lang="en-US" sz="1200" b="0" i="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6FD4DB73-7FC7-48A9-80FB-B5DECD263F20}" type="slidenum">
              <a:rPr lang="es-ES" smtClean="0"/>
              <a:t>29</a:t>
            </a:fld>
            <a:endParaRPr lang="es-ES"/>
          </a:p>
        </p:txBody>
      </p:sp>
    </p:spTree>
    <p:extLst>
      <p:ext uri="{BB962C8B-B14F-4D97-AF65-F5344CB8AC3E}">
        <p14:creationId xmlns:p14="http://schemas.microsoft.com/office/powerpoint/2010/main" val="1635659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The</a:t>
            </a:r>
            <a:r>
              <a:rPr lang="es-ES" dirty="0" smtClean="0"/>
              <a:t> </a:t>
            </a:r>
            <a:r>
              <a:rPr lang="es-ES" dirty="0" err="1" smtClean="0"/>
              <a:t>adjustment</a:t>
            </a:r>
            <a:r>
              <a:rPr lang="es-ES" dirty="0" smtClean="0"/>
              <a:t> </a:t>
            </a:r>
            <a:r>
              <a:rPr lang="es-ES" dirty="0" err="1" smtClean="0"/>
              <a:t>markets</a:t>
            </a:r>
            <a:r>
              <a:rPr lang="es-ES" dirty="0" smtClean="0"/>
              <a:t> are </a:t>
            </a:r>
            <a:r>
              <a:rPr lang="es-ES" dirty="0" err="1" smtClean="0"/>
              <a:t>now</a:t>
            </a:r>
            <a:r>
              <a:rPr lang="es-ES" baseline="0" dirty="0" smtClean="0"/>
              <a:t> </a:t>
            </a:r>
            <a:r>
              <a:rPr lang="es-ES" baseline="0" dirty="0" err="1" smtClean="0"/>
              <a:t>very</a:t>
            </a:r>
            <a:r>
              <a:rPr lang="es-ES" baseline="0" dirty="0" smtClean="0"/>
              <a:t> </a:t>
            </a:r>
            <a:r>
              <a:rPr lang="es-ES" baseline="0" dirty="0" err="1" smtClean="0"/>
              <a:t>important</a:t>
            </a:r>
            <a:r>
              <a:rPr lang="es-ES" baseline="0" dirty="0" smtClean="0"/>
              <a:t> </a:t>
            </a:r>
            <a:r>
              <a:rPr lang="es-ES" baseline="0" dirty="0" err="1" smtClean="0"/>
              <a:t>for</a:t>
            </a:r>
            <a:r>
              <a:rPr lang="es-ES" baseline="0" dirty="0" smtClean="0"/>
              <a:t> </a:t>
            </a:r>
            <a:r>
              <a:rPr lang="es-ES" baseline="0" dirty="0" err="1" smtClean="0"/>
              <a:t>wind</a:t>
            </a:r>
            <a:r>
              <a:rPr lang="es-ES" baseline="0" dirty="0" smtClean="0"/>
              <a:t> </a:t>
            </a:r>
            <a:r>
              <a:rPr lang="es-ES" baseline="0" dirty="0" err="1" smtClean="0"/>
              <a:t>producers</a:t>
            </a:r>
            <a:r>
              <a:rPr lang="es-ES" baseline="0" dirty="0" smtClean="0"/>
              <a:t> </a:t>
            </a:r>
            <a:r>
              <a:rPr lang="es-ES" baseline="0" dirty="0" err="1" smtClean="0"/>
              <a:t>since</a:t>
            </a:r>
            <a:r>
              <a:rPr lang="es-ES" baseline="0" dirty="0" smtClean="0"/>
              <a:t> a </a:t>
            </a:r>
            <a:r>
              <a:rPr lang="es-ES" baseline="0" dirty="0" err="1" smtClean="0"/>
              <a:t>few</a:t>
            </a:r>
            <a:r>
              <a:rPr lang="es-ES" baseline="0" dirty="0" smtClean="0"/>
              <a:t> </a:t>
            </a:r>
            <a:r>
              <a:rPr lang="es-ES" baseline="0" dirty="0" err="1" smtClean="0"/>
              <a:t>hours</a:t>
            </a:r>
            <a:r>
              <a:rPr lang="es-ES" baseline="0" dirty="0" smtClean="0"/>
              <a:t> </a:t>
            </a:r>
            <a:r>
              <a:rPr lang="es-ES" baseline="0" dirty="0" err="1" smtClean="0"/>
              <a:t>before</a:t>
            </a:r>
            <a:r>
              <a:rPr lang="es-ES" baseline="0" dirty="0" smtClean="0"/>
              <a:t> </a:t>
            </a:r>
            <a:r>
              <a:rPr lang="es-ES" baseline="0" dirty="0" err="1" smtClean="0"/>
              <a:t>the</a:t>
            </a:r>
            <a:r>
              <a:rPr lang="es-ES" baseline="0" dirty="0" smtClean="0"/>
              <a:t> </a:t>
            </a:r>
            <a:r>
              <a:rPr lang="es-ES" baseline="0" dirty="0" err="1" smtClean="0"/>
              <a:t>delivery</a:t>
            </a:r>
            <a:r>
              <a:rPr lang="es-ES" baseline="0" dirty="0" smtClean="0"/>
              <a:t> time </a:t>
            </a:r>
            <a:r>
              <a:rPr lang="es-ES" baseline="0" dirty="0" err="1" smtClean="0"/>
              <a:t>they</a:t>
            </a:r>
            <a:r>
              <a:rPr lang="es-ES" baseline="0" dirty="0" smtClean="0"/>
              <a:t> </a:t>
            </a:r>
            <a:r>
              <a:rPr lang="es-ES" baseline="0" dirty="0" err="1" smtClean="0"/>
              <a:t>have</a:t>
            </a:r>
            <a:r>
              <a:rPr lang="es-ES" baseline="0" dirty="0" smtClean="0"/>
              <a:t> a </a:t>
            </a:r>
            <a:r>
              <a:rPr lang="es-ES" baseline="0" dirty="0" err="1" smtClean="0"/>
              <a:t>better</a:t>
            </a:r>
            <a:r>
              <a:rPr lang="es-ES" baseline="0" dirty="0" smtClean="0"/>
              <a:t> </a:t>
            </a:r>
            <a:r>
              <a:rPr lang="es-ES" baseline="0" dirty="0" err="1" smtClean="0"/>
              <a:t>prediction</a:t>
            </a:r>
            <a:r>
              <a:rPr lang="es-ES" baseline="0" dirty="0" smtClean="0"/>
              <a:t> of </a:t>
            </a:r>
            <a:r>
              <a:rPr lang="es-ES" baseline="0" dirty="0" err="1" smtClean="0"/>
              <a:t>the</a:t>
            </a:r>
            <a:r>
              <a:rPr lang="es-ES" baseline="0" dirty="0" smtClean="0"/>
              <a:t> </a:t>
            </a:r>
            <a:r>
              <a:rPr lang="es-ES" baseline="0" dirty="0" err="1" smtClean="0"/>
              <a:t>available</a:t>
            </a:r>
            <a:r>
              <a:rPr lang="es-ES" baseline="0" dirty="0" smtClean="0"/>
              <a:t> </a:t>
            </a:r>
            <a:r>
              <a:rPr lang="es-ES" baseline="0" dirty="0" err="1" smtClean="0"/>
              <a:t>wind</a:t>
            </a:r>
            <a:r>
              <a:rPr lang="es-ES" baseline="0" dirty="0" smtClean="0"/>
              <a:t> </a:t>
            </a:r>
            <a:r>
              <a:rPr lang="es-ES" baseline="0" dirty="0" err="1" smtClean="0"/>
              <a:t>power</a:t>
            </a:r>
            <a:r>
              <a:rPr lang="es-ES" baseline="0" dirty="0" smtClean="0"/>
              <a:t>, and so </a:t>
            </a:r>
            <a:r>
              <a:rPr lang="es-ES" baseline="0" dirty="0" err="1" smtClean="0"/>
              <a:t>they</a:t>
            </a:r>
            <a:r>
              <a:rPr lang="es-ES" baseline="0" dirty="0" smtClean="0"/>
              <a:t> can </a:t>
            </a:r>
            <a:r>
              <a:rPr lang="es-ES" baseline="0" dirty="0" err="1" smtClean="0"/>
              <a:t>adjust</a:t>
            </a:r>
            <a:r>
              <a:rPr lang="es-ES" baseline="0" dirty="0" smtClean="0"/>
              <a:t> </a:t>
            </a:r>
            <a:r>
              <a:rPr lang="es-ES" baseline="0" dirty="0" err="1" smtClean="0"/>
              <a:t>their</a:t>
            </a:r>
            <a:r>
              <a:rPr lang="es-ES" baseline="0" dirty="0" smtClean="0"/>
              <a:t> </a:t>
            </a:r>
            <a:r>
              <a:rPr lang="es-ES" baseline="0" dirty="0" err="1" smtClean="0"/>
              <a:t>schedules</a:t>
            </a:r>
            <a:r>
              <a:rPr lang="es-ES" baseline="0" dirty="0" smtClean="0"/>
              <a:t> in </a:t>
            </a:r>
            <a:r>
              <a:rPr lang="es-ES" baseline="0" dirty="0" err="1" smtClean="0"/>
              <a:t>the</a:t>
            </a:r>
            <a:r>
              <a:rPr lang="es-ES" baseline="0" dirty="0" smtClean="0"/>
              <a:t> </a:t>
            </a:r>
            <a:r>
              <a:rPr lang="es-ES" baseline="0" dirty="0" err="1" smtClean="0"/>
              <a:t>daily</a:t>
            </a:r>
            <a:r>
              <a:rPr lang="es-ES" baseline="0" dirty="0" smtClean="0"/>
              <a:t> </a:t>
            </a:r>
            <a:r>
              <a:rPr lang="es-ES" baseline="0" dirty="0" err="1" smtClean="0"/>
              <a:t>market</a:t>
            </a:r>
            <a:r>
              <a:rPr lang="es-ES" baseline="0" dirty="0" smtClean="0"/>
              <a:t>.</a:t>
            </a:r>
            <a:endParaRPr lang="es-ES" dirty="0"/>
          </a:p>
        </p:txBody>
      </p:sp>
      <p:sp>
        <p:nvSpPr>
          <p:cNvPr id="4" name="Marcador de número de diapositiva 3"/>
          <p:cNvSpPr>
            <a:spLocks noGrp="1"/>
          </p:cNvSpPr>
          <p:nvPr>
            <p:ph type="sldNum" sz="quarter" idx="10"/>
          </p:nvPr>
        </p:nvSpPr>
        <p:spPr/>
        <p:txBody>
          <a:bodyPr/>
          <a:lstStyle/>
          <a:p>
            <a:fld id="{6FD4DB73-7FC7-48A9-80FB-B5DECD263F20}" type="slidenum">
              <a:rPr lang="es-ES" smtClean="0"/>
              <a:t>6</a:t>
            </a:fld>
            <a:endParaRPr lang="es-ES"/>
          </a:p>
        </p:txBody>
      </p:sp>
    </p:spTree>
    <p:extLst>
      <p:ext uri="{BB962C8B-B14F-4D97-AF65-F5344CB8AC3E}">
        <p14:creationId xmlns:p14="http://schemas.microsoft.com/office/powerpoint/2010/main" val="4183131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 </a:t>
            </a:r>
            <a:r>
              <a:rPr lang="es-ES" dirty="0" err="1" smtClean="0"/>
              <a:t>this</a:t>
            </a:r>
            <a:r>
              <a:rPr lang="es-ES" baseline="0" dirty="0" smtClean="0"/>
              <a:t> figure, </a:t>
            </a:r>
            <a:r>
              <a:rPr lang="es-ES" baseline="0" dirty="0" err="1" smtClean="0"/>
              <a:t>we</a:t>
            </a:r>
            <a:r>
              <a:rPr lang="es-ES" baseline="0" dirty="0" smtClean="0"/>
              <a:t> can </a:t>
            </a:r>
            <a:r>
              <a:rPr lang="es-ES" baseline="0" dirty="0" err="1" smtClean="0"/>
              <a:t>see</a:t>
            </a:r>
            <a:r>
              <a:rPr lang="es-ES" baseline="0" dirty="0" smtClean="0"/>
              <a:t> </a:t>
            </a:r>
            <a:r>
              <a:rPr lang="es-ES" baseline="0" dirty="0" err="1" smtClean="0"/>
              <a:t>the</a:t>
            </a:r>
            <a:r>
              <a:rPr lang="es-ES" baseline="0" dirty="0" smtClean="0"/>
              <a:t> </a:t>
            </a:r>
            <a:r>
              <a:rPr lang="es-ES" baseline="0" dirty="0" err="1" smtClean="0"/>
              <a:t>whole</a:t>
            </a:r>
            <a:r>
              <a:rPr lang="es-ES" baseline="0" dirty="0" smtClean="0"/>
              <a:t> </a:t>
            </a:r>
            <a:r>
              <a:rPr lang="es-ES" baseline="0" dirty="0" err="1" smtClean="0"/>
              <a:t>picture</a:t>
            </a:r>
            <a:r>
              <a:rPr lang="es-ES" baseline="0" dirty="0" smtClean="0"/>
              <a:t> of </a:t>
            </a:r>
            <a:r>
              <a:rPr lang="es-ES" baseline="0" dirty="0" err="1" smtClean="0"/>
              <a:t>the</a:t>
            </a:r>
            <a:r>
              <a:rPr lang="es-ES" baseline="0" dirty="0" smtClean="0"/>
              <a:t> </a:t>
            </a:r>
            <a:r>
              <a:rPr lang="es-ES" baseline="0" dirty="0" err="1" smtClean="0"/>
              <a:t>electricity</a:t>
            </a:r>
            <a:r>
              <a:rPr lang="es-ES" baseline="0" dirty="0" smtClean="0"/>
              <a:t> </a:t>
            </a:r>
            <a:r>
              <a:rPr lang="es-ES" baseline="0" dirty="0" err="1" smtClean="0"/>
              <a:t>market</a:t>
            </a:r>
            <a:endParaRPr lang="es-ES" dirty="0" smtClean="0"/>
          </a:p>
          <a:p>
            <a:r>
              <a:rPr lang="es-ES" dirty="0" err="1" smtClean="0"/>
              <a:t>Futures</a:t>
            </a:r>
            <a:r>
              <a:rPr lang="es-ES" dirty="0" smtClean="0"/>
              <a:t> </a:t>
            </a:r>
            <a:r>
              <a:rPr lang="es-ES" dirty="0" err="1" smtClean="0"/>
              <a:t>market</a:t>
            </a:r>
            <a:r>
              <a:rPr lang="es-ES" baseline="0" dirty="0" smtClean="0"/>
              <a:t> and bilateral </a:t>
            </a:r>
            <a:r>
              <a:rPr lang="es-ES" baseline="0" dirty="0" err="1" smtClean="0"/>
              <a:t>contracts</a:t>
            </a:r>
            <a:endParaRPr lang="es-ES" dirty="0"/>
          </a:p>
        </p:txBody>
      </p:sp>
      <p:sp>
        <p:nvSpPr>
          <p:cNvPr id="4" name="Marcador de número de diapositiva 3"/>
          <p:cNvSpPr>
            <a:spLocks noGrp="1"/>
          </p:cNvSpPr>
          <p:nvPr>
            <p:ph type="sldNum" sz="quarter" idx="10"/>
          </p:nvPr>
        </p:nvSpPr>
        <p:spPr/>
        <p:txBody>
          <a:bodyPr/>
          <a:lstStyle/>
          <a:p>
            <a:fld id="{6FD4DB73-7FC7-48A9-80FB-B5DECD263F20}" type="slidenum">
              <a:rPr lang="es-ES" smtClean="0"/>
              <a:t>7</a:t>
            </a:fld>
            <a:endParaRPr lang="es-ES"/>
          </a:p>
        </p:txBody>
      </p:sp>
    </p:spTree>
    <p:extLst>
      <p:ext uri="{BB962C8B-B14F-4D97-AF65-F5344CB8AC3E}">
        <p14:creationId xmlns:p14="http://schemas.microsoft.com/office/powerpoint/2010/main" val="315877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kern="1200" dirty="0" smtClean="0">
                <a:solidFill>
                  <a:schemeClr val="tx1"/>
                </a:solidFill>
                <a:effectLst/>
                <a:latin typeface="+mn-lt"/>
                <a:ea typeface="+mn-ea"/>
                <a:cs typeface="+mn-cs"/>
              </a:rPr>
              <a:t>Electricity sale bids presented by sellers to the market operator may be simple or incorporate complex conditions in terms of their content. Sellers for each hour and production unit present simple bids, indicating a price and an amount of power. </a:t>
            </a:r>
            <a:endParaRPr lang="es-ES" dirty="0"/>
          </a:p>
        </p:txBody>
      </p:sp>
      <p:sp>
        <p:nvSpPr>
          <p:cNvPr id="4" name="Marcador de número de diapositiva 3"/>
          <p:cNvSpPr>
            <a:spLocks noGrp="1"/>
          </p:cNvSpPr>
          <p:nvPr>
            <p:ph type="sldNum" sz="quarter" idx="10"/>
          </p:nvPr>
        </p:nvSpPr>
        <p:spPr/>
        <p:txBody>
          <a:bodyPr/>
          <a:lstStyle/>
          <a:p>
            <a:fld id="{6FD4DB73-7FC7-48A9-80FB-B5DECD263F20}" type="slidenum">
              <a:rPr lang="es-ES" smtClean="0"/>
              <a:t>8</a:t>
            </a:fld>
            <a:endParaRPr lang="es-ES"/>
          </a:p>
        </p:txBody>
      </p:sp>
    </p:spTree>
    <p:extLst>
      <p:ext uri="{BB962C8B-B14F-4D97-AF65-F5344CB8AC3E}">
        <p14:creationId xmlns:p14="http://schemas.microsoft.com/office/powerpoint/2010/main" val="79542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From</a:t>
            </a:r>
            <a:r>
              <a:rPr lang="es-ES" dirty="0" smtClean="0"/>
              <a:t> a </a:t>
            </a:r>
            <a:r>
              <a:rPr lang="es-ES" dirty="0" err="1" smtClean="0"/>
              <a:t>few</a:t>
            </a:r>
            <a:r>
              <a:rPr lang="es-ES" dirty="0" smtClean="0"/>
              <a:t> </a:t>
            </a:r>
            <a:r>
              <a:rPr lang="es-ES" dirty="0" err="1" smtClean="0"/>
              <a:t>years</a:t>
            </a:r>
            <a:r>
              <a:rPr lang="es-ES" dirty="0" smtClean="0"/>
              <a:t> </a:t>
            </a:r>
            <a:r>
              <a:rPr lang="es-ES" dirty="0" err="1" smtClean="0"/>
              <a:t>ago</a:t>
            </a:r>
            <a:r>
              <a:rPr lang="es-ES" dirty="0" smtClean="0"/>
              <a:t>, </a:t>
            </a:r>
            <a:r>
              <a:rPr lang="es-ES" dirty="0" err="1" smtClean="0"/>
              <a:t>the</a:t>
            </a:r>
            <a:r>
              <a:rPr lang="es-ES" baseline="0" dirty="0" smtClean="0"/>
              <a:t> </a:t>
            </a:r>
            <a:r>
              <a:rPr lang="es-ES" baseline="0" dirty="0" err="1" smtClean="0"/>
              <a:t>daily</a:t>
            </a:r>
            <a:r>
              <a:rPr lang="es-ES" baseline="0" dirty="0" smtClean="0"/>
              <a:t> </a:t>
            </a:r>
            <a:r>
              <a:rPr lang="es-ES" baseline="0" dirty="0" err="1" smtClean="0"/>
              <a:t>market</a:t>
            </a:r>
            <a:r>
              <a:rPr lang="es-ES" baseline="0" dirty="0" smtClean="0"/>
              <a:t> </a:t>
            </a:r>
            <a:r>
              <a:rPr lang="es-ES" baseline="0" dirty="0" err="1" smtClean="0"/>
              <a:t>is</a:t>
            </a:r>
            <a:r>
              <a:rPr lang="es-ES" baseline="0" dirty="0" smtClean="0"/>
              <a:t> </a:t>
            </a:r>
            <a:r>
              <a:rPr lang="es-ES" baseline="0" dirty="0" err="1" smtClean="0"/>
              <a:t>organized</a:t>
            </a:r>
            <a:r>
              <a:rPr lang="es-ES" baseline="0" dirty="0" smtClean="0"/>
              <a:t> in a </a:t>
            </a:r>
            <a:r>
              <a:rPr lang="es-ES" baseline="0" dirty="0" err="1" smtClean="0"/>
              <a:t>coordinated-way</a:t>
            </a:r>
            <a:r>
              <a:rPr lang="es-ES" baseline="0" dirty="0" smtClean="0"/>
              <a:t> </a:t>
            </a:r>
            <a:r>
              <a:rPr lang="es-ES" baseline="0" dirty="0" err="1" smtClean="0"/>
              <a:t>with</a:t>
            </a:r>
            <a:r>
              <a:rPr lang="es-ES" baseline="0" dirty="0" smtClean="0"/>
              <a:t> </a:t>
            </a:r>
            <a:r>
              <a:rPr lang="es-ES" baseline="0" dirty="0" err="1" smtClean="0"/>
              <a:t>other</a:t>
            </a:r>
            <a:r>
              <a:rPr lang="es-ES" baseline="0" dirty="0" smtClean="0"/>
              <a:t> </a:t>
            </a:r>
            <a:r>
              <a:rPr lang="es-ES" baseline="0" dirty="0" err="1" smtClean="0"/>
              <a:t>European</a:t>
            </a:r>
            <a:r>
              <a:rPr lang="es-ES" baseline="0" dirty="0" smtClean="0"/>
              <a:t> </a:t>
            </a:r>
            <a:r>
              <a:rPr lang="es-ES" baseline="0" dirty="0" err="1" smtClean="0"/>
              <a:t>PXs</a:t>
            </a:r>
            <a:r>
              <a:rPr lang="es-ES" baseline="0" dirty="0" smtClean="0"/>
              <a:t>.</a:t>
            </a:r>
            <a:r>
              <a:rPr lang="es-ES" dirty="0" smtClean="0"/>
              <a:t> </a:t>
            </a:r>
            <a:endParaRPr lang="es-ES" dirty="0"/>
          </a:p>
        </p:txBody>
      </p:sp>
      <p:sp>
        <p:nvSpPr>
          <p:cNvPr id="4" name="Marcador de número de diapositiva 3"/>
          <p:cNvSpPr>
            <a:spLocks noGrp="1"/>
          </p:cNvSpPr>
          <p:nvPr>
            <p:ph type="sldNum" sz="quarter" idx="10"/>
          </p:nvPr>
        </p:nvSpPr>
        <p:spPr/>
        <p:txBody>
          <a:bodyPr/>
          <a:lstStyle/>
          <a:p>
            <a:fld id="{6FD4DB73-7FC7-48A9-80FB-B5DECD263F20}" type="slidenum">
              <a:rPr lang="es-ES" smtClean="0"/>
              <a:t>10</a:t>
            </a:fld>
            <a:endParaRPr lang="es-ES"/>
          </a:p>
        </p:txBody>
      </p:sp>
    </p:spTree>
    <p:extLst>
      <p:ext uri="{BB962C8B-B14F-4D97-AF65-F5344CB8AC3E}">
        <p14:creationId xmlns:p14="http://schemas.microsoft.com/office/powerpoint/2010/main" val="304744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24 </a:t>
            </a:r>
            <a:r>
              <a:rPr lang="es-ES" dirty="0" err="1" smtClean="0"/>
              <a:t>countries</a:t>
            </a:r>
            <a:endParaRPr lang="es-ES" dirty="0" smtClean="0"/>
          </a:p>
          <a:p>
            <a:r>
              <a:rPr lang="es-ES" dirty="0" err="1" smtClean="0"/>
              <a:t>Maximization</a:t>
            </a:r>
            <a:r>
              <a:rPr lang="es-ES" dirty="0" smtClean="0"/>
              <a:t> of </a:t>
            </a:r>
            <a:r>
              <a:rPr lang="es-ES" dirty="0" err="1" smtClean="0"/>
              <a:t>the</a:t>
            </a:r>
            <a:r>
              <a:rPr lang="es-ES" dirty="0" smtClean="0"/>
              <a:t> social </a:t>
            </a:r>
            <a:r>
              <a:rPr lang="es-ES" dirty="0" err="1" smtClean="0"/>
              <a:t>welfare</a:t>
            </a:r>
            <a:endParaRPr lang="es-ES" dirty="0"/>
          </a:p>
        </p:txBody>
      </p:sp>
      <p:sp>
        <p:nvSpPr>
          <p:cNvPr id="4" name="Marcador de número de diapositiva 3"/>
          <p:cNvSpPr>
            <a:spLocks noGrp="1"/>
          </p:cNvSpPr>
          <p:nvPr>
            <p:ph type="sldNum" sz="quarter" idx="10"/>
          </p:nvPr>
        </p:nvSpPr>
        <p:spPr/>
        <p:txBody>
          <a:bodyPr/>
          <a:lstStyle/>
          <a:p>
            <a:fld id="{6FD4DB73-7FC7-48A9-80FB-B5DECD263F20}" type="slidenum">
              <a:rPr lang="es-ES" smtClean="0"/>
              <a:t>11</a:t>
            </a:fld>
            <a:endParaRPr lang="es-ES"/>
          </a:p>
        </p:txBody>
      </p:sp>
    </p:spTree>
    <p:extLst>
      <p:ext uri="{BB962C8B-B14F-4D97-AF65-F5344CB8AC3E}">
        <p14:creationId xmlns:p14="http://schemas.microsoft.com/office/powerpoint/2010/main" val="336366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Hydroelectric</a:t>
            </a:r>
            <a:r>
              <a:rPr lang="es-ES" dirty="0" smtClean="0"/>
              <a:t> </a:t>
            </a:r>
            <a:r>
              <a:rPr lang="es-ES" dirty="0" err="1" smtClean="0"/>
              <a:t>resources</a:t>
            </a:r>
            <a:r>
              <a:rPr lang="es-ES" baseline="0" dirty="0" smtClean="0"/>
              <a:t> are </a:t>
            </a:r>
            <a:r>
              <a:rPr lang="es-ES" baseline="0" dirty="0" err="1" smtClean="0"/>
              <a:t>already</a:t>
            </a:r>
            <a:r>
              <a:rPr lang="es-ES" baseline="0" dirty="0" smtClean="0"/>
              <a:t> </a:t>
            </a:r>
            <a:r>
              <a:rPr lang="es-ES" baseline="0" dirty="0" err="1" smtClean="0"/>
              <a:t>exploited</a:t>
            </a:r>
            <a:endParaRPr lang="es-ES" dirty="0"/>
          </a:p>
        </p:txBody>
      </p:sp>
      <p:sp>
        <p:nvSpPr>
          <p:cNvPr id="4" name="Marcador de número de diapositiva 3"/>
          <p:cNvSpPr>
            <a:spLocks noGrp="1"/>
          </p:cNvSpPr>
          <p:nvPr>
            <p:ph type="sldNum" sz="quarter" idx="10"/>
          </p:nvPr>
        </p:nvSpPr>
        <p:spPr/>
        <p:txBody>
          <a:bodyPr/>
          <a:lstStyle/>
          <a:p>
            <a:fld id="{6FD4DB73-7FC7-48A9-80FB-B5DECD263F20}" type="slidenum">
              <a:rPr lang="es-ES" smtClean="0"/>
              <a:t>17</a:t>
            </a:fld>
            <a:endParaRPr lang="es-ES"/>
          </a:p>
        </p:txBody>
      </p:sp>
    </p:spTree>
    <p:extLst>
      <p:ext uri="{BB962C8B-B14F-4D97-AF65-F5344CB8AC3E}">
        <p14:creationId xmlns:p14="http://schemas.microsoft.com/office/powerpoint/2010/main" val="3611658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Nuclear</a:t>
            </a:r>
          </a:p>
          <a:p>
            <a:r>
              <a:rPr lang="es-ES" dirty="0" smtClean="0"/>
              <a:t>Coal</a:t>
            </a:r>
          </a:p>
          <a:p>
            <a:r>
              <a:rPr lang="es-ES" dirty="0" err="1" smtClean="0"/>
              <a:t>Wind</a:t>
            </a:r>
            <a:endParaRPr lang="es-ES" dirty="0" smtClean="0"/>
          </a:p>
          <a:p>
            <a:r>
              <a:rPr lang="es-ES" dirty="0" smtClean="0"/>
              <a:t>CCGT</a:t>
            </a:r>
          </a:p>
          <a:p>
            <a:r>
              <a:rPr lang="es-ES" dirty="0" err="1" smtClean="0"/>
              <a:t>Hydro</a:t>
            </a:r>
            <a:r>
              <a:rPr lang="es-ES" baseline="0" dirty="0" smtClean="0"/>
              <a:t> </a:t>
            </a:r>
            <a:r>
              <a:rPr lang="es-ES" baseline="0" dirty="0" err="1" smtClean="0"/>
              <a:t>capacity</a:t>
            </a:r>
            <a:r>
              <a:rPr lang="es-ES" baseline="0" dirty="0" smtClean="0"/>
              <a:t>: 20 GW  -&gt; 11% of </a:t>
            </a:r>
            <a:r>
              <a:rPr lang="es-ES" baseline="0" dirty="0" err="1" smtClean="0"/>
              <a:t>electricity</a:t>
            </a:r>
            <a:r>
              <a:rPr lang="es-ES" baseline="0" dirty="0" smtClean="0"/>
              <a:t> </a:t>
            </a:r>
            <a:r>
              <a:rPr lang="es-ES" baseline="0" dirty="0" err="1" smtClean="0"/>
              <a:t>supply</a:t>
            </a:r>
            <a:endParaRPr lang="es-ES" dirty="0" smtClean="0"/>
          </a:p>
          <a:p>
            <a:r>
              <a:rPr lang="es-ES" dirty="0" err="1" smtClean="0"/>
              <a:t>Demand</a:t>
            </a:r>
            <a:r>
              <a:rPr lang="es-ES" baseline="0" dirty="0" smtClean="0"/>
              <a:t> </a:t>
            </a:r>
            <a:r>
              <a:rPr lang="es-ES" baseline="0" dirty="0" err="1" smtClean="0"/>
              <a:t>supply</a:t>
            </a:r>
            <a:r>
              <a:rPr lang="es-ES" baseline="0" dirty="0" smtClean="0"/>
              <a:t> </a:t>
            </a:r>
            <a:r>
              <a:rPr lang="es-ES" dirty="0" smtClean="0"/>
              <a:t>2013: </a:t>
            </a:r>
            <a:r>
              <a:rPr lang="es-ES" dirty="0" err="1" smtClean="0"/>
              <a:t>wind</a:t>
            </a:r>
            <a:r>
              <a:rPr lang="es-ES" baseline="0" dirty="0" smtClean="0"/>
              <a:t> 21%</a:t>
            </a:r>
          </a:p>
          <a:p>
            <a:endParaRPr lang="es-ES" dirty="0"/>
          </a:p>
        </p:txBody>
      </p:sp>
      <p:sp>
        <p:nvSpPr>
          <p:cNvPr id="4" name="Marcador de número de diapositiva 3"/>
          <p:cNvSpPr>
            <a:spLocks noGrp="1"/>
          </p:cNvSpPr>
          <p:nvPr>
            <p:ph type="sldNum" sz="quarter" idx="10"/>
          </p:nvPr>
        </p:nvSpPr>
        <p:spPr/>
        <p:txBody>
          <a:bodyPr/>
          <a:lstStyle/>
          <a:p>
            <a:fld id="{6FD4DB73-7FC7-48A9-80FB-B5DECD263F20}" type="slidenum">
              <a:rPr lang="es-ES" smtClean="0"/>
              <a:t>18</a:t>
            </a:fld>
            <a:endParaRPr lang="es-ES"/>
          </a:p>
        </p:txBody>
      </p:sp>
    </p:spTree>
    <p:extLst>
      <p:ext uri="{BB962C8B-B14F-4D97-AF65-F5344CB8AC3E}">
        <p14:creationId xmlns:p14="http://schemas.microsoft.com/office/powerpoint/2010/main" val="2608906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2015: 27% </a:t>
            </a:r>
            <a:r>
              <a:rPr lang="es-ES" dirty="0" err="1" smtClean="0"/>
              <a:t>reduction</a:t>
            </a:r>
            <a:r>
              <a:rPr lang="es-ES" dirty="0" smtClean="0"/>
              <a:t> in </a:t>
            </a:r>
            <a:r>
              <a:rPr lang="es-ES" dirty="0" err="1" smtClean="0"/>
              <a:t>hydro</a:t>
            </a:r>
            <a:r>
              <a:rPr lang="es-ES" dirty="0" smtClean="0"/>
              <a:t> -&gt; </a:t>
            </a:r>
            <a:r>
              <a:rPr lang="es-ES" dirty="0" err="1" smtClean="0"/>
              <a:t>increase</a:t>
            </a:r>
            <a:r>
              <a:rPr lang="es-ES" dirty="0" smtClean="0"/>
              <a:t> in non-</a:t>
            </a:r>
            <a:r>
              <a:rPr lang="es-ES" dirty="0" err="1" smtClean="0"/>
              <a:t>renewable</a:t>
            </a:r>
            <a:r>
              <a:rPr lang="es-ES" dirty="0" smtClean="0"/>
              <a:t> </a:t>
            </a:r>
            <a:r>
              <a:rPr lang="es-ES" dirty="0" err="1" smtClean="0"/>
              <a:t>participation</a:t>
            </a:r>
            <a:endParaRPr lang="es-ES" dirty="0" smtClean="0"/>
          </a:p>
          <a:p>
            <a:r>
              <a:rPr lang="es-ES" dirty="0" smtClean="0"/>
              <a:t>2015: new </a:t>
            </a:r>
            <a:r>
              <a:rPr lang="es-ES" dirty="0" err="1" smtClean="0"/>
              <a:t>hydro-pump</a:t>
            </a:r>
            <a:r>
              <a:rPr lang="es-ES" baseline="0" dirty="0" smtClean="0"/>
              <a:t> </a:t>
            </a:r>
            <a:r>
              <a:rPr lang="es-ES" baseline="0" dirty="0" err="1" smtClean="0"/>
              <a:t>unit</a:t>
            </a:r>
            <a:r>
              <a:rPr lang="es-ES" baseline="0" dirty="0" smtClean="0"/>
              <a:t> 878MW (La Muela)</a:t>
            </a:r>
            <a:endParaRPr lang="es-ES" dirty="0"/>
          </a:p>
        </p:txBody>
      </p:sp>
      <p:sp>
        <p:nvSpPr>
          <p:cNvPr id="4" name="Marcador de número de diapositiva 3"/>
          <p:cNvSpPr>
            <a:spLocks noGrp="1"/>
          </p:cNvSpPr>
          <p:nvPr>
            <p:ph type="sldNum" sz="quarter" idx="10"/>
          </p:nvPr>
        </p:nvSpPr>
        <p:spPr/>
        <p:txBody>
          <a:bodyPr/>
          <a:lstStyle/>
          <a:p>
            <a:fld id="{6FD4DB73-7FC7-48A9-80FB-B5DECD263F20}" type="slidenum">
              <a:rPr lang="es-ES" smtClean="0"/>
              <a:t>19</a:t>
            </a:fld>
            <a:endParaRPr lang="es-ES"/>
          </a:p>
        </p:txBody>
      </p:sp>
    </p:spTree>
    <p:extLst>
      <p:ext uri="{BB962C8B-B14F-4D97-AF65-F5344CB8AC3E}">
        <p14:creationId xmlns:p14="http://schemas.microsoft.com/office/powerpoint/2010/main" val="3445677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969164DB-2412-41C4-A9AB-2B4474637E99}"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a:p>
        </p:txBody>
      </p:sp>
      <p:sp>
        <p:nvSpPr>
          <p:cNvPr id="6" name="Marcador de número de diapositiva 5"/>
          <p:cNvSpPr>
            <a:spLocks noGrp="1"/>
          </p:cNvSpPr>
          <p:nvPr>
            <p:ph type="sldNum" sz="quarter" idx="12"/>
          </p:nvPr>
        </p:nvSpPr>
        <p:spPr/>
        <p:txBody>
          <a:bodyPr/>
          <a:lstStyle/>
          <a:p>
            <a:fld id="{099C2FEC-DA09-4F6C-A336-E59DE02A9075}" type="slidenum">
              <a:rPr lang="es-ES" smtClean="0"/>
              <a:t>‹Nº›</a:t>
            </a:fld>
            <a:endParaRPr lang="es-ES"/>
          </a:p>
        </p:txBody>
      </p:sp>
    </p:spTree>
    <p:extLst>
      <p:ext uri="{BB962C8B-B14F-4D97-AF65-F5344CB8AC3E}">
        <p14:creationId xmlns:p14="http://schemas.microsoft.com/office/powerpoint/2010/main" val="17488028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E0AF8FF-229D-43FD-BBEC-03C9CD579B14}"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a:p>
        </p:txBody>
      </p:sp>
      <p:sp>
        <p:nvSpPr>
          <p:cNvPr id="6" name="Marcador de número de diapositiva 5"/>
          <p:cNvSpPr>
            <a:spLocks noGrp="1"/>
          </p:cNvSpPr>
          <p:nvPr>
            <p:ph type="sldNum" sz="quarter" idx="12"/>
          </p:nvPr>
        </p:nvSpPr>
        <p:spPr/>
        <p:txBody>
          <a:bodyPr/>
          <a:lstStyle/>
          <a:p>
            <a:fld id="{099C2FEC-DA09-4F6C-A336-E59DE02A9075}" type="slidenum">
              <a:rPr lang="es-ES" smtClean="0"/>
              <a:t>‹Nº›</a:t>
            </a:fld>
            <a:endParaRPr lang="es-ES"/>
          </a:p>
        </p:txBody>
      </p:sp>
    </p:spTree>
    <p:extLst>
      <p:ext uri="{BB962C8B-B14F-4D97-AF65-F5344CB8AC3E}">
        <p14:creationId xmlns:p14="http://schemas.microsoft.com/office/powerpoint/2010/main" val="199082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658687F-E672-429E-92A0-93DCBBF771EF}"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a:p>
        </p:txBody>
      </p:sp>
      <p:sp>
        <p:nvSpPr>
          <p:cNvPr id="6" name="Marcador de número de diapositiva 5"/>
          <p:cNvSpPr>
            <a:spLocks noGrp="1"/>
          </p:cNvSpPr>
          <p:nvPr>
            <p:ph type="sldNum" sz="quarter" idx="12"/>
          </p:nvPr>
        </p:nvSpPr>
        <p:spPr/>
        <p:txBody>
          <a:bodyPr/>
          <a:lstStyle/>
          <a:p>
            <a:fld id="{099C2FEC-DA09-4F6C-A336-E59DE02A9075}" type="slidenum">
              <a:rPr lang="es-ES" smtClean="0"/>
              <a:t>‹Nº›</a:t>
            </a:fld>
            <a:endParaRPr lang="es-ES"/>
          </a:p>
        </p:txBody>
      </p:sp>
    </p:spTree>
    <p:extLst>
      <p:ext uri="{BB962C8B-B14F-4D97-AF65-F5344CB8AC3E}">
        <p14:creationId xmlns:p14="http://schemas.microsoft.com/office/powerpoint/2010/main" val="233463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5" descr="LOGOUCLM_Colo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55138"/>
          <a:stretch/>
        </p:blipFill>
        <p:spPr bwMode="auto">
          <a:xfrm>
            <a:off x="0" y="-10909"/>
            <a:ext cx="1835696" cy="6926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7" descr="LogoEIIT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03256" y="18777"/>
            <a:ext cx="2627784" cy="6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lvl1pPr algn="ctr">
              <a:defRPr b="1"/>
            </a:lvl1pPr>
          </a:lstStyle>
          <a:p>
            <a:r>
              <a:rPr lang="es-ES" dirty="0" smtClean="0"/>
              <a:t>Haga clic para modificar el estilo de título del patrón</a:t>
            </a:r>
            <a:endParaRPr lang="es-ES" dirty="0"/>
          </a:p>
        </p:txBody>
      </p:sp>
      <p:sp>
        <p:nvSpPr>
          <p:cNvPr id="3" name="Marcador de contenido 2"/>
          <p:cNvSpPr>
            <a:spLocks noGrp="1"/>
          </p:cNvSpPr>
          <p:nvPr>
            <p:ph idx="1"/>
          </p:nvPr>
        </p:nvSpPr>
        <p:spPr/>
        <p:txBody>
          <a:body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dirty="0" smtClean="0"/>
              <a:t>Ruth </a:t>
            </a:r>
            <a:r>
              <a:rPr lang="en-US" dirty="0" err="1" smtClean="0"/>
              <a:t>Domínguez</a:t>
            </a:r>
            <a:r>
              <a:rPr lang="en-US" dirty="0" smtClean="0"/>
              <a:t>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‹Nº›</a:t>
            </a:fld>
            <a:endParaRPr lang="es-ES"/>
          </a:p>
        </p:txBody>
      </p:sp>
    </p:spTree>
    <p:extLst>
      <p:ext uri="{BB962C8B-B14F-4D97-AF65-F5344CB8AC3E}">
        <p14:creationId xmlns:p14="http://schemas.microsoft.com/office/powerpoint/2010/main" val="4689780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C18B2B02-8B3C-4770-BCAA-E1EB598F38F8}"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a:p>
        </p:txBody>
      </p:sp>
      <p:sp>
        <p:nvSpPr>
          <p:cNvPr id="6" name="Marcador de número de diapositiva 5"/>
          <p:cNvSpPr>
            <a:spLocks noGrp="1"/>
          </p:cNvSpPr>
          <p:nvPr>
            <p:ph type="sldNum" sz="quarter" idx="12"/>
          </p:nvPr>
        </p:nvSpPr>
        <p:spPr/>
        <p:txBody>
          <a:bodyPr/>
          <a:lstStyle/>
          <a:p>
            <a:fld id="{099C2FEC-DA09-4F6C-A336-E59DE02A9075}" type="slidenum">
              <a:rPr lang="es-ES" smtClean="0"/>
              <a:t>‹Nº›</a:t>
            </a:fld>
            <a:endParaRPr lang="es-ES"/>
          </a:p>
        </p:txBody>
      </p:sp>
    </p:spTree>
    <p:extLst>
      <p:ext uri="{BB962C8B-B14F-4D97-AF65-F5344CB8AC3E}">
        <p14:creationId xmlns:p14="http://schemas.microsoft.com/office/powerpoint/2010/main" val="323941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77C84C88-B44A-44A2-B10A-D4A518149CE1}" type="datetime1">
              <a:rPr lang="en-GB" smtClean="0"/>
              <a:t>06/09/2016</a:t>
            </a:fld>
            <a:endParaRPr lang="es-ES"/>
          </a:p>
        </p:txBody>
      </p:sp>
      <p:sp>
        <p:nvSpPr>
          <p:cNvPr id="6" name="Marcador de pie de página 5"/>
          <p:cNvSpPr>
            <a:spLocks noGrp="1"/>
          </p:cNvSpPr>
          <p:nvPr>
            <p:ph type="ftr" sz="quarter" idx="11"/>
          </p:nvPr>
        </p:nvSpPr>
        <p:spPr/>
        <p:txBody>
          <a:bodyPr/>
          <a:lstStyle/>
          <a:p>
            <a:r>
              <a:rPr lang="en-US" smtClean="0"/>
              <a:t>Ruth Domínguez Martín UCLM - Spain</a:t>
            </a:r>
            <a:endParaRPr lang="es-ES"/>
          </a:p>
        </p:txBody>
      </p:sp>
      <p:sp>
        <p:nvSpPr>
          <p:cNvPr id="7" name="Marcador de número de diapositiva 6"/>
          <p:cNvSpPr>
            <a:spLocks noGrp="1"/>
          </p:cNvSpPr>
          <p:nvPr>
            <p:ph type="sldNum" sz="quarter" idx="12"/>
          </p:nvPr>
        </p:nvSpPr>
        <p:spPr/>
        <p:txBody>
          <a:bodyPr/>
          <a:lstStyle/>
          <a:p>
            <a:fld id="{099C2FEC-DA09-4F6C-A336-E59DE02A9075}" type="slidenum">
              <a:rPr lang="es-ES" smtClean="0"/>
              <a:t>‹Nº›</a:t>
            </a:fld>
            <a:endParaRPr lang="es-ES"/>
          </a:p>
        </p:txBody>
      </p:sp>
    </p:spTree>
    <p:extLst>
      <p:ext uri="{BB962C8B-B14F-4D97-AF65-F5344CB8AC3E}">
        <p14:creationId xmlns:p14="http://schemas.microsoft.com/office/powerpoint/2010/main" val="2790625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8695F875-541D-415F-86F8-091CF3204218}" type="datetime1">
              <a:rPr lang="en-GB" smtClean="0"/>
              <a:t>06/09/2016</a:t>
            </a:fld>
            <a:endParaRPr lang="es-ES"/>
          </a:p>
        </p:txBody>
      </p:sp>
      <p:sp>
        <p:nvSpPr>
          <p:cNvPr id="8" name="Marcador de pie de página 7"/>
          <p:cNvSpPr>
            <a:spLocks noGrp="1"/>
          </p:cNvSpPr>
          <p:nvPr>
            <p:ph type="ftr" sz="quarter" idx="11"/>
          </p:nvPr>
        </p:nvSpPr>
        <p:spPr/>
        <p:txBody>
          <a:bodyPr/>
          <a:lstStyle/>
          <a:p>
            <a:r>
              <a:rPr lang="en-US" smtClean="0"/>
              <a:t>Ruth Domínguez Martín UCLM - Spain</a:t>
            </a:r>
            <a:endParaRPr lang="es-ES"/>
          </a:p>
        </p:txBody>
      </p:sp>
      <p:sp>
        <p:nvSpPr>
          <p:cNvPr id="9" name="Marcador de número de diapositiva 8"/>
          <p:cNvSpPr>
            <a:spLocks noGrp="1"/>
          </p:cNvSpPr>
          <p:nvPr>
            <p:ph type="sldNum" sz="quarter" idx="12"/>
          </p:nvPr>
        </p:nvSpPr>
        <p:spPr/>
        <p:txBody>
          <a:bodyPr/>
          <a:lstStyle/>
          <a:p>
            <a:fld id="{099C2FEC-DA09-4F6C-A336-E59DE02A9075}" type="slidenum">
              <a:rPr lang="es-ES" smtClean="0"/>
              <a:t>‹Nº›</a:t>
            </a:fld>
            <a:endParaRPr lang="es-ES"/>
          </a:p>
        </p:txBody>
      </p:sp>
    </p:spTree>
    <p:extLst>
      <p:ext uri="{BB962C8B-B14F-4D97-AF65-F5344CB8AC3E}">
        <p14:creationId xmlns:p14="http://schemas.microsoft.com/office/powerpoint/2010/main" val="386874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A6CBDE45-F632-4AAC-BE37-EE6292F6CC02}" type="datetime1">
              <a:rPr lang="en-GB" smtClean="0"/>
              <a:t>06/09/2016</a:t>
            </a:fld>
            <a:endParaRPr lang="es-ES"/>
          </a:p>
        </p:txBody>
      </p:sp>
      <p:sp>
        <p:nvSpPr>
          <p:cNvPr id="4" name="Marcador de pie de página 3"/>
          <p:cNvSpPr>
            <a:spLocks noGrp="1"/>
          </p:cNvSpPr>
          <p:nvPr>
            <p:ph type="ftr" sz="quarter" idx="11"/>
          </p:nvPr>
        </p:nvSpPr>
        <p:spPr/>
        <p:txBody>
          <a:bodyPr/>
          <a:lstStyle/>
          <a:p>
            <a:r>
              <a:rPr lang="en-US" smtClean="0"/>
              <a:t>Ruth Domínguez Martín UCLM - Spain</a:t>
            </a:r>
            <a:endParaRPr lang="es-ES"/>
          </a:p>
        </p:txBody>
      </p:sp>
      <p:sp>
        <p:nvSpPr>
          <p:cNvPr id="5" name="Marcador de número de diapositiva 4"/>
          <p:cNvSpPr>
            <a:spLocks noGrp="1"/>
          </p:cNvSpPr>
          <p:nvPr>
            <p:ph type="sldNum" sz="quarter" idx="12"/>
          </p:nvPr>
        </p:nvSpPr>
        <p:spPr/>
        <p:txBody>
          <a:bodyPr/>
          <a:lstStyle/>
          <a:p>
            <a:fld id="{099C2FEC-DA09-4F6C-A336-E59DE02A9075}" type="slidenum">
              <a:rPr lang="es-ES" smtClean="0"/>
              <a:t>‹Nº›</a:t>
            </a:fld>
            <a:endParaRPr lang="es-ES"/>
          </a:p>
        </p:txBody>
      </p:sp>
    </p:spTree>
    <p:extLst>
      <p:ext uri="{BB962C8B-B14F-4D97-AF65-F5344CB8AC3E}">
        <p14:creationId xmlns:p14="http://schemas.microsoft.com/office/powerpoint/2010/main" val="155487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3BEDF47-EEB9-4D4D-A250-9F821E1C6F37}" type="datetime1">
              <a:rPr lang="en-GB" smtClean="0"/>
              <a:t>06/09/2016</a:t>
            </a:fld>
            <a:endParaRPr lang="es-ES"/>
          </a:p>
        </p:txBody>
      </p:sp>
      <p:sp>
        <p:nvSpPr>
          <p:cNvPr id="3" name="Marcador de pie de página 2"/>
          <p:cNvSpPr>
            <a:spLocks noGrp="1"/>
          </p:cNvSpPr>
          <p:nvPr>
            <p:ph type="ftr" sz="quarter" idx="11"/>
          </p:nvPr>
        </p:nvSpPr>
        <p:spPr/>
        <p:txBody>
          <a:bodyPr/>
          <a:lstStyle/>
          <a:p>
            <a:r>
              <a:rPr lang="en-US" smtClean="0"/>
              <a:t>Ruth Domínguez Martín UCLM - Spain</a:t>
            </a:r>
            <a:endParaRPr lang="es-ES"/>
          </a:p>
        </p:txBody>
      </p:sp>
      <p:sp>
        <p:nvSpPr>
          <p:cNvPr id="4" name="Marcador de número de diapositiva 3"/>
          <p:cNvSpPr>
            <a:spLocks noGrp="1"/>
          </p:cNvSpPr>
          <p:nvPr>
            <p:ph type="sldNum" sz="quarter" idx="12"/>
          </p:nvPr>
        </p:nvSpPr>
        <p:spPr/>
        <p:txBody>
          <a:bodyPr/>
          <a:lstStyle/>
          <a:p>
            <a:fld id="{099C2FEC-DA09-4F6C-A336-E59DE02A9075}" type="slidenum">
              <a:rPr lang="es-ES" smtClean="0"/>
              <a:t>‹Nº›</a:t>
            </a:fld>
            <a:endParaRPr lang="es-ES"/>
          </a:p>
        </p:txBody>
      </p:sp>
    </p:spTree>
    <p:extLst>
      <p:ext uri="{BB962C8B-B14F-4D97-AF65-F5344CB8AC3E}">
        <p14:creationId xmlns:p14="http://schemas.microsoft.com/office/powerpoint/2010/main" val="3830796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10AB5B6-7973-4547-A0EF-B7636EA65DB4}" type="datetime1">
              <a:rPr lang="en-GB" smtClean="0"/>
              <a:t>06/09/2016</a:t>
            </a:fld>
            <a:endParaRPr lang="es-ES"/>
          </a:p>
        </p:txBody>
      </p:sp>
      <p:sp>
        <p:nvSpPr>
          <p:cNvPr id="6" name="Marcador de pie de página 5"/>
          <p:cNvSpPr>
            <a:spLocks noGrp="1"/>
          </p:cNvSpPr>
          <p:nvPr>
            <p:ph type="ftr" sz="quarter" idx="11"/>
          </p:nvPr>
        </p:nvSpPr>
        <p:spPr/>
        <p:txBody>
          <a:bodyPr/>
          <a:lstStyle/>
          <a:p>
            <a:r>
              <a:rPr lang="en-US" smtClean="0"/>
              <a:t>Ruth Domínguez Martín UCLM - Spain</a:t>
            </a:r>
            <a:endParaRPr lang="es-ES"/>
          </a:p>
        </p:txBody>
      </p:sp>
      <p:sp>
        <p:nvSpPr>
          <p:cNvPr id="7" name="Marcador de número de diapositiva 6"/>
          <p:cNvSpPr>
            <a:spLocks noGrp="1"/>
          </p:cNvSpPr>
          <p:nvPr>
            <p:ph type="sldNum" sz="quarter" idx="12"/>
          </p:nvPr>
        </p:nvSpPr>
        <p:spPr/>
        <p:txBody>
          <a:bodyPr/>
          <a:lstStyle/>
          <a:p>
            <a:fld id="{099C2FEC-DA09-4F6C-A336-E59DE02A9075}" type="slidenum">
              <a:rPr lang="es-ES" smtClean="0"/>
              <a:t>‹Nº›</a:t>
            </a:fld>
            <a:endParaRPr lang="es-ES"/>
          </a:p>
        </p:txBody>
      </p:sp>
    </p:spTree>
    <p:extLst>
      <p:ext uri="{BB962C8B-B14F-4D97-AF65-F5344CB8AC3E}">
        <p14:creationId xmlns:p14="http://schemas.microsoft.com/office/powerpoint/2010/main" val="1158500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DAA8BBB-4C82-4AB9-B799-CFBF9656BB66}" type="datetime1">
              <a:rPr lang="en-GB" smtClean="0"/>
              <a:t>06/09/2016</a:t>
            </a:fld>
            <a:endParaRPr lang="es-ES"/>
          </a:p>
        </p:txBody>
      </p:sp>
      <p:sp>
        <p:nvSpPr>
          <p:cNvPr id="6" name="Marcador de pie de página 5"/>
          <p:cNvSpPr>
            <a:spLocks noGrp="1"/>
          </p:cNvSpPr>
          <p:nvPr>
            <p:ph type="ftr" sz="quarter" idx="11"/>
          </p:nvPr>
        </p:nvSpPr>
        <p:spPr/>
        <p:txBody>
          <a:bodyPr/>
          <a:lstStyle/>
          <a:p>
            <a:r>
              <a:rPr lang="en-US" smtClean="0"/>
              <a:t>Ruth Domínguez Martín UCLM - Spain</a:t>
            </a:r>
            <a:endParaRPr lang="es-ES"/>
          </a:p>
        </p:txBody>
      </p:sp>
      <p:sp>
        <p:nvSpPr>
          <p:cNvPr id="7" name="Marcador de número de diapositiva 6"/>
          <p:cNvSpPr>
            <a:spLocks noGrp="1"/>
          </p:cNvSpPr>
          <p:nvPr>
            <p:ph type="sldNum" sz="quarter" idx="12"/>
          </p:nvPr>
        </p:nvSpPr>
        <p:spPr/>
        <p:txBody>
          <a:bodyPr/>
          <a:lstStyle/>
          <a:p>
            <a:fld id="{099C2FEC-DA09-4F6C-A336-E59DE02A9075}" type="slidenum">
              <a:rPr lang="es-ES" smtClean="0"/>
              <a:t>‹Nº›</a:t>
            </a:fld>
            <a:endParaRPr lang="es-ES"/>
          </a:p>
        </p:txBody>
      </p:sp>
    </p:spTree>
    <p:extLst>
      <p:ext uri="{BB962C8B-B14F-4D97-AF65-F5344CB8AC3E}">
        <p14:creationId xmlns:p14="http://schemas.microsoft.com/office/powerpoint/2010/main" val="169545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7DCA8-6A86-4419-841E-43C70E7AA990}" type="datetime1">
              <a:rPr lang="en-GB" smtClean="0"/>
              <a:t>06/09/2016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Ruth Domínguez Martín UCLM - Spain</a:t>
            </a:r>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C2FEC-DA09-4F6C-A336-E59DE02A9075}" type="slidenum">
              <a:rPr lang="es-ES" smtClean="0"/>
              <a:t>‹Nº›</a:t>
            </a:fld>
            <a:endParaRPr lang="es-ES"/>
          </a:p>
        </p:txBody>
      </p:sp>
    </p:spTree>
    <p:extLst>
      <p:ext uri="{BB962C8B-B14F-4D97-AF65-F5344CB8AC3E}">
        <p14:creationId xmlns:p14="http://schemas.microsoft.com/office/powerpoint/2010/main" val="3520351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847528" y="274471"/>
            <a:ext cx="8496944" cy="1872208"/>
          </a:xfrm>
        </p:spPr>
        <p:txBody>
          <a:bodyPr>
            <a:normAutofit/>
          </a:bodyPr>
          <a:lstStyle/>
          <a:p>
            <a:r>
              <a:rPr lang="en-US" b="1" dirty="0" smtClean="0"/>
              <a:t>Integrating Renewable Energies in Power Systems</a:t>
            </a:r>
            <a:endParaRPr lang="es-ES" sz="4000" b="1" dirty="0"/>
          </a:p>
        </p:txBody>
      </p:sp>
      <p:sp>
        <p:nvSpPr>
          <p:cNvPr id="3" name="2 Subtítulo"/>
          <p:cNvSpPr>
            <a:spLocks noGrp="1"/>
          </p:cNvSpPr>
          <p:nvPr>
            <p:ph type="subTitle" idx="1"/>
          </p:nvPr>
        </p:nvSpPr>
        <p:spPr>
          <a:xfrm>
            <a:off x="5259977" y="2646590"/>
            <a:ext cx="6679475" cy="2922144"/>
          </a:xfrm>
        </p:spPr>
        <p:txBody>
          <a:bodyPr>
            <a:normAutofit/>
          </a:bodyPr>
          <a:lstStyle/>
          <a:p>
            <a:pPr algn="l"/>
            <a:endParaRPr lang="es-ES" b="1" dirty="0" smtClean="0">
              <a:solidFill>
                <a:schemeClr val="tx1"/>
              </a:solidFill>
            </a:endParaRPr>
          </a:p>
          <a:p>
            <a:r>
              <a:rPr lang="es-ES" sz="3200" dirty="0" smtClean="0">
                <a:solidFill>
                  <a:schemeClr val="tx1"/>
                </a:solidFill>
              </a:rPr>
              <a:t>Ruth Domínguez Martín</a:t>
            </a:r>
            <a:r>
              <a:rPr lang="es-ES" dirty="0" smtClean="0">
                <a:solidFill>
                  <a:schemeClr val="tx1"/>
                </a:solidFill>
              </a:rPr>
              <a:t> </a:t>
            </a:r>
            <a:endParaRPr lang="es-ES" b="1" dirty="0"/>
          </a:p>
          <a:p>
            <a:pPr algn="r"/>
            <a:endParaRPr lang="es-ES" sz="2800" b="1" dirty="0"/>
          </a:p>
          <a:p>
            <a:r>
              <a:rPr lang="en-US" sz="3200" dirty="0" smtClean="0"/>
              <a:t>University</a:t>
            </a:r>
            <a:r>
              <a:rPr lang="es-ES" sz="3200" dirty="0" smtClean="0"/>
              <a:t> of </a:t>
            </a:r>
            <a:r>
              <a:rPr lang="es-ES" sz="3200" dirty="0"/>
              <a:t>Castilla – La </a:t>
            </a:r>
            <a:r>
              <a:rPr lang="es-ES" sz="3200" dirty="0" smtClean="0"/>
              <a:t>Mancha</a:t>
            </a:r>
          </a:p>
          <a:p>
            <a:r>
              <a:rPr lang="es-ES" sz="3200" dirty="0" err="1" smtClean="0"/>
              <a:t>Spain</a:t>
            </a:r>
            <a:endParaRPr lang="es-ES" sz="3200" dirty="0"/>
          </a:p>
        </p:txBody>
      </p:sp>
      <p:pic>
        <p:nvPicPr>
          <p:cNvPr id="5" name="Picture 2" descr="C:\Users\Ruth\Documents\Mis documentos\Doctorado 1\Tesis\Presentación\Images\modern-windmills-in-field-of-sunflow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2145" y="3020291"/>
            <a:ext cx="3721480" cy="28097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4" descr="https://upload.wikimedia.org/wikipedia/commons/thumb/e/ee/LogoUCLM.svg/250px-LogoUCLM.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068" y="5240562"/>
            <a:ext cx="1380714" cy="138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903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Day-</a:t>
            </a:r>
            <a:r>
              <a:rPr lang="es-ES" dirty="0" err="1" smtClean="0"/>
              <a:t>ahead</a:t>
            </a:r>
            <a:r>
              <a:rPr lang="es-ES" dirty="0" smtClean="0"/>
              <a:t> </a:t>
            </a:r>
            <a:r>
              <a:rPr lang="es-ES" dirty="0" err="1" smtClean="0"/>
              <a:t>Market</a:t>
            </a:r>
            <a:r>
              <a:rPr lang="es-ES" dirty="0" smtClean="0"/>
              <a:t>: </a:t>
            </a:r>
            <a:r>
              <a:rPr lang="es-ES" dirty="0" err="1" smtClean="0"/>
              <a:t>European</a:t>
            </a:r>
            <a:r>
              <a:rPr lang="es-ES" dirty="0" smtClean="0"/>
              <a:t> </a:t>
            </a:r>
            <a:r>
              <a:rPr lang="es-ES" dirty="0" err="1" smtClean="0"/>
              <a:t>Coordination</a:t>
            </a:r>
            <a:endParaRPr lang="es-ES" dirty="0"/>
          </a:p>
        </p:txBody>
      </p:sp>
      <p:sp>
        <p:nvSpPr>
          <p:cNvPr id="3" name="Marcador de contenido 2"/>
          <p:cNvSpPr>
            <a:spLocks noGrp="1"/>
          </p:cNvSpPr>
          <p:nvPr>
            <p:ph idx="1"/>
          </p:nvPr>
        </p:nvSpPr>
        <p:spPr>
          <a:xfrm>
            <a:off x="838200" y="1825624"/>
            <a:ext cx="10515600" cy="4649067"/>
          </a:xfrm>
        </p:spPr>
        <p:txBody>
          <a:bodyPr>
            <a:normAutofit/>
          </a:bodyPr>
          <a:lstStyle/>
          <a:p>
            <a:r>
              <a:rPr lang="es-ES" dirty="0" smtClean="0">
                <a:solidFill>
                  <a:srgbClr val="0070C0"/>
                </a:solidFill>
              </a:rPr>
              <a:t>PCR</a:t>
            </a:r>
            <a:r>
              <a:rPr lang="es-ES" dirty="0" smtClean="0"/>
              <a:t> (Price </a:t>
            </a:r>
            <a:r>
              <a:rPr lang="es-ES" dirty="0" err="1" smtClean="0"/>
              <a:t>Coupling</a:t>
            </a:r>
            <a:r>
              <a:rPr lang="es-ES" dirty="0" smtClean="0"/>
              <a:t> of </a:t>
            </a:r>
            <a:r>
              <a:rPr lang="es-ES" dirty="0" err="1" smtClean="0"/>
              <a:t>Regions</a:t>
            </a:r>
            <a:r>
              <a:rPr lang="es-ES" dirty="0" smtClean="0"/>
              <a:t>): </a:t>
            </a:r>
            <a:r>
              <a:rPr lang="en-US" dirty="0" smtClean="0"/>
              <a:t>is the project </a:t>
            </a:r>
            <a:r>
              <a:rPr lang="en-US" dirty="0"/>
              <a:t>of </a:t>
            </a:r>
            <a:r>
              <a:rPr lang="en-US" dirty="0" smtClean="0"/>
              <a:t>European Power Exchanges to </a:t>
            </a:r>
            <a:r>
              <a:rPr lang="en-US" dirty="0"/>
              <a:t>develop a single price coupling </a:t>
            </a:r>
            <a:r>
              <a:rPr lang="en-US" dirty="0" smtClean="0"/>
              <a:t>solution to be </a:t>
            </a:r>
            <a:r>
              <a:rPr lang="en-US" dirty="0"/>
              <a:t>used to calculate </a:t>
            </a:r>
            <a:r>
              <a:rPr lang="en-US" dirty="0" smtClean="0"/>
              <a:t>electricity prices </a:t>
            </a:r>
            <a:r>
              <a:rPr lang="en-US" dirty="0"/>
              <a:t>across Europe and allocate cross-border capacity on a day-ahead </a:t>
            </a:r>
            <a:r>
              <a:rPr lang="en-US" dirty="0" smtClean="0"/>
              <a:t>basis</a:t>
            </a:r>
          </a:p>
          <a:p>
            <a:endParaRPr lang="en-US" dirty="0"/>
          </a:p>
          <a:p>
            <a:pPr>
              <a:lnSpc>
                <a:spcPct val="100000"/>
              </a:lnSpc>
            </a:pPr>
            <a:r>
              <a:rPr lang="en-US" dirty="0"/>
              <a:t>Project is currently being </a:t>
            </a:r>
            <a:r>
              <a:rPr lang="en-US" dirty="0">
                <a:solidFill>
                  <a:srgbClr val="0070C0"/>
                </a:solidFill>
              </a:rPr>
              <a:t>operated by seven </a:t>
            </a:r>
            <a:endParaRPr lang="en-US" dirty="0" smtClean="0">
              <a:solidFill>
                <a:srgbClr val="0070C0"/>
              </a:solidFill>
            </a:endParaRPr>
          </a:p>
          <a:p>
            <a:pPr marL="0" indent="0">
              <a:buNone/>
            </a:pPr>
            <a:r>
              <a:rPr lang="en-US" dirty="0">
                <a:solidFill>
                  <a:srgbClr val="0070C0"/>
                </a:solidFill>
              </a:rPr>
              <a:t> </a:t>
            </a:r>
            <a:r>
              <a:rPr lang="en-US" dirty="0" smtClean="0">
                <a:solidFill>
                  <a:srgbClr val="0070C0"/>
                </a:solidFill>
              </a:rPr>
              <a:t>  Power </a:t>
            </a:r>
            <a:r>
              <a:rPr lang="en-US" dirty="0">
                <a:solidFill>
                  <a:srgbClr val="0070C0"/>
                </a:solidFill>
              </a:rPr>
              <a:t>Exchanges</a:t>
            </a:r>
            <a:r>
              <a:rPr lang="en-US" dirty="0"/>
              <a:t>: EPEX SPOT, GME, </a:t>
            </a:r>
            <a:r>
              <a:rPr lang="en-US" dirty="0" smtClean="0"/>
              <a:t>Nord</a:t>
            </a:r>
          </a:p>
          <a:p>
            <a:pPr marL="0" indent="0">
              <a:buNone/>
            </a:pPr>
            <a:r>
              <a:rPr lang="en-US" dirty="0"/>
              <a:t> </a:t>
            </a:r>
            <a:r>
              <a:rPr lang="en-US" dirty="0" smtClean="0"/>
              <a:t>  Pool</a:t>
            </a:r>
            <a:r>
              <a:rPr lang="en-US" dirty="0"/>
              <a:t>, OMIE, OPCOM, OTE </a:t>
            </a:r>
            <a:r>
              <a:rPr lang="en-US" dirty="0" smtClean="0"/>
              <a:t> and </a:t>
            </a:r>
            <a:r>
              <a:rPr lang="en-US" dirty="0"/>
              <a:t>TGE</a:t>
            </a:r>
          </a:p>
          <a:p>
            <a:endParaRPr lang="es-ES" dirty="0" smtClean="0"/>
          </a:p>
          <a:p>
            <a:pPr marL="0" indent="0">
              <a:buNone/>
            </a:pPr>
            <a:endParaRPr lang="es-ES" sz="1200"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10</a:t>
            </a:fld>
            <a:endParaRPr lang="es-ES"/>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16" b="2309"/>
          <a:stretch/>
        </p:blipFill>
        <p:spPr bwMode="auto">
          <a:xfrm>
            <a:off x="7592290" y="3110606"/>
            <a:ext cx="4304146" cy="337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887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Day-</a:t>
            </a:r>
            <a:r>
              <a:rPr lang="es-ES" dirty="0" err="1"/>
              <a:t>ahead</a:t>
            </a:r>
            <a:r>
              <a:rPr lang="es-ES" dirty="0"/>
              <a:t> </a:t>
            </a:r>
            <a:r>
              <a:rPr lang="es-ES" dirty="0" err="1"/>
              <a:t>Market</a:t>
            </a:r>
            <a:r>
              <a:rPr lang="es-ES" dirty="0" smtClean="0"/>
              <a:t>: PCR</a:t>
            </a:r>
            <a:endParaRPr lang="es-ES" dirty="0"/>
          </a:p>
        </p:txBody>
      </p:sp>
      <p:sp>
        <p:nvSpPr>
          <p:cNvPr id="3" name="Marcador de contenido 2"/>
          <p:cNvSpPr>
            <a:spLocks noGrp="1"/>
          </p:cNvSpPr>
          <p:nvPr>
            <p:ph idx="1"/>
          </p:nvPr>
        </p:nvSpPr>
        <p:spPr>
          <a:xfrm>
            <a:off x="838200" y="1825625"/>
            <a:ext cx="10515600" cy="4649066"/>
          </a:xfrm>
        </p:spPr>
        <p:txBody>
          <a:bodyPr>
            <a:normAutofit/>
          </a:bodyPr>
          <a:lstStyle/>
          <a:p>
            <a:r>
              <a:rPr lang="es-ES" dirty="0" smtClean="0">
                <a:solidFill>
                  <a:srgbClr val="0070C0"/>
                </a:solidFill>
              </a:rPr>
              <a:t>PCR</a:t>
            </a:r>
            <a:r>
              <a:rPr lang="es-ES" dirty="0" smtClean="0"/>
              <a:t> </a:t>
            </a:r>
            <a:r>
              <a:rPr lang="es-ES" dirty="0" err="1"/>
              <a:t>is</a:t>
            </a:r>
            <a:r>
              <a:rPr lang="es-ES" dirty="0"/>
              <a:t> </a:t>
            </a:r>
            <a:r>
              <a:rPr lang="es-ES" dirty="0" err="1"/>
              <a:t>used</a:t>
            </a:r>
            <a:r>
              <a:rPr lang="es-ES" dirty="0"/>
              <a:t> to </a:t>
            </a:r>
            <a:r>
              <a:rPr lang="es-ES" dirty="0" err="1"/>
              <a:t>couple</a:t>
            </a:r>
            <a:r>
              <a:rPr lang="es-ES" dirty="0"/>
              <a:t> </a:t>
            </a:r>
            <a:r>
              <a:rPr lang="es-ES" dirty="0" err="1"/>
              <a:t>the</a:t>
            </a:r>
            <a:r>
              <a:rPr lang="es-ES" dirty="0"/>
              <a:t> </a:t>
            </a:r>
            <a:r>
              <a:rPr lang="es-ES" dirty="0" err="1"/>
              <a:t>following</a:t>
            </a:r>
            <a:r>
              <a:rPr lang="es-ES" dirty="0"/>
              <a:t> </a:t>
            </a:r>
            <a:r>
              <a:rPr lang="es-ES" dirty="0" err="1"/>
              <a:t>countries</a:t>
            </a:r>
            <a:r>
              <a:rPr lang="es-ES" dirty="0"/>
              <a:t>: Austria, </a:t>
            </a:r>
            <a:r>
              <a:rPr lang="es-ES" dirty="0" err="1"/>
              <a:t>Belgium</a:t>
            </a:r>
            <a:r>
              <a:rPr lang="es-ES" dirty="0"/>
              <a:t>, </a:t>
            </a:r>
            <a:r>
              <a:rPr lang="es-ES" dirty="0" err="1"/>
              <a:t>Czech</a:t>
            </a:r>
            <a:r>
              <a:rPr lang="es-ES" dirty="0"/>
              <a:t> </a:t>
            </a:r>
            <a:r>
              <a:rPr lang="es-ES" dirty="0" err="1"/>
              <a:t>Republic</a:t>
            </a:r>
            <a:r>
              <a:rPr lang="es-ES" dirty="0"/>
              <a:t>, </a:t>
            </a:r>
            <a:r>
              <a:rPr lang="es-ES" dirty="0" err="1"/>
              <a:t>Denmark</a:t>
            </a:r>
            <a:r>
              <a:rPr lang="es-ES" dirty="0"/>
              <a:t>, Estonia, </a:t>
            </a:r>
            <a:r>
              <a:rPr lang="es-ES" dirty="0" err="1"/>
              <a:t>Finland</a:t>
            </a:r>
            <a:r>
              <a:rPr lang="es-ES" dirty="0"/>
              <a:t>, France, </a:t>
            </a:r>
            <a:r>
              <a:rPr lang="es-ES" dirty="0" err="1"/>
              <a:t>Germany</a:t>
            </a:r>
            <a:r>
              <a:rPr lang="es-ES" dirty="0"/>
              <a:t>, </a:t>
            </a:r>
            <a:r>
              <a:rPr lang="es-ES" dirty="0" err="1"/>
              <a:t>Hungary</a:t>
            </a:r>
            <a:r>
              <a:rPr lang="es-ES" dirty="0"/>
              <a:t>, </a:t>
            </a:r>
            <a:r>
              <a:rPr lang="es-ES" dirty="0" err="1"/>
              <a:t>Italy</a:t>
            </a:r>
            <a:r>
              <a:rPr lang="es-ES" dirty="0"/>
              <a:t>, </a:t>
            </a:r>
            <a:r>
              <a:rPr lang="es-ES" dirty="0" err="1"/>
              <a:t>Latvia</a:t>
            </a:r>
            <a:r>
              <a:rPr lang="es-ES" dirty="0"/>
              <a:t>, </a:t>
            </a:r>
            <a:r>
              <a:rPr lang="es-ES" dirty="0" err="1"/>
              <a:t>Lithuania</a:t>
            </a:r>
            <a:r>
              <a:rPr lang="es-ES" dirty="0"/>
              <a:t>, </a:t>
            </a:r>
            <a:r>
              <a:rPr lang="es-ES" dirty="0" err="1"/>
              <a:t>Luxembourg</a:t>
            </a:r>
            <a:r>
              <a:rPr lang="es-ES" dirty="0"/>
              <a:t>, </a:t>
            </a:r>
            <a:r>
              <a:rPr lang="es-ES" dirty="0" err="1"/>
              <a:t>the</a:t>
            </a:r>
            <a:r>
              <a:rPr lang="es-ES" dirty="0"/>
              <a:t> </a:t>
            </a:r>
            <a:r>
              <a:rPr lang="es-ES" dirty="0" err="1"/>
              <a:t>Netherlands</a:t>
            </a:r>
            <a:r>
              <a:rPr lang="es-ES" dirty="0"/>
              <a:t>, </a:t>
            </a:r>
            <a:r>
              <a:rPr lang="es-ES" dirty="0" err="1"/>
              <a:t>Norway</a:t>
            </a:r>
            <a:r>
              <a:rPr lang="es-ES" dirty="0"/>
              <a:t>, </a:t>
            </a:r>
            <a:r>
              <a:rPr lang="es-ES" dirty="0" err="1"/>
              <a:t>Poland</a:t>
            </a:r>
            <a:r>
              <a:rPr lang="es-ES" dirty="0"/>
              <a:t>, Portugal, Romania, </a:t>
            </a:r>
            <a:r>
              <a:rPr lang="es-ES" dirty="0" err="1"/>
              <a:t>Slovakia</a:t>
            </a:r>
            <a:r>
              <a:rPr lang="es-ES" dirty="0"/>
              <a:t>, </a:t>
            </a:r>
            <a:r>
              <a:rPr lang="es-ES" dirty="0" err="1"/>
              <a:t>Slovenia</a:t>
            </a:r>
            <a:r>
              <a:rPr lang="es-ES" dirty="0"/>
              <a:t>, </a:t>
            </a:r>
            <a:r>
              <a:rPr lang="es-ES" dirty="0" err="1"/>
              <a:t>Spain</a:t>
            </a:r>
            <a:r>
              <a:rPr lang="es-ES" dirty="0"/>
              <a:t>, </a:t>
            </a:r>
            <a:r>
              <a:rPr lang="es-ES" dirty="0" err="1"/>
              <a:t>Sweden</a:t>
            </a:r>
            <a:r>
              <a:rPr lang="es-ES" dirty="0"/>
              <a:t> and UK</a:t>
            </a:r>
            <a:r>
              <a:rPr lang="es-ES" dirty="0" smtClean="0"/>
              <a:t>.</a:t>
            </a:r>
          </a:p>
          <a:p>
            <a:endParaRPr lang="es-ES" dirty="0"/>
          </a:p>
          <a:p>
            <a:r>
              <a:rPr lang="es-ES" dirty="0">
                <a:solidFill>
                  <a:srgbClr val="0070C0"/>
                </a:solidFill>
              </a:rPr>
              <a:t>EUPHEMIA</a:t>
            </a:r>
            <a:r>
              <a:rPr lang="es-ES" dirty="0"/>
              <a:t> </a:t>
            </a:r>
            <a:r>
              <a:rPr lang="es-ES" dirty="0" err="1"/>
              <a:t>is</a:t>
            </a:r>
            <a:r>
              <a:rPr lang="es-ES" dirty="0"/>
              <a:t> </a:t>
            </a:r>
            <a:r>
              <a:rPr lang="es-ES" dirty="0" err="1"/>
              <a:t>the</a:t>
            </a:r>
            <a:r>
              <a:rPr lang="es-ES" dirty="0"/>
              <a:t> </a:t>
            </a:r>
            <a:r>
              <a:rPr lang="es-ES" dirty="0" err="1"/>
              <a:t>algorithm</a:t>
            </a:r>
            <a:r>
              <a:rPr lang="es-ES" dirty="0"/>
              <a:t> </a:t>
            </a:r>
            <a:r>
              <a:rPr lang="es-ES" dirty="0" err="1"/>
              <a:t>implemented</a:t>
            </a:r>
            <a:r>
              <a:rPr lang="es-ES" dirty="0"/>
              <a:t> to determine </a:t>
            </a:r>
            <a:r>
              <a:rPr lang="es-ES" dirty="0" err="1"/>
              <a:t>the</a:t>
            </a:r>
            <a:r>
              <a:rPr lang="es-ES" dirty="0"/>
              <a:t> </a:t>
            </a:r>
            <a:r>
              <a:rPr lang="es-ES" dirty="0" err="1"/>
              <a:t>electricity</a:t>
            </a:r>
            <a:r>
              <a:rPr lang="es-ES" dirty="0"/>
              <a:t> </a:t>
            </a:r>
            <a:r>
              <a:rPr lang="es-ES" dirty="0" err="1"/>
              <a:t>prices</a:t>
            </a:r>
            <a:r>
              <a:rPr lang="es-ES" dirty="0"/>
              <a:t> and to </a:t>
            </a:r>
            <a:r>
              <a:rPr lang="es-ES" dirty="0" err="1"/>
              <a:t>allocate</a:t>
            </a:r>
            <a:r>
              <a:rPr lang="es-ES" dirty="0"/>
              <a:t> </a:t>
            </a:r>
            <a:r>
              <a:rPr lang="es-ES" dirty="0" err="1"/>
              <a:t>cross-border</a:t>
            </a:r>
            <a:r>
              <a:rPr lang="es-ES" dirty="0"/>
              <a:t> </a:t>
            </a:r>
            <a:r>
              <a:rPr lang="es-ES" dirty="0" err="1"/>
              <a:t>limits</a:t>
            </a:r>
            <a:r>
              <a:rPr lang="es-ES" dirty="0"/>
              <a:t> </a:t>
            </a:r>
            <a:r>
              <a:rPr lang="es-ES" dirty="0" err="1"/>
              <a:t>among</a:t>
            </a:r>
            <a:r>
              <a:rPr lang="es-ES" dirty="0"/>
              <a:t> </a:t>
            </a:r>
            <a:r>
              <a:rPr lang="es-ES" dirty="0" err="1"/>
              <a:t>countries</a:t>
            </a:r>
            <a:r>
              <a:rPr lang="es-ES" dirty="0" smtClean="0"/>
              <a:t>. </a:t>
            </a:r>
            <a:r>
              <a:rPr lang="es-ES" dirty="0" err="1" smtClean="0"/>
              <a:t>This</a:t>
            </a:r>
            <a:r>
              <a:rPr lang="es-ES" dirty="0" smtClean="0"/>
              <a:t> </a:t>
            </a:r>
            <a:r>
              <a:rPr lang="es-ES" dirty="0" err="1" smtClean="0"/>
              <a:t>algorithm</a:t>
            </a:r>
            <a:r>
              <a:rPr lang="es-ES" dirty="0" smtClean="0"/>
              <a:t> </a:t>
            </a:r>
            <a:r>
              <a:rPr lang="es-ES" dirty="0" err="1" smtClean="0"/>
              <a:t>optimizes</a:t>
            </a:r>
            <a:r>
              <a:rPr lang="es-ES" dirty="0" smtClean="0"/>
              <a:t> </a:t>
            </a:r>
            <a:r>
              <a:rPr lang="es-ES" dirty="0" err="1" smtClean="0"/>
              <a:t>the</a:t>
            </a:r>
            <a:r>
              <a:rPr lang="es-ES" dirty="0" smtClean="0"/>
              <a:t> </a:t>
            </a:r>
            <a:r>
              <a:rPr lang="es-ES" dirty="0" err="1" smtClean="0"/>
              <a:t>overall</a:t>
            </a:r>
            <a:r>
              <a:rPr lang="es-ES" dirty="0" smtClean="0"/>
              <a:t> </a:t>
            </a:r>
            <a:r>
              <a:rPr lang="es-ES" dirty="0" err="1" smtClean="0"/>
              <a:t>welfare</a:t>
            </a:r>
            <a:r>
              <a:rPr lang="es-ES" dirty="0" smtClean="0"/>
              <a:t> and </a:t>
            </a:r>
            <a:r>
              <a:rPr lang="es-ES" dirty="0" err="1" smtClean="0"/>
              <a:t>increases</a:t>
            </a:r>
            <a:r>
              <a:rPr lang="es-ES" dirty="0" smtClean="0"/>
              <a:t> </a:t>
            </a:r>
            <a:r>
              <a:rPr lang="es-ES" dirty="0" err="1" smtClean="0"/>
              <a:t>transparency</a:t>
            </a:r>
            <a:r>
              <a:rPr lang="es-ES" dirty="0" smtClean="0"/>
              <a:t> in </a:t>
            </a:r>
            <a:r>
              <a:rPr lang="es-ES" dirty="0" err="1" smtClean="0"/>
              <a:t>prices</a:t>
            </a:r>
            <a:r>
              <a:rPr lang="es-ES" dirty="0" smtClean="0"/>
              <a:t> and </a:t>
            </a:r>
            <a:r>
              <a:rPr lang="es-ES" dirty="0" err="1" smtClean="0"/>
              <a:t>flows</a:t>
            </a:r>
            <a:r>
              <a:rPr lang="es-ES" dirty="0" smtClean="0"/>
              <a:t>.</a:t>
            </a:r>
            <a:endParaRPr lang="es-ES" dirty="0"/>
          </a:p>
          <a:p>
            <a:endParaRPr lang="es-ES" dirty="0" smtClean="0"/>
          </a:p>
          <a:p>
            <a:endParaRPr lang="es-ES" dirty="0" smtClean="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11</a:t>
            </a:fld>
            <a:endParaRPr lang="es-ES"/>
          </a:p>
        </p:txBody>
      </p:sp>
    </p:spTree>
    <p:extLst>
      <p:ext uri="{BB962C8B-B14F-4D97-AF65-F5344CB8AC3E}">
        <p14:creationId xmlns:p14="http://schemas.microsoft.com/office/powerpoint/2010/main" val="1737263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EUPHEMIA </a:t>
            </a:r>
            <a:r>
              <a:rPr lang="es-ES" dirty="0" err="1" smtClean="0"/>
              <a:t>algorithm</a:t>
            </a:r>
            <a:endParaRPr lang="es-ES" dirty="0"/>
          </a:p>
        </p:txBody>
      </p:sp>
      <p:sp>
        <p:nvSpPr>
          <p:cNvPr id="3" name="Marcador de contenido 2"/>
          <p:cNvSpPr>
            <a:spLocks noGrp="1"/>
          </p:cNvSpPr>
          <p:nvPr>
            <p:ph idx="1"/>
          </p:nvPr>
        </p:nvSpPr>
        <p:spPr>
          <a:xfrm>
            <a:off x="838200" y="1690688"/>
            <a:ext cx="10515600" cy="4646256"/>
          </a:xfrm>
        </p:spPr>
        <p:txBody>
          <a:bodyPr>
            <a:normAutofit/>
          </a:bodyPr>
          <a:lstStyle/>
          <a:p>
            <a:r>
              <a:rPr lang="es-ES" dirty="0" smtClean="0"/>
              <a:t>53 </a:t>
            </a:r>
            <a:r>
              <a:rPr lang="es-ES" dirty="0" err="1" smtClean="0"/>
              <a:t>bidding</a:t>
            </a:r>
            <a:r>
              <a:rPr lang="es-ES" dirty="0" smtClean="0"/>
              <a:t> </a:t>
            </a:r>
            <a:r>
              <a:rPr lang="es-ES" dirty="0" err="1" smtClean="0"/>
              <a:t>areas</a:t>
            </a:r>
            <a:r>
              <a:rPr lang="es-ES" dirty="0" smtClean="0"/>
              <a:t> / 67 </a:t>
            </a:r>
            <a:r>
              <a:rPr lang="es-ES" dirty="0" err="1" smtClean="0"/>
              <a:t>lines</a:t>
            </a:r>
            <a:endParaRPr lang="es-ES" dirty="0" smtClean="0"/>
          </a:p>
          <a:p>
            <a:r>
              <a:rPr lang="es-ES" dirty="0" err="1" smtClean="0"/>
              <a:t>Each</a:t>
            </a:r>
            <a:r>
              <a:rPr lang="es-ES" dirty="0" smtClean="0"/>
              <a:t> PX </a:t>
            </a:r>
            <a:r>
              <a:rPr lang="es-ES" dirty="0" err="1" smtClean="0"/>
              <a:t>operates</a:t>
            </a:r>
            <a:r>
              <a:rPr lang="es-ES" dirty="0" smtClean="0"/>
              <a:t> </a:t>
            </a:r>
            <a:r>
              <a:rPr lang="es-ES" dirty="0" err="1" smtClean="0"/>
              <a:t>several</a:t>
            </a:r>
            <a:r>
              <a:rPr lang="es-ES" dirty="0" smtClean="0"/>
              <a:t> </a:t>
            </a:r>
            <a:r>
              <a:rPr lang="es-ES" dirty="0" err="1" smtClean="0"/>
              <a:t>bidding</a:t>
            </a:r>
            <a:r>
              <a:rPr lang="es-ES" dirty="0" smtClean="0"/>
              <a:t> </a:t>
            </a:r>
            <a:r>
              <a:rPr lang="es-ES" dirty="0" err="1" smtClean="0"/>
              <a:t>areas</a:t>
            </a:r>
            <a:endParaRPr lang="es-ES" dirty="0" smtClean="0"/>
          </a:p>
          <a:p>
            <a:r>
              <a:rPr lang="es-ES" dirty="0" err="1" smtClean="0"/>
              <a:t>All</a:t>
            </a:r>
            <a:r>
              <a:rPr lang="es-ES" dirty="0" smtClean="0"/>
              <a:t> </a:t>
            </a:r>
            <a:r>
              <a:rPr lang="es-ES" dirty="0" err="1" smtClean="0"/>
              <a:t>bidding</a:t>
            </a:r>
            <a:r>
              <a:rPr lang="es-ES" dirty="0" smtClean="0"/>
              <a:t> </a:t>
            </a:r>
            <a:r>
              <a:rPr lang="es-ES" dirty="0" err="1" smtClean="0"/>
              <a:t>areas</a:t>
            </a:r>
            <a:r>
              <a:rPr lang="es-ES" dirty="0" smtClean="0"/>
              <a:t> are </a:t>
            </a:r>
            <a:r>
              <a:rPr lang="es-ES" dirty="0" err="1" smtClean="0"/>
              <a:t>matched</a:t>
            </a:r>
            <a:r>
              <a:rPr lang="es-ES" dirty="0" smtClean="0"/>
              <a:t> at </a:t>
            </a:r>
            <a:r>
              <a:rPr lang="es-ES" dirty="0" err="1" smtClean="0"/>
              <a:t>the</a:t>
            </a:r>
            <a:endParaRPr lang="es-ES" dirty="0" smtClean="0"/>
          </a:p>
          <a:p>
            <a:pPr marL="0" indent="0">
              <a:buNone/>
            </a:pPr>
            <a:r>
              <a:rPr lang="es-ES" dirty="0" err="1" smtClean="0"/>
              <a:t>same</a:t>
            </a:r>
            <a:r>
              <a:rPr lang="es-ES" dirty="0" smtClean="0"/>
              <a:t> time</a:t>
            </a:r>
            <a:endParaRPr lang="es-ES" dirty="0"/>
          </a:p>
          <a:p>
            <a:r>
              <a:rPr lang="es-ES" dirty="0" smtClean="0"/>
              <a:t>A </a:t>
            </a:r>
            <a:r>
              <a:rPr lang="es-ES" dirty="0" err="1" smtClean="0"/>
              <a:t>different</a:t>
            </a:r>
            <a:r>
              <a:rPr lang="es-ES" dirty="0" smtClean="0"/>
              <a:t> </a:t>
            </a:r>
            <a:r>
              <a:rPr lang="es-ES" dirty="0" err="1" smtClean="0"/>
              <a:t>price</a:t>
            </a:r>
            <a:r>
              <a:rPr lang="es-ES" dirty="0" smtClean="0"/>
              <a:t> can be </a:t>
            </a:r>
            <a:r>
              <a:rPr lang="es-ES" dirty="0" err="1" smtClean="0"/>
              <a:t>obtained</a:t>
            </a:r>
            <a:r>
              <a:rPr lang="es-ES" dirty="0" smtClean="0"/>
              <a:t> </a:t>
            </a:r>
            <a:r>
              <a:rPr lang="es-ES" dirty="0" err="1" smtClean="0"/>
              <a:t>for</a:t>
            </a:r>
            <a:endParaRPr lang="es-ES" dirty="0" smtClean="0"/>
          </a:p>
          <a:p>
            <a:pPr marL="0" indent="0">
              <a:buNone/>
            </a:pPr>
            <a:r>
              <a:rPr lang="es-ES" dirty="0" err="1" smtClean="0"/>
              <a:t>each</a:t>
            </a:r>
            <a:r>
              <a:rPr lang="es-ES" dirty="0" smtClean="0"/>
              <a:t> </a:t>
            </a:r>
            <a:r>
              <a:rPr lang="es-ES" dirty="0" err="1" smtClean="0"/>
              <a:t>bidding</a:t>
            </a:r>
            <a:r>
              <a:rPr lang="es-ES" dirty="0" smtClean="0"/>
              <a:t> </a:t>
            </a:r>
            <a:r>
              <a:rPr lang="es-ES" dirty="0" err="1" smtClean="0"/>
              <a:t>area</a:t>
            </a:r>
            <a:endParaRPr lang="es-ES" dirty="0"/>
          </a:p>
          <a:p>
            <a:r>
              <a:rPr lang="es-ES" dirty="0" err="1" smtClean="0"/>
              <a:t>The</a:t>
            </a:r>
            <a:r>
              <a:rPr lang="es-ES" dirty="0" smtClean="0"/>
              <a:t> </a:t>
            </a:r>
            <a:r>
              <a:rPr lang="es-ES" dirty="0" err="1" smtClean="0"/>
              <a:t>price</a:t>
            </a:r>
            <a:r>
              <a:rPr lang="es-ES" dirty="0" smtClean="0"/>
              <a:t> </a:t>
            </a:r>
            <a:r>
              <a:rPr lang="es-ES" dirty="0" err="1" smtClean="0"/>
              <a:t>for</a:t>
            </a:r>
            <a:r>
              <a:rPr lang="es-ES" dirty="0" smtClean="0"/>
              <a:t> </a:t>
            </a:r>
            <a:r>
              <a:rPr lang="es-ES" dirty="0" err="1" smtClean="0"/>
              <a:t>the</a:t>
            </a:r>
            <a:r>
              <a:rPr lang="es-ES" dirty="0" smtClean="0"/>
              <a:t> </a:t>
            </a:r>
            <a:r>
              <a:rPr lang="es-ES" dirty="0" err="1" smtClean="0"/>
              <a:t>bidding</a:t>
            </a:r>
            <a:r>
              <a:rPr lang="es-ES" dirty="0" smtClean="0"/>
              <a:t> </a:t>
            </a:r>
            <a:r>
              <a:rPr lang="es-ES" dirty="0" err="1" smtClean="0"/>
              <a:t>area</a:t>
            </a:r>
            <a:r>
              <a:rPr lang="es-ES" dirty="0" smtClean="0"/>
              <a:t> </a:t>
            </a:r>
            <a:r>
              <a:rPr lang="es-ES" dirty="0" err="1" smtClean="0"/>
              <a:t>must</a:t>
            </a:r>
            <a:r>
              <a:rPr lang="es-ES" dirty="0" smtClean="0"/>
              <a:t> </a:t>
            </a:r>
          </a:p>
          <a:p>
            <a:pPr marL="0" indent="0">
              <a:buNone/>
            </a:pPr>
            <a:r>
              <a:rPr lang="es-ES" dirty="0" err="1" smtClean="0"/>
              <a:t>respect</a:t>
            </a:r>
            <a:r>
              <a:rPr lang="es-ES" dirty="0" smtClean="0"/>
              <a:t> </a:t>
            </a:r>
            <a:r>
              <a:rPr lang="es-ES" dirty="0" err="1" smtClean="0"/>
              <a:t>maximum</a:t>
            </a:r>
            <a:r>
              <a:rPr lang="es-ES" dirty="0" smtClean="0"/>
              <a:t> and </a:t>
            </a:r>
            <a:r>
              <a:rPr lang="es-ES" dirty="0" err="1" smtClean="0"/>
              <a:t>minimum</a:t>
            </a:r>
            <a:r>
              <a:rPr lang="es-ES" dirty="0" smtClean="0"/>
              <a:t> </a:t>
            </a:r>
            <a:r>
              <a:rPr lang="es-ES" dirty="0" err="1" smtClean="0"/>
              <a:t>price</a:t>
            </a:r>
            <a:endParaRPr lang="es-ES" dirty="0" smtClean="0"/>
          </a:p>
          <a:p>
            <a:pPr marL="0" indent="0">
              <a:buNone/>
            </a:pPr>
            <a:r>
              <a:rPr lang="es-ES" dirty="0" err="1" smtClean="0"/>
              <a:t>market</a:t>
            </a:r>
            <a:r>
              <a:rPr lang="es-ES" dirty="0" smtClean="0"/>
              <a:t> </a:t>
            </a:r>
            <a:r>
              <a:rPr lang="es-ES" dirty="0" err="1" smtClean="0"/>
              <a:t>boundaries</a:t>
            </a:r>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12</a:t>
            </a:fld>
            <a:endParaRPr lang="es-ES"/>
          </a:p>
        </p:txBody>
      </p:sp>
      <p:pic>
        <p:nvPicPr>
          <p:cNvPr id="8" name="Imagen 7"/>
          <p:cNvPicPr>
            <a:picLocks noChangeAspect="1"/>
          </p:cNvPicPr>
          <p:nvPr/>
        </p:nvPicPr>
        <p:blipFill>
          <a:blip r:embed="rId2"/>
          <a:stretch>
            <a:fillRect/>
          </a:stretch>
        </p:blipFill>
        <p:spPr>
          <a:xfrm>
            <a:off x="7593645" y="0"/>
            <a:ext cx="4217355" cy="6740881"/>
          </a:xfrm>
          <a:prstGeom prst="rect">
            <a:avLst/>
          </a:prstGeom>
        </p:spPr>
      </p:pic>
      <p:pic>
        <p:nvPicPr>
          <p:cNvPr id="9" name="Picture 2" descr="Resultado de imagen de pcr price coupling of reg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058" y="5924470"/>
            <a:ext cx="1122542" cy="79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240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EUPHEMIA </a:t>
            </a:r>
            <a:r>
              <a:rPr lang="es-ES" dirty="0" err="1"/>
              <a:t>algorithm</a:t>
            </a:r>
            <a:endParaRPr lang="es-ES" dirty="0"/>
          </a:p>
        </p:txBody>
      </p:sp>
      <p:sp>
        <p:nvSpPr>
          <p:cNvPr id="3" name="Marcador de contenido 2"/>
          <p:cNvSpPr>
            <a:spLocks noGrp="1"/>
          </p:cNvSpPr>
          <p:nvPr>
            <p:ph idx="1"/>
          </p:nvPr>
        </p:nvSpPr>
        <p:spPr>
          <a:xfrm>
            <a:off x="838200" y="1825624"/>
            <a:ext cx="10515600" cy="4530725"/>
          </a:xfrm>
        </p:spPr>
        <p:txBody>
          <a:bodyPr>
            <a:normAutofit lnSpcReduction="10000"/>
          </a:bodyPr>
          <a:lstStyle/>
          <a:p>
            <a:r>
              <a:rPr lang="es-ES" dirty="0" err="1" smtClean="0"/>
              <a:t>Considers</a:t>
            </a:r>
            <a:r>
              <a:rPr lang="es-ES" dirty="0" smtClean="0"/>
              <a:t> a </a:t>
            </a:r>
            <a:r>
              <a:rPr lang="es-ES" dirty="0" err="1" smtClean="0"/>
              <a:t>wide</a:t>
            </a:r>
            <a:r>
              <a:rPr lang="es-ES" dirty="0" smtClean="0"/>
              <a:t> </a:t>
            </a:r>
            <a:r>
              <a:rPr lang="es-ES" dirty="0" err="1" smtClean="0"/>
              <a:t>range</a:t>
            </a:r>
            <a:r>
              <a:rPr lang="es-ES" dirty="0" smtClean="0"/>
              <a:t> of </a:t>
            </a:r>
            <a:r>
              <a:rPr lang="es-ES" dirty="0" err="1" smtClean="0">
                <a:solidFill>
                  <a:srgbClr val="0070C0"/>
                </a:solidFill>
              </a:rPr>
              <a:t>network</a:t>
            </a:r>
            <a:r>
              <a:rPr lang="es-ES" dirty="0" smtClean="0">
                <a:solidFill>
                  <a:srgbClr val="0070C0"/>
                </a:solidFill>
              </a:rPr>
              <a:t> </a:t>
            </a:r>
            <a:r>
              <a:rPr lang="es-ES" dirty="0" err="1" smtClean="0">
                <a:solidFill>
                  <a:srgbClr val="0070C0"/>
                </a:solidFill>
              </a:rPr>
              <a:t>restrictions</a:t>
            </a:r>
            <a:r>
              <a:rPr lang="es-ES" dirty="0" smtClean="0"/>
              <a:t>:</a:t>
            </a:r>
          </a:p>
          <a:p>
            <a:pPr lvl="1"/>
            <a:r>
              <a:rPr lang="es-ES" dirty="0" err="1"/>
              <a:t>Ramping</a:t>
            </a:r>
            <a:r>
              <a:rPr lang="es-ES" dirty="0"/>
              <a:t> </a:t>
            </a:r>
            <a:r>
              <a:rPr lang="es-ES" dirty="0" err="1"/>
              <a:t>limit</a:t>
            </a:r>
            <a:r>
              <a:rPr lang="es-ES" dirty="0"/>
              <a:t> </a:t>
            </a:r>
            <a:r>
              <a:rPr lang="es-ES" dirty="0" err="1"/>
              <a:t>for</a:t>
            </a:r>
            <a:r>
              <a:rPr lang="es-ES" dirty="0"/>
              <a:t> individual </a:t>
            </a:r>
            <a:r>
              <a:rPr lang="es-ES" dirty="0" err="1"/>
              <a:t>or</a:t>
            </a:r>
            <a:r>
              <a:rPr lang="es-ES" dirty="0"/>
              <a:t> set of </a:t>
            </a:r>
            <a:r>
              <a:rPr lang="es-ES" dirty="0" err="1"/>
              <a:t>lines</a:t>
            </a:r>
            <a:r>
              <a:rPr lang="es-ES" dirty="0"/>
              <a:t> </a:t>
            </a:r>
            <a:r>
              <a:rPr lang="es-ES" dirty="0" err="1"/>
              <a:t>between</a:t>
            </a:r>
            <a:r>
              <a:rPr lang="es-ES" dirty="0"/>
              <a:t> </a:t>
            </a:r>
            <a:r>
              <a:rPr lang="es-ES" dirty="0" err="1"/>
              <a:t>consecutive</a:t>
            </a:r>
            <a:r>
              <a:rPr lang="es-ES" dirty="0"/>
              <a:t> </a:t>
            </a:r>
            <a:r>
              <a:rPr lang="es-ES" dirty="0" err="1"/>
              <a:t>hours</a:t>
            </a:r>
            <a:endParaRPr lang="es-ES" dirty="0"/>
          </a:p>
          <a:p>
            <a:pPr lvl="1"/>
            <a:r>
              <a:rPr lang="es-ES" dirty="0"/>
              <a:t>Line </a:t>
            </a:r>
            <a:r>
              <a:rPr lang="es-ES" dirty="0" err="1"/>
              <a:t>tariffs</a:t>
            </a:r>
            <a:endParaRPr lang="es-ES" dirty="0"/>
          </a:p>
          <a:p>
            <a:pPr lvl="1"/>
            <a:r>
              <a:rPr lang="es-ES" dirty="0"/>
              <a:t>Line </a:t>
            </a:r>
            <a:r>
              <a:rPr lang="es-ES" dirty="0" err="1"/>
              <a:t>losses</a:t>
            </a:r>
            <a:endParaRPr lang="es-ES" dirty="0"/>
          </a:p>
          <a:p>
            <a:pPr lvl="1"/>
            <a:r>
              <a:rPr lang="es-ES" dirty="0" err="1"/>
              <a:t>Hourly</a:t>
            </a:r>
            <a:r>
              <a:rPr lang="es-ES" dirty="0"/>
              <a:t> and </a:t>
            </a:r>
            <a:r>
              <a:rPr lang="es-ES" dirty="0" err="1"/>
              <a:t>daily</a:t>
            </a:r>
            <a:r>
              <a:rPr lang="es-ES" dirty="0"/>
              <a:t> net position </a:t>
            </a:r>
            <a:r>
              <a:rPr lang="es-ES" dirty="0" err="1"/>
              <a:t>ramping</a:t>
            </a:r>
            <a:r>
              <a:rPr lang="es-ES" dirty="0"/>
              <a:t> </a:t>
            </a:r>
            <a:r>
              <a:rPr lang="es-ES" dirty="0" err="1"/>
              <a:t>limits</a:t>
            </a:r>
            <a:r>
              <a:rPr lang="es-ES" dirty="0"/>
              <a:t> </a:t>
            </a:r>
            <a:r>
              <a:rPr lang="es-ES" dirty="0" err="1"/>
              <a:t>for</a:t>
            </a:r>
            <a:r>
              <a:rPr lang="es-ES" dirty="0"/>
              <a:t> </a:t>
            </a:r>
            <a:r>
              <a:rPr lang="es-ES" dirty="0" err="1" smtClean="0"/>
              <a:t>bidding</a:t>
            </a:r>
            <a:r>
              <a:rPr lang="es-ES" dirty="0" smtClean="0"/>
              <a:t> </a:t>
            </a:r>
            <a:r>
              <a:rPr lang="es-ES" dirty="0" err="1" smtClean="0"/>
              <a:t>areas</a:t>
            </a:r>
            <a:endParaRPr lang="es-ES" dirty="0"/>
          </a:p>
          <a:p>
            <a:endParaRPr lang="es-ES" dirty="0" smtClean="0"/>
          </a:p>
          <a:p>
            <a:r>
              <a:rPr lang="es-ES" dirty="0" smtClean="0">
                <a:solidFill>
                  <a:srgbClr val="0070C0"/>
                </a:solidFill>
              </a:rPr>
              <a:t>Output</a:t>
            </a:r>
            <a:r>
              <a:rPr lang="es-ES" dirty="0" smtClean="0"/>
              <a:t>:</a:t>
            </a:r>
          </a:p>
          <a:p>
            <a:pPr lvl="1"/>
            <a:r>
              <a:rPr lang="es-ES" dirty="0" smtClean="0"/>
              <a:t>Price per </a:t>
            </a:r>
            <a:r>
              <a:rPr lang="es-ES" dirty="0" err="1" smtClean="0"/>
              <a:t>bidding</a:t>
            </a:r>
            <a:r>
              <a:rPr lang="es-ES" dirty="0" smtClean="0"/>
              <a:t> </a:t>
            </a:r>
            <a:r>
              <a:rPr lang="es-ES" dirty="0" err="1" smtClean="0"/>
              <a:t>area</a:t>
            </a:r>
            <a:endParaRPr lang="es-ES" dirty="0" smtClean="0"/>
          </a:p>
          <a:p>
            <a:pPr lvl="1"/>
            <a:r>
              <a:rPr lang="es-ES" dirty="0" smtClean="0"/>
              <a:t>Net position per </a:t>
            </a:r>
            <a:r>
              <a:rPr lang="es-ES" dirty="0" err="1" smtClean="0"/>
              <a:t>bidding</a:t>
            </a:r>
            <a:r>
              <a:rPr lang="es-ES" dirty="0" smtClean="0"/>
              <a:t> </a:t>
            </a:r>
            <a:r>
              <a:rPr lang="es-ES" dirty="0" err="1" smtClean="0"/>
              <a:t>area</a:t>
            </a:r>
            <a:endParaRPr lang="es-ES" dirty="0" smtClean="0"/>
          </a:p>
          <a:p>
            <a:pPr lvl="1"/>
            <a:r>
              <a:rPr lang="es-ES" dirty="0" err="1" smtClean="0"/>
              <a:t>Flows</a:t>
            </a:r>
            <a:r>
              <a:rPr lang="es-ES" dirty="0" smtClean="0"/>
              <a:t> per </a:t>
            </a:r>
            <a:r>
              <a:rPr lang="es-ES" dirty="0" err="1" smtClean="0"/>
              <a:t>interconnection</a:t>
            </a:r>
            <a:endParaRPr lang="es-ES" dirty="0" smtClean="0"/>
          </a:p>
          <a:p>
            <a:pPr lvl="1"/>
            <a:r>
              <a:rPr lang="es-ES" dirty="0" err="1" smtClean="0"/>
              <a:t>Matched</a:t>
            </a:r>
            <a:r>
              <a:rPr lang="es-ES" dirty="0" smtClean="0"/>
              <a:t> </a:t>
            </a:r>
            <a:r>
              <a:rPr lang="es-ES" dirty="0" err="1" smtClean="0"/>
              <a:t>energy</a:t>
            </a:r>
            <a:r>
              <a:rPr lang="es-ES" dirty="0" smtClean="0"/>
              <a:t> </a:t>
            </a:r>
            <a:r>
              <a:rPr lang="es-ES" dirty="0" err="1" smtClean="0"/>
              <a:t>for</a:t>
            </a:r>
            <a:r>
              <a:rPr lang="es-ES" dirty="0" smtClean="0"/>
              <a:t> </a:t>
            </a:r>
            <a:r>
              <a:rPr lang="es-ES" dirty="0" err="1" smtClean="0"/>
              <a:t>each</a:t>
            </a:r>
            <a:r>
              <a:rPr lang="es-ES" dirty="0" smtClean="0"/>
              <a:t> block</a:t>
            </a:r>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13</a:t>
            </a:fld>
            <a:endParaRPr lang="es-ES"/>
          </a:p>
        </p:txBody>
      </p:sp>
      <p:pic>
        <p:nvPicPr>
          <p:cNvPr id="3074" name="Picture 2" descr="Resultado de imagen de pcr price coupling of reg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8775" y="5286216"/>
            <a:ext cx="1444625" cy="102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035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European</a:t>
            </a:r>
            <a:r>
              <a:rPr lang="es-ES" dirty="0" smtClean="0"/>
              <a:t> </a:t>
            </a:r>
            <a:r>
              <a:rPr lang="es-ES" dirty="0" err="1" smtClean="0"/>
              <a:t>Electricity</a:t>
            </a:r>
            <a:r>
              <a:rPr lang="es-ES" dirty="0" smtClean="0"/>
              <a:t> </a:t>
            </a:r>
            <a:r>
              <a:rPr lang="es-ES" dirty="0" err="1" smtClean="0"/>
              <a:t>Market</a:t>
            </a:r>
            <a:r>
              <a:rPr lang="es-ES" dirty="0" smtClean="0"/>
              <a:t>: </a:t>
            </a:r>
            <a:r>
              <a:rPr lang="es-ES" dirty="0" err="1" smtClean="0"/>
              <a:t>Next</a:t>
            </a:r>
            <a:r>
              <a:rPr lang="es-ES" dirty="0" smtClean="0"/>
              <a:t> </a:t>
            </a:r>
            <a:r>
              <a:rPr lang="es-ES" dirty="0" err="1" smtClean="0"/>
              <a:t>Steps</a:t>
            </a:r>
            <a:endParaRPr lang="es-ES" dirty="0"/>
          </a:p>
        </p:txBody>
      </p:sp>
      <p:sp>
        <p:nvSpPr>
          <p:cNvPr id="3" name="Marcador de contenido 2"/>
          <p:cNvSpPr>
            <a:spLocks noGrp="1"/>
          </p:cNvSpPr>
          <p:nvPr>
            <p:ph idx="1"/>
          </p:nvPr>
        </p:nvSpPr>
        <p:spPr/>
        <p:txBody>
          <a:bodyPr/>
          <a:lstStyle/>
          <a:p>
            <a:r>
              <a:rPr lang="es-ES" dirty="0" smtClean="0">
                <a:solidFill>
                  <a:srgbClr val="0070C0"/>
                </a:solidFill>
              </a:rPr>
              <a:t>Load </a:t>
            </a:r>
            <a:r>
              <a:rPr lang="es-ES" dirty="0" err="1" smtClean="0">
                <a:solidFill>
                  <a:srgbClr val="0070C0"/>
                </a:solidFill>
              </a:rPr>
              <a:t>Frequency</a:t>
            </a:r>
            <a:r>
              <a:rPr lang="es-ES" dirty="0" smtClean="0">
                <a:solidFill>
                  <a:srgbClr val="0070C0"/>
                </a:solidFill>
              </a:rPr>
              <a:t> Control and Reserves</a:t>
            </a:r>
            <a:r>
              <a:rPr lang="es-ES" dirty="0" smtClean="0"/>
              <a:t>: </a:t>
            </a:r>
            <a:r>
              <a:rPr lang="es-ES" dirty="0" err="1" smtClean="0"/>
              <a:t>closer</a:t>
            </a:r>
            <a:r>
              <a:rPr lang="es-ES" dirty="0" smtClean="0"/>
              <a:t> </a:t>
            </a:r>
            <a:r>
              <a:rPr lang="es-ES" dirty="0" err="1" smtClean="0"/>
              <a:t>cooperation</a:t>
            </a:r>
            <a:r>
              <a:rPr lang="es-ES" dirty="0" smtClean="0"/>
              <a:t> in reserve </a:t>
            </a:r>
            <a:r>
              <a:rPr lang="es-ES" dirty="0" err="1" smtClean="0"/>
              <a:t>procurement</a:t>
            </a:r>
            <a:r>
              <a:rPr lang="es-ES" dirty="0" smtClean="0"/>
              <a:t> </a:t>
            </a:r>
            <a:r>
              <a:rPr lang="es-ES" dirty="0" err="1" smtClean="0"/>
              <a:t>among</a:t>
            </a:r>
            <a:r>
              <a:rPr lang="es-ES" dirty="0" smtClean="0"/>
              <a:t> </a:t>
            </a:r>
            <a:r>
              <a:rPr lang="es-ES" dirty="0" err="1" smtClean="0"/>
              <a:t>European</a:t>
            </a:r>
            <a:r>
              <a:rPr lang="es-ES" dirty="0" smtClean="0"/>
              <a:t> </a:t>
            </a:r>
            <a:r>
              <a:rPr lang="es-ES" dirty="0" err="1" smtClean="0"/>
              <a:t>TSOs</a:t>
            </a:r>
            <a:endParaRPr lang="es-ES" dirty="0" smtClean="0"/>
          </a:p>
          <a:p>
            <a:endParaRPr lang="es-ES" dirty="0"/>
          </a:p>
          <a:p>
            <a:r>
              <a:rPr lang="es-ES" dirty="0" err="1" smtClean="0">
                <a:solidFill>
                  <a:srgbClr val="0070C0"/>
                </a:solidFill>
              </a:rPr>
              <a:t>Electricity</a:t>
            </a:r>
            <a:r>
              <a:rPr lang="es-ES" dirty="0" smtClean="0">
                <a:solidFill>
                  <a:srgbClr val="0070C0"/>
                </a:solidFill>
              </a:rPr>
              <a:t> </a:t>
            </a:r>
            <a:r>
              <a:rPr lang="es-ES" dirty="0" err="1" smtClean="0">
                <a:solidFill>
                  <a:srgbClr val="0070C0"/>
                </a:solidFill>
              </a:rPr>
              <a:t>Balancing</a:t>
            </a:r>
            <a:r>
              <a:rPr lang="es-ES" dirty="0" smtClean="0"/>
              <a:t>: to </a:t>
            </a:r>
            <a:r>
              <a:rPr lang="es-ES" dirty="0" err="1" smtClean="0"/>
              <a:t>increase</a:t>
            </a:r>
            <a:r>
              <a:rPr lang="es-ES" dirty="0" smtClean="0"/>
              <a:t> </a:t>
            </a:r>
            <a:r>
              <a:rPr lang="es-ES" dirty="0" err="1" smtClean="0"/>
              <a:t>the</a:t>
            </a:r>
            <a:r>
              <a:rPr lang="es-ES" dirty="0" smtClean="0"/>
              <a:t> </a:t>
            </a:r>
            <a:r>
              <a:rPr lang="es-ES" dirty="0" err="1" smtClean="0"/>
              <a:t>efficiency</a:t>
            </a:r>
            <a:r>
              <a:rPr lang="es-ES" dirty="0" smtClean="0"/>
              <a:t> of trading </a:t>
            </a:r>
            <a:r>
              <a:rPr lang="es-ES" dirty="0" err="1" smtClean="0"/>
              <a:t>day-ahead</a:t>
            </a:r>
            <a:r>
              <a:rPr lang="es-ES" dirty="0" smtClean="0"/>
              <a:t>, </a:t>
            </a:r>
            <a:r>
              <a:rPr lang="es-ES" dirty="0" err="1" smtClean="0"/>
              <a:t>intra-day</a:t>
            </a:r>
            <a:r>
              <a:rPr lang="es-ES" dirty="0" smtClean="0"/>
              <a:t> and </a:t>
            </a:r>
            <a:r>
              <a:rPr lang="es-ES" dirty="0" err="1" smtClean="0"/>
              <a:t>balancing</a:t>
            </a:r>
            <a:r>
              <a:rPr lang="es-ES" dirty="0"/>
              <a:t> </a:t>
            </a:r>
            <a:r>
              <a:rPr lang="es-ES" dirty="0" err="1" smtClean="0"/>
              <a:t>services</a:t>
            </a:r>
            <a:r>
              <a:rPr lang="es-ES" dirty="0" smtClean="0"/>
              <a:t> at </a:t>
            </a:r>
            <a:r>
              <a:rPr lang="es-ES" dirty="0" err="1" smtClean="0"/>
              <a:t>cross-border</a:t>
            </a:r>
            <a:r>
              <a:rPr lang="es-ES" dirty="0" smtClean="0"/>
              <a:t> </a:t>
            </a:r>
            <a:r>
              <a:rPr lang="es-ES" dirty="0" err="1" smtClean="0"/>
              <a:t>level</a:t>
            </a:r>
            <a:endParaRPr lang="es-ES" dirty="0" smtClean="0"/>
          </a:p>
          <a:p>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14</a:t>
            </a:fld>
            <a:endParaRPr lang="es-ES"/>
          </a:p>
        </p:txBody>
      </p:sp>
    </p:spTree>
    <p:extLst>
      <p:ext uri="{BB962C8B-B14F-4D97-AF65-F5344CB8AC3E}">
        <p14:creationId xmlns:p14="http://schemas.microsoft.com/office/powerpoint/2010/main" val="178364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Spanish</a:t>
            </a:r>
            <a:r>
              <a:rPr lang="es-ES" dirty="0"/>
              <a:t> </a:t>
            </a:r>
            <a:r>
              <a:rPr lang="es-ES" dirty="0" err="1" smtClean="0"/>
              <a:t>Power</a:t>
            </a:r>
            <a:r>
              <a:rPr lang="es-ES" dirty="0" smtClean="0"/>
              <a:t> </a:t>
            </a:r>
            <a:r>
              <a:rPr lang="es-ES" dirty="0" err="1" smtClean="0"/>
              <a:t>System</a:t>
            </a:r>
            <a:r>
              <a:rPr lang="es-ES" dirty="0" smtClean="0"/>
              <a:t>: Volumen of </a:t>
            </a:r>
            <a:r>
              <a:rPr lang="es-ES" dirty="0" err="1" smtClean="0"/>
              <a:t>Energy</a:t>
            </a:r>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15</a:t>
            </a:fld>
            <a:endParaRPr lang="es-ES"/>
          </a:p>
        </p:txBody>
      </p:sp>
      <p:graphicFrame>
        <p:nvGraphicFramePr>
          <p:cNvPr id="9" name="Gráfico 8"/>
          <p:cNvGraphicFramePr>
            <a:graphicFrameLocks/>
          </p:cNvGraphicFramePr>
          <p:nvPr>
            <p:extLst>
              <p:ext uri="{D42A27DB-BD31-4B8C-83A1-F6EECF244321}">
                <p14:modId xmlns:p14="http://schemas.microsoft.com/office/powerpoint/2010/main" val="827482084"/>
              </p:ext>
            </p:extLst>
          </p:nvPr>
        </p:nvGraphicFramePr>
        <p:xfrm>
          <a:off x="2642062" y="1935076"/>
          <a:ext cx="6679276" cy="3975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0435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Spanish</a:t>
            </a:r>
            <a:r>
              <a:rPr lang="es-ES" dirty="0"/>
              <a:t> </a:t>
            </a:r>
            <a:r>
              <a:rPr lang="es-ES" dirty="0" err="1" smtClean="0"/>
              <a:t>Power</a:t>
            </a:r>
            <a:r>
              <a:rPr lang="es-ES" dirty="0" smtClean="0"/>
              <a:t> </a:t>
            </a:r>
            <a:r>
              <a:rPr lang="es-ES" dirty="0" err="1" smtClean="0"/>
              <a:t>System</a:t>
            </a:r>
            <a:r>
              <a:rPr lang="es-ES" dirty="0" smtClean="0"/>
              <a:t>: </a:t>
            </a:r>
            <a:r>
              <a:rPr lang="es-ES" dirty="0" err="1" smtClean="0"/>
              <a:t>Particularities</a:t>
            </a:r>
            <a:endParaRPr lang="es-ES" dirty="0"/>
          </a:p>
        </p:txBody>
      </p:sp>
      <p:sp>
        <p:nvSpPr>
          <p:cNvPr id="3" name="Marcador de contenido 2"/>
          <p:cNvSpPr>
            <a:spLocks noGrp="1"/>
          </p:cNvSpPr>
          <p:nvPr>
            <p:ph idx="1"/>
          </p:nvPr>
        </p:nvSpPr>
        <p:spPr/>
        <p:txBody>
          <a:bodyPr>
            <a:normAutofit lnSpcReduction="10000"/>
          </a:bodyPr>
          <a:lstStyle/>
          <a:p>
            <a:r>
              <a:rPr lang="es-ES" dirty="0" err="1" smtClean="0"/>
              <a:t>Isolated</a:t>
            </a:r>
            <a:r>
              <a:rPr lang="es-ES" dirty="0" smtClean="0"/>
              <a:t>: </a:t>
            </a:r>
            <a:r>
              <a:rPr lang="es-ES" dirty="0" err="1" smtClean="0"/>
              <a:t>only</a:t>
            </a:r>
            <a:r>
              <a:rPr lang="es-ES" dirty="0" smtClean="0"/>
              <a:t> </a:t>
            </a:r>
            <a:r>
              <a:rPr lang="es-ES" dirty="0" err="1" smtClean="0"/>
              <a:t>connection</a:t>
            </a:r>
            <a:r>
              <a:rPr lang="es-ES" dirty="0" smtClean="0"/>
              <a:t> to France </a:t>
            </a:r>
            <a:r>
              <a:rPr lang="es-ES" dirty="0" err="1" smtClean="0"/>
              <a:t>through</a:t>
            </a:r>
            <a:r>
              <a:rPr lang="es-ES" dirty="0" smtClean="0"/>
              <a:t> </a:t>
            </a:r>
            <a:r>
              <a:rPr lang="es-ES" dirty="0" err="1" smtClean="0"/>
              <a:t>the</a:t>
            </a:r>
            <a:r>
              <a:rPr lang="es-ES" dirty="0" smtClean="0"/>
              <a:t> Pirineos </a:t>
            </a:r>
            <a:r>
              <a:rPr lang="es-ES" dirty="0" err="1" smtClean="0"/>
              <a:t>Mountains</a:t>
            </a:r>
            <a:endParaRPr lang="es-ES" dirty="0" smtClean="0"/>
          </a:p>
          <a:p>
            <a:endParaRPr lang="es-ES" dirty="0"/>
          </a:p>
          <a:p>
            <a:r>
              <a:rPr lang="es-ES" dirty="0" smtClean="0"/>
              <a:t>Coal: social </a:t>
            </a:r>
            <a:r>
              <a:rPr lang="es-ES" dirty="0" err="1" smtClean="0"/>
              <a:t>issues</a:t>
            </a:r>
            <a:r>
              <a:rPr lang="es-ES" dirty="0" smtClean="0"/>
              <a:t> (</a:t>
            </a:r>
            <a:r>
              <a:rPr lang="es-ES" dirty="0" err="1" smtClean="0"/>
              <a:t>subsided</a:t>
            </a:r>
            <a:r>
              <a:rPr lang="es-ES" dirty="0" smtClean="0"/>
              <a:t> to </a:t>
            </a:r>
            <a:r>
              <a:rPr lang="es-ES" dirty="0" err="1" smtClean="0"/>
              <a:t>maintain</a:t>
            </a:r>
            <a:r>
              <a:rPr lang="es-ES" dirty="0" smtClean="0"/>
              <a:t> </a:t>
            </a:r>
            <a:r>
              <a:rPr lang="es-ES" dirty="0" err="1" smtClean="0"/>
              <a:t>jobs</a:t>
            </a:r>
            <a:r>
              <a:rPr lang="es-ES" dirty="0" smtClean="0"/>
              <a:t>)</a:t>
            </a:r>
            <a:endParaRPr lang="es-ES" dirty="0"/>
          </a:p>
          <a:p>
            <a:endParaRPr lang="es-ES" dirty="0"/>
          </a:p>
          <a:p>
            <a:r>
              <a:rPr lang="es-ES" dirty="0" err="1" smtClean="0"/>
              <a:t>Wind</a:t>
            </a:r>
            <a:r>
              <a:rPr lang="es-ES" dirty="0" smtClean="0"/>
              <a:t> and CCGT </a:t>
            </a:r>
            <a:r>
              <a:rPr lang="es-ES" dirty="0" err="1" smtClean="0"/>
              <a:t>capacities</a:t>
            </a:r>
            <a:endParaRPr lang="es-ES" dirty="0" smtClean="0"/>
          </a:p>
          <a:p>
            <a:endParaRPr lang="es-ES" dirty="0"/>
          </a:p>
          <a:p>
            <a:r>
              <a:rPr lang="es-ES" dirty="0" err="1"/>
              <a:t>Duopoly</a:t>
            </a:r>
            <a:r>
              <a:rPr lang="es-ES" dirty="0"/>
              <a:t> and a </a:t>
            </a:r>
            <a:r>
              <a:rPr lang="es-ES" dirty="0" err="1"/>
              <a:t>half</a:t>
            </a:r>
            <a:endParaRPr lang="es-ES" dirty="0"/>
          </a:p>
          <a:p>
            <a:pPr marL="0" indent="0">
              <a:buNone/>
            </a:pPr>
            <a:endParaRPr lang="es-ES" dirty="0"/>
          </a:p>
          <a:p>
            <a:r>
              <a:rPr lang="es-ES" dirty="0" smtClean="0"/>
              <a:t>Solar PV and </a:t>
            </a:r>
            <a:r>
              <a:rPr lang="es-ES" dirty="0" err="1" smtClean="0"/>
              <a:t>self-production</a:t>
            </a:r>
            <a:r>
              <a:rPr lang="es-ES" dirty="0" smtClean="0"/>
              <a:t>/</a:t>
            </a:r>
            <a:r>
              <a:rPr lang="es-ES" dirty="0" err="1" smtClean="0"/>
              <a:t>consumption</a:t>
            </a:r>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16</a:t>
            </a:fld>
            <a:endParaRPr lang="es-ES"/>
          </a:p>
        </p:txBody>
      </p:sp>
      <p:pic>
        <p:nvPicPr>
          <p:cNvPr id="2050" name="Picture 2" descr="Resultado de imagen de iberdrola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2018" y="3314287"/>
            <a:ext cx="2912052" cy="1667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ende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0343" y="3282378"/>
            <a:ext cx="2167659" cy="21676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de gas natur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0857" y="5048581"/>
            <a:ext cx="2099486" cy="107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2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fade">
                                      <p:cBhvr>
                                        <p:cTn id="19" dur="1000"/>
                                        <p:tgtEl>
                                          <p:spTgt spid="2054"/>
                                        </p:tgtEl>
                                      </p:cBhvr>
                                    </p:animEffect>
                                    <p:anim calcmode="lin" valueType="num">
                                      <p:cBhvr>
                                        <p:cTn id="20" dur="1000" fill="hold"/>
                                        <p:tgtEl>
                                          <p:spTgt spid="2054"/>
                                        </p:tgtEl>
                                        <p:attrNameLst>
                                          <p:attrName>ppt_x</p:attrName>
                                        </p:attrNameLst>
                                      </p:cBhvr>
                                      <p:tavLst>
                                        <p:tav tm="0">
                                          <p:val>
                                            <p:strVal val="#ppt_x"/>
                                          </p:val>
                                        </p:tav>
                                        <p:tav tm="100000">
                                          <p:val>
                                            <p:strVal val="#ppt_x"/>
                                          </p:val>
                                        </p:tav>
                                      </p:tavLst>
                                    </p:anim>
                                    <p:anim calcmode="lin" valueType="num">
                                      <p:cBhvr>
                                        <p:cTn id="21"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Spanish</a:t>
            </a:r>
            <a:r>
              <a:rPr lang="es-ES" dirty="0"/>
              <a:t> </a:t>
            </a:r>
            <a:r>
              <a:rPr lang="es-ES" dirty="0" err="1"/>
              <a:t>Power</a:t>
            </a:r>
            <a:r>
              <a:rPr lang="es-ES" dirty="0"/>
              <a:t> </a:t>
            </a:r>
            <a:r>
              <a:rPr lang="es-ES" dirty="0" err="1"/>
              <a:t>System</a:t>
            </a:r>
            <a:r>
              <a:rPr lang="es-ES" dirty="0" smtClean="0"/>
              <a:t>: </a:t>
            </a:r>
            <a:r>
              <a:rPr lang="es-ES" dirty="0" err="1" smtClean="0"/>
              <a:t>Hydropower</a:t>
            </a:r>
            <a:endParaRPr lang="es-ES" dirty="0"/>
          </a:p>
        </p:txBody>
      </p:sp>
      <p:sp>
        <p:nvSpPr>
          <p:cNvPr id="3" name="Marcador de contenido 2"/>
          <p:cNvSpPr>
            <a:spLocks noGrp="1"/>
          </p:cNvSpPr>
          <p:nvPr>
            <p:ph idx="1"/>
          </p:nvPr>
        </p:nvSpPr>
        <p:spPr>
          <a:xfrm>
            <a:off x="838200" y="1825624"/>
            <a:ext cx="10515600" cy="4530725"/>
          </a:xfrm>
        </p:spPr>
        <p:txBody>
          <a:bodyPr>
            <a:normAutofit/>
          </a:bodyPr>
          <a:lstStyle/>
          <a:p>
            <a:r>
              <a:rPr lang="es-ES" dirty="0" err="1" smtClean="0"/>
              <a:t>Dry</a:t>
            </a:r>
            <a:r>
              <a:rPr lang="es-ES" dirty="0" smtClean="0"/>
              <a:t> country: </a:t>
            </a:r>
            <a:r>
              <a:rPr lang="es-ES" dirty="0" err="1" smtClean="0"/>
              <a:t>low</a:t>
            </a:r>
            <a:r>
              <a:rPr lang="es-ES" dirty="0" smtClean="0"/>
              <a:t> </a:t>
            </a:r>
            <a:r>
              <a:rPr lang="es-ES" dirty="0" err="1" smtClean="0"/>
              <a:t>resource</a:t>
            </a:r>
            <a:r>
              <a:rPr lang="es-ES" dirty="0" smtClean="0"/>
              <a:t> </a:t>
            </a:r>
            <a:r>
              <a:rPr lang="es-ES" dirty="0" err="1" smtClean="0"/>
              <a:t>availability</a:t>
            </a:r>
            <a:endParaRPr lang="es-ES" dirty="0" smtClean="0"/>
          </a:p>
          <a:p>
            <a:r>
              <a:rPr lang="es-ES" dirty="0" err="1" smtClean="0"/>
              <a:t>Average</a:t>
            </a:r>
            <a:r>
              <a:rPr lang="es-ES" dirty="0" smtClean="0"/>
              <a:t> </a:t>
            </a:r>
            <a:r>
              <a:rPr lang="es-ES" dirty="0" err="1" smtClean="0"/>
              <a:t>annual</a:t>
            </a:r>
            <a:r>
              <a:rPr lang="es-ES" dirty="0" smtClean="0"/>
              <a:t> use: 2000 </a:t>
            </a:r>
            <a:r>
              <a:rPr lang="es-ES" dirty="0" err="1" smtClean="0"/>
              <a:t>hours</a:t>
            </a:r>
            <a:r>
              <a:rPr lang="es-ES" dirty="0" smtClean="0"/>
              <a:t> (1000 </a:t>
            </a:r>
            <a:r>
              <a:rPr lang="es-ES" dirty="0" err="1" smtClean="0"/>
              <a:t>hours</a:t>
            </a:r>
            <a:r>
              <a:rPr lang="es-ES" dirty="0" smtClean="0"/>
              <a:t> in </a:t>
            </a:r>
            <a:r>
              <a:rPr lang="es-ES" dirty="0" err="1" smtClean="0"/>
              <a:t>dry</a:t>
            </a:r>
            <a:r>
              <a:rPr lang="es-ES" dirty="0" smtClean="0"/>
              <a:t> </a:t>
            </a:r>
            <a:r>
              <a:rPr lang="es-ES" dirty="0" err="1" smtClean="0"/>
              <a:t>years</a:t>
            </a:r>
            <a:r>
              <a:rPr lang="es-ES" dirty="0" smtClean="0"/>
              <a:t>)</a:t>
            </a:r>
          </a:p>
          <a:p>
            <a:r>
              <a:rPr lang="es-ES" dirty="0" err="1" smtClean="0">
                <a:solidFill>
                  <a:srgbClr val="0070C0"/>
                </a:solidFill>
              </a:rPr>
              <a:t>Strategic</a:t>
            </a:r>
            <a:r>
              <a:rPr lang="es-ES" dirty="0" smtClean="0">
                <a:solidFill>
                  <a:srgbClr val="0070C0"/>
                </a:solidFill>
              </a:rPr>
              <a:t> </a:t>
            </a:r>
            <a:r>
              <a:rPr lang="es-ES" dirty="0" err="1" smtClean="0">
                <a:solidFill>
                  <a:srgbClr val="0070C0"/>
                </a:solidFill>
              </a:rPr>
              <a:t>units</a:t>
            </a:r>
            <a:r>
              <a:rPr lang="es-ES" dirty="0" smtClean="0"/>
              <a:t>: </a:t>
            </a:r>
            <a:r>
              <a:rPr lang="es-ES" dirty="0" err="1" smtClean="0"/>
              <a:t>fast</a:t>
            </a:r>
            <a:r>
              <a:rPr lang="es-ES" dirty="0" smtClean="0"/>
              <a:t> and flexible, and </a:t>
            </a:r>
            <a:r>
              <a:rPr lang="es-ES" dirty="0" err="1" smtClean="0"/>
              <a:t>storage</a:t>
            </a:r>
            <a:r>
              <a:rPr lang="es-ES" dirty="0" smtClean="0"/>
              <a:t> </a:t>
            </a:r>
            <a:r>
              <a:rPr lang="es-ES" dirty="0" err="1" smtClean="0"/>
              <a:t>capacity</a:t>
            </a:r>
            <a:endParaRPr lang="es-ES" dirty="0" smtClean="0"/>
          </a:p>
          <a:p>
            <a:r>
              <a:rPr lang="es-ES" dirty="0" smtClean="0">
                <a:solidFill>
                  <a:srgbClr val="0070C0"/>
                </a:solidFill>
              </a:rPr>
              <a:t>Use</a:t>
            </a:r>
            <a:r>
              <a:rPr lang="es-ES" dirty="0" smtClean="0"/>
              <a:t>: </a:t>
            </a:r>
            <a:r>
              <a:rPr lang="es-ES" dirty="0" err="1" smtClean="0"/>
              <a:t>peak</a:t>
            </a:r>
            <a:r>
              <a:rPr lang="es-ES" dirty="0" smtClean="0"/>
              <a:t> </a:t>
            </a:r>
            <a:r>
              <a:rPr lang="es-ES" dirty="0" err="1" smtClean="0"/>
              <a:t>demand</a:t>
            </a:r>
            <a:r>
              <a:rPr lang="es-ES" dirty="0" smtClean="0"/>
              <a:t> (</a:t>
            </a:r>
            <a:r>
              <a:rPr lang="es-ES" dirty="0" err="1" smtClean="0"/>
              <a:t>highest</a:t>
            </a:r>
            <a:r>
              <a:rPr lang="es-ES" dirty="0" smtClean="0"/>
              <a:t> </a:t>
            </a:r>
            <a:r>
              <a:rPr lang="es-ES" dirty="0" err="1" smtClean="0"/>
              <a:t>electricty</a:t>
            </a:r>
            <a:r>
              <a:rPr lang="es-ES" dirty="0" smtClean="0"/>
              <a:t> </a:t>
            </a:r>
            <a:r>
              <a:rPr lang="es-ES" dirty="0" err="1" smtClean="0"/>
              <a:t>prices</a:t>
            </a:r>
            <a:r>
              <a:rPr lang="es-ES" dirty="0" smtClean="0"/>
              <a:t>), and </a:t>
            </a:r>
            <a:r>
              <a:rPr lang="es-ES" dirty="0" err="1" smtClean="0"/>
              <a:t>ramping</a:t>
            </a:r>
            <a:r>
              <a:rPr lang="es-ES" dirty="0" smtClean="0"/>
              <a:t> and reserve </a:t>
            </a:r>
            <a:r>
              <a:rPr lang="es-ES" dirty="0" err="1" smtClean="0"/>
              <a:t>needs</a:t>
            </a:r>
            <a:r>
              <a:rPr lang="es-ES" dirty="0" smtClean="0"/>
              <a:t> (</a:t>
            </a:r>
            <a:r>
              <a:rPr lang="es-ES" dirty="0" err="1" smtClean="0"/>
              <a:t>supply</a:t>
            </a:r>
            <a:r>
              <a:rPr lang="es-ES" dirty="0" smtClean="0"/>
              <a:t> </a:t>
            </a:r>
            <a:r>
              <a:rPr lang="es-ES" dirty="0" err="1" smtClean="0"/>
              <a:t>quality</a:t>
            </a:r>
            <a:r>
              <a:rPr lang="es-ES" dirty="0" smtClean="0"/>
              <a:t>)</a:t>
            </a:r>
          </a:p>
          <a:p>
            <a:r>
              <a:rPr lang="es-ES" dirty="0" err="1" smtClean="0"/>
              <a:t>Largest</a:t>
            </a:r>
            <a:r>
              <a:rPr lang="es-ES" dirty="0" smtClean="0"/>
              <a:t> </a:t>
            </a:r>
            <a:r>
              <a:rPr lang="es-ES" dirty="0" err="1" smtClean="0"/>
              <a:t>units</a:t>
            </a:r>
            <a:r>
              <a:rPr lang="es-ES" dirty="0" smtClean="0"/>
              <a:t>:</a:t>
            </a:r>
          </a:p>
          <a:p>
            <a:pPr lvl="1"/>
            <a:r>
              <a:rPr lang="es-ES" dirty="0" err="1" smtClean="0"/>
              <a:t>Aldeadávila</a:t>
            </a:r>
            <a:r>
              <a:rPr lang="es-ES" dirty="0" smtClean="0"/>
              <a:t> (1962/1986): 1243 MW </a:t>
            </a:r>
          </a:p>
          <a:p>
            <a:pPr lvl="1"/>
            <a:r>
              <a:rPr lang="es-ES" dirty="0" smtClean="0"/>
              <a:t>José Mª de Oriol (1970): 957 MW</a:t>
            </a:r>
          </a:p>
          <a:p>
            <a:pPr lvl="1"/>
            <a:r>
              <a:rPr lang="es-ES" dirty="0" smtClean="0"/>
              <a:t>La Muela II (</a:t>
            </a:r>
            <a:r>
              <a:rPr lang="es-ES" dirty="0" err="1" smtClean="0"/>
              <a:t>enlarged</a:t>
            </a:r>
            <a:r>
              <a:rPr lang="es-ES" dirty="0" smtClean="0"/>
              <a:t> 2015): 1750 MW turbine and 1280 MW </a:t>
            </a:r>
            <a:r>
              <a:rPr lang="es-ES" dirty="0" err="1" smtClean="0"/>
              <a:t>pump</a:t>
            </a:r>
            <a:r>
              <a:rPr lang="es-ES" dirty="0" smtClean="0"/>
              <a:t> (</a:t>
            </a:r>
            <a:r>
              <a:rPr lang="es-ES" dirty="0" err="1" smtClean="0"/>
              <a:t>largest</a:t>
            </a:r>
            <a:r>
              <a:rPr lang="es-ES" dirty="0" smtClean="0"/>
              <a:t> in </a:t>
            </a:r>
            <a:r>
              <a:rPr lang="es-ES" dirty="0" err="1" smtClean="0"/>
              <a:t>Europe</a:t>
            </a:r>
            <a:r>
              <a:rPr lang="es-ES" dirty="0" smtClean="0"/>
              <a:t>)</a:t>
            </a:r>
          </a:p>
          <a:p>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17</a:t>
            </a:fld>
            <a:endParaRPr lang="es-ES"/>
          </a:p>
        </p:txBody>
      </p:sp>
    </p:spTree>
    <p:extLst>
      <p:ext uri="{BB962C8B-B14F-4D97-AF65-F5344CB8AC3E}">
        <p14:creationId xmlns:p14="http://schemas.microsoft.com/office/powerpoint/2010/main" val="3190895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Spanish</a:t>
            </a:r>
            <a:r>
              <a:rPr lang="es-ES" dirty="0" smtClean="0"/>
              <a:t> </a:t>
            </a:r>
            <a:r>
              <a:rPr lang="es-ES" dirty="0" err="1" smtClean="0"/>
              <a:t>Power</a:t>
            </a:r>
            <a:r>
              <a:rPr lang="es-ES" dirty="0" smtClean="0"/>
              <a:t> </a:t>
            </a:r>
            <a:r>
              <a:rPr lang="es-ES" dirty="0" err="1" smtClean="0"/>
              <a:t>System</a:t>
            </a:r>
            <a:r>
              <a:rPr lang="es-ES" dirty="0" smtClean="0"/>
              <a:t>: 2015</a:t>
            </a:r>
            <a:endParaRPr lang="es-ES" dirty="0"/>
          </a:p>
        </p:txBody>
      </p:sp>
      <p:sp>
        <p:nvSpPr>
          <p:cNvPr id="3" name="Marcador de contenido 2"/>
          <p:cNvSpPr>
            <a:spLocks noGrp="1"/>
          </p:cNvSpPr>
          <p:nvPr>
            <p:ph idx="1"/>
          </p:nvPr>
        </p:nvSpPr>
        <p:spPr/>
        <p:txBody>
          <a:bodyPr/>
          <a:lstStyle/>
          <a:p>
            <a:pPr marL="0" indent="0">
              <a:buNone/>
            </a:pPr>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18</a:t>
            </a:fld>
            <a:endParaRPr lang="es-E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76" y="1537135"/>
            <a:ext cx="2914848" cy="4819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8235" y="1404935"/>
            <a:ext cx="3312368" cy="508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3078" y="2641171"/>
            <a:ext cx="2981182" cy="3400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cstate="print"/>
          <a:srcRect/>
          <a:stretch>
            <a:fillRect/>
          </a:stretch>
        </p:blipFill>
        <p:spPr bwMode="auto">
          <a:xfrm>
            <a:off x="4336565" y="1690688"/>
            <a:ext cx="2952328" cy="430842"/>
          </a:xfrm>
          <a:prstGeom prst="rect">
            <a:avLst/>
          </a:prstGeom>
          <a:noFill/>
          <a:ln w="9525">
            <a:noFill/>
            <a:miter lim="800000"/>
            <a:headEnd/>
            <a:tailEnd/>
          </a:ln>
        </p:spPr>
      </p:pic>
    </p:spTree>
    <p:extLst>
      <p:ext uri="{BB962C8B-B14F-4D97-AF65-F5344CB8AC3E}">
        <p14:creationId xmlns:p14="http://schemas.microsoft.com/office/powerpoint/2010/main" val="162527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Spanish</a:t>
            </a:r>
            <a:r>
              <a:rPr lang="es-ES" dirty="0"/>
              <a:t> </a:t>
            </a:r>
            <a:r>
              <a:rPr lang="es-ES" dirty="0" err="1"/>
              <a:t>Power</a:t>
            </a:r>
            <a:r>
              <a:rPr lang="es-ES" dirty="0"/>
              <a:t> </a:t>
            </a:r>
            <a:r>
              <a:rPr lang="es-ES" dirty="0" err="1"/>
              <a:t>System</a:t>
            </a:r>
            <a:r>
              <a:rPr lang="es-ES" dirty="0"/>
              <a:t>: </a:t>
            </a:r>
            <a:r>
              <a:rPr lang="es-ES" dirty="0" err="1" smtClean="0"/>
              <a:t>Capacity</a:t>
            </a:r>
            <a:r>
              <a:rPr lang="es-ES" dirty="0" smtClean="0"/>
              <a:t> (MW)</a:t>
            </a:r>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6" name="Marcador de número de diapositiva 5"/>
          <p:cNvSpPr>
            <a:spLocks noGrp="1"/>
          </p:cNvSpPr>
          <p:nvPr>
            <p:ph type="sldNum" sz="quarter" idx="12"/>
          </p:nvPr>
        </p:nvSpPr>
        <p:spPr/>
        <p:txBody>
          <a:bodyPr/>
          <a:lstStyle/>
          <a:p>
            <a:fld id="{099C2FEC-DA09-4F6C-A336-E59DE02A9075}" type="slidenum">
              <a:rPr lang="es-ES" smtClean="0"/>
              <a:t>19</a:t>
            </a:fld>
            <a:endParaRPr lang="es-ES"/>
          </a:p>
        </p:txBody>
      </p:sp>
      <p:pic>
        <p:nvPicPr>
          <p:cNvPr id="9" name="Imagen 8"/>
          <p:cNvPicPr>
            <a:picLocks noChangeAspect="1"/>
          </p:cNvPicPr>
          <p:nvPr/>
        </p:nvPicPr>
        <p:blipFill rotWithShape="1">
          <a:blip r:embed="rId3"/>
          <a:srcRect b="13199"/>
          <a:stretch/>
        </p:blipFill>
        <p:spPr>
          <a:xfrm>
            <a:off x="5191324" y="1410351"/>
            <a:ext cx="6619676" cy="5371757"/>
          </a:xfrm>
          <a:prstGeom prst="rect">
            <a:avLst/>
          </a:prstGeom>
        </p:spPr>
      </p:pic>
      <p:pic>
        <p:nvPicPr>
          <p:cNvPr id="10" name="Picture 3"/>
          <p:cNvPicPr>
            <a:picLocks noChangeAspect="1" noChangeArrowheads="1"/>
          </p:cNvPicPr>
          <p:nvPr/>
        </p:nvPicPr>
        <p:blipFill>
          <a:blip r:embed="rId4" cstate="print"/>
          <a:srcRect/>
          <a:stretch>
            <a:fillRect/>
          </a:stretch>
        </p:blipFill>
        <p:spPr bwMode="auto">
          <a:xfrm>
            <a:off x="629072" y="1633834"/>
            <a:ext cx="2952328" cy="430842"/>
          </a:xfrm>
          <a:prstGeom prst="rect">
            <a:avLst/>
          </a:prstGeom>
          <a:noFill/>
          <a:ln w="9525">
            <a:noFill/>
            <a:miter lim="800000"/>
            <a:headEnd/>
            <a:tailEnd/>
          </a:ln>
        </p:spPr>
      </p:pic>
      <p:pic>
        <p:nvPicPr>
          <p:cNvPr id="11" name="Imagen 10"/>
          <p:cNvPicPr>
            <a:picLocks noChangeAspect="1"/>
          </p:cNvPicPr>
          <p:nvPr/>
        </p:nvPicPr>
        <p:blipFill rotWithShape="1">
          <a:blip r:embed="rId3"/>
          <a:srcRect l="42865" t="88814" r="17914" b="-652"/>
          <a:stretch/>
        </p:blipFill>
        <p:spPr>
          <a:xfrm>
            <a:off x="516723" y="3537530"/>
            <a:ext cx="4217401" cy="1189996"/>
          </a:xfrm>
          <a:prstGeom prst="rect">
            <a:avLst/>
          </a:prstGeom>
        </p:spPr>
      </p:pic>
      <p:pic>
        <p:nvPicPr>
          <p:cNvPr id="12" name="Imagen 11"/>
          <p:cNvPicPr>
            <a:picLocks noChangeAspect="1"/>
          </p:cNvPicPr>
          <p:nvPr/>
        </p:nvPicPr>
        <p:blipFill rotWithShape="1">
          <a:blip r:embed="rId3"/>
          <a:srcRect t="88814" r="57394" b="-652"/>
          <a:stretch/>
        </p:blipFill>
        <p:spPr>
          <a:xfrm>
            <a:off x="381000" y="2526495"/>
            <a:ext cx="4615052" cy="1198731"/>
          </a:xfrm>
          <a:prstGeom prst="rect">
            <a:avLst/>
          </a:prstGeom>
        </p:spPr>
      </p:pic>
    </p:spTree>
    <p:extLst>
      <p:ext uri="{BB962C8B-B14F-4D97-AF65-F5344CB8AC3E}">
        <p14:creationId xmlns:p14="http://schemas.microsoft.com/office/powerpoint/2010/main" val="469861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AU" dirty="0" smtClean="0"/>
              <a:t>Outline</a:t>
            </a:r>
            <a:endParaRPr lang="en-AU" dirty="0"/>
          </a:p>
        </p:txBody>
      </p:sp>
      <p:sp>
        <p:nvSpPr>
          <p:cNvPr id="3" name="Marcador de contenido 2"/>
          <p:cNvSpPr>
            <a:spLocks noGrp="1"/>
          </p:cNvSpPr>
          <p:nvPr>
            <p:ph idx="1"/>
          </p:nvPr>
        </p:nvSpPr>
        <p:spPr>
          <a:xfrm>
            <a:off x="838200" y="1690688"/>
            <a:ext cx="10515600" cy="4737821"/>
          </a:xfrm>
        </p:spPr>
        <p:txBody>
          <a:bodyPr>
            <a:normAutofit/>
          </a:bodyPr>
          <a:lstStyle/>
          <a:p>
            <a:pPr marL="514350" indent="-514350">
              <a:buFont typeface="+mj-lt"/>
              <a:buAutoNum type="arabicPeriod"/>
            </a:pPr>
            <a:r>
              <a:rPr lang="en-AU" sz="3200" dirty="0" smtClean="0"/>
              <a:t>Spanish</a:t>
            </a:r>
            <a:r>
              <a:rPr lang="es-ES" sz="3200" dirty="0" smtClean="0"/>
              <a:t> </a:t>
            </a:r>
            <a:r>
              <a:rPr lang="es-ES" sz="3200" dirty="0" err="1" smtClean="0"/>
              <a:t>electricity</a:t>
            </a:r>
            <a:r>
              <a:rPr lang="es-ES" sz="3200" dirty="0" smtClean="0"/>
              <a:t> </a:t>
            </a:r>
            <a:r>
              <a:rPr lang="es-ES" sz="3200" dirty="0" err="1" smtClean="0"/>
              <a:t>market</a:t>
            </a:r>
            <a:endParaRPr lang="es-ES" sz="3200" dirty="0" smtClean="0"/>
          </a:p>
          <a:p>
            <a:pPr marL="514350" indent="-514350">
              <a:buFont typeface="+mj-lt"/>
              <a:buAutoNum type="arabicPeriod"/>
            </a:pPr>
            <a:endParaRPr lang="es-ES" sz="3200" dirty="0" smtClean="0"/>
          </a:p>
          <a:p>
            <a:pPr marL="514350" indent="-514350">
              <a:buFont typeface="+mj-lt"/>
              <a:buAutoNum type="arabicPeriod"/>
            </a:pPr>
            <a:r>
              <a:rPr lang="es-ES" sz="3200" dirty="0" err="1" smtClean="0"/>
              <a:t>Operation</a:t>
            </a:r>
            <a:r>
              <a:rPr lang="es-ES" sz="3200" dirty="0" smtClean="0"/>
              <a:t> of </a:t>
            </a:r>
            <a:r>
              <a:rPr lang="es-ES" sz="3200" dirty="0" err="1" smtClean="0"/>
              <a:t>renewable-dominated</a:t>
            </a:r>
            <a:r>
              <a:rPr lang="es-ES" sz="3200" dirty="0" smtClean="0"/>
              <a:t> </a:t>
            </a:r>
            <a:r>
              <a:rPr lang="es-ES" sz="3200" dirty="0" err="1" smtClean="0"/>
              <a:t>electric</a:t>
            </a:r>
            <a:r>
              <a:rPr lang="es-ES" sz="3200" dirty="0" smtClean="0"/>
              <a:t> </a:t>
            </a:r>
            <a:r>
              <a:rPr lang="es-ES" sz="3200" dirty="0" err="1" smtClean="0"/>
              <a:t>energy</a:t>
            </a:r>
            <a:r>
              <a:rPr lang="es-ES" sz="3200" dirty="0" smtClean="0"/>
              <a:t> </a:t>
            </a:r>
            <a:r>
              <a:rPr lang="es-ES" sz="3200" dirty="0" err="1" smtClean="0"/>
              <a:t>systems</a:t>
            </a:r>
            <a:endParaRPr lang="es-ES" sz="3200" dirty="0" smtClean="0"/>
          </a:p>
          <a:p>
            <a:pPr marL="457200" lvl="1" indent="0">
              <a:buNone/>
            </a:pPr>
            <a:r>
              <a:rPr lang="es-ES" sz="3200" dirty="0" smtClean="0"/>
              <a:t>	</a:t>
            </a:r>
          </a:p>
          <a:p>
            <a:pPr marL="514350" indent="-514350">
              <a:buFont typeface="+mj-lt"/>
              <a:buAutoNum type="arabicPeriod"/>
            </a:pPr>
            <a:r>
              <a:rPr lang="es-ES" sz="3200" dirty="0" err="1" smtClean="0"/>
              <a:t>Conclusions</a:t>
            </a:r>
            <a:endParaRPr lang="es-ES" sz="3200" dirty="0"/>
          </a:p>
        </p:txBody>
      </p:sp>
      <p:sp>
        <p:nvSpPr>
          <p:cNvPr id="4" name="Marcador de fecha 3"/>
          <p:cNvSpPr>
            <a:spLocks noGrp="1"/>
          </p:cNvSpPr>
          <p:nvPr>
            <p:ph type="dt" sz="half" idx="10"/>
          </p:nvPr>
        </p:nvSpPr>
        <p:spPr/>
        <p:txBody>
          <a:bodyPr/>
          <a:lstStyle/>
          <a:p>
            <a:fld id="{6B46C90D-E555-46B4-9471-1537AA2A7039}"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a:p>
        </p:txBody>
      </p:sp>
      <p:sp>
        <p:nvSpPr>
          <p:cNvPr id="6" name="Marcador de número de diapositiva 5"/>
          <p:cNvSpPr>
            <a:spLocks noGrp="1"/>
          </p:cNvSpPr>
          <p:nvPr>
            <p:ph type="sldNum" sz="quarter" idx="12"/>
          </p:nvPr>
        </p:nvSpPr>
        <p:spPr/>
        <p:txBody>
          <a:bodyPr/>
          <a:lstStyle/>
          <a:p>
            <a:fld id="{099C2FEC-DA09-4F6C-A336-E59DE02A9075}" type="slidenum">
              <a:rPr lang="es-ES" smtClean="0"/>
              <a:t>2</a:t>
            </a:fld>
            <a:endParaRPr lang="es-ES"/>
          </a:p>
        </p:txBody>
      </p:sp>
    </p:spTree>
    <p:extLst>
      <p:ext uri="{BB962C8B-B14F-4D97-AF65-F5344CB8AC3E}">
        <p14:creationId xmlns:p14="http://schemas.microsoft.com/office/powerpoint/2010/main" val="3521444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Spanish</a:t>
            </a:r>
            <a:r>
              <a:rPr lang="es-ES" dirty="0" smtClean="0"/>
              <a:t> </a:t>
            </a:r>
            <a:r>
              <a:rPr lang="es-ES" dirty="0" err="1" smtClean="0"/>
              <a:t>Power</a:t>
            </a:r>
            <a:r>
              <a:rPr lang="es-ES" dirty="0" smtClean="0"/>
              <a:t> </a:t>
            </a:r>
            <a:r>
              <a:rPr lang="es-ES" dirty="0" err="1" smtClean="0"/>
              <a:t>System</a:t>
            </a:r>
            <a:r>
              <a:rPr lang="es-ES" dirty="0" smtClean="0"/>
              <a:t>: </a:t>
            </a:r>
            <a:r>
              <a:rPr lang="es-ES" dirty="0" err="1" smtClean="0"/>
              <a:t>Generation</a:t>
            </a:r>
            <a:r>
              <a:rPr lang="es-ES" dirty="0" smtClean="0"/>
              <a:t> (</a:t>
            </a:r>
            <a:r>
              <a:rPr lang="es-ES" dirty="0" err="1" smtClean="0"/>
              <a:t>TWh</a:t>
            </a:r>
            <a:r>
              <a:rPr lang="es-ES" dirty="0" smtClean="0"/>
              <a:t>)</a:t>
            </a:r>
            <a:endParaRPr lang="es-ES" dirty="0"/>
          </a:p>
        </p:txBody>
      </p:sp>
      <p:sp>
        <p:nvSpPr>
          <p:cNvPr id="3" name="Marcador de contenido 2"/>
          <p:cNvSpPr>
            <a:spLocks noGrp="1"/>
          </p:cNvSpPr>
          <p:nvPr>
            <p:ph idx="1"/>
          </p:nvPr>
        </p:nvSpPr>
        <p:spPr/>
        <p:txBody>
          <a:bodyPr/>
          <a:lstStyle/>
          <a:p>
            <a:endParaRPr lang="es-ES"/>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20</a:t>
            </a:fld>
            <a:endParaRPr lang="es-ES"/>
          </a:p>
        </p:txBody>
      </p:sp>
      <p:pic>
        <p:nvPicPr>
          <p:cNvPr id="9" name="Imagen 8"/>
          <p:cNvPicPr>
            <a:picLocks noChangeAspect="1"/>
          </p:cNvPicPr>
          <p:nvPr/>
        </p:nvPicPr>
        <p:blipFill>
          <a:blip r:embed="rId2"/>
          <a:stretch>
            <a:fillRect/>
          </a:stretch>
        </p:blipFill>
        <p:spPr>
          <a:xfrm>
            <a:off x="2085254" y="1572843"/>
            <a:ext cx="8250237" cy="5148632"/>
          </a:xfrm>
          <a:prstGeom prst="rect">
            <a:avLst/>
          </a:prstGeom>
        </p:spPr>
      </p:pic>
    </p:spTree>
    <p:extLst>
      <p:ext uri="{BB962C8B-B14F-4D97-AF65-F5344CB8AC3E}">
        <p14:creationId xmlns:p14="http://schemas.microsoft.com/office/powerpoint/2010/main" val="3400920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Spanish</a:t>
            </a:r>
            <a:r>
              <a:rPr lang="es-ES" dirty="0"/>
              <a:t> </a:t>
            </a:r>
            <a:r>
              <a:rPr lang="es-ES" dirty="0" err="1"/>
              <a:t>Power</a:t>
            </a:r>
            <a:r>
              <a:rPr lang="es-ES" dirty="0"/>
              <a:t> </a:t>
            </a:r>
            <a:r>
              <a:rPr lang="es-ES" dirty="0" err="1"/>
              <a:t>System</a:t>
            </a:r>
            <a:r>
              <a:rPr lang="es-ES" dirty="0"/>
              <a:t>: </a:t>
            </a:r>
            <a:r>
              <a:rPr lang="es-ES" dirty="0" err="1" smtClean="0"/>
              <a:t>Hourly</a:t>
            </a:r>
            <a:r>
              <a:rPr lang="es-ES" dirty="0" smtClean="0"/>
              <a:t> </a:t>
            </a:r>
            <a:r>
              <a:rPr lang="es-ES" dirty="0" err="1" smtClean="0"/>
              <a:t>Demand</a:t>
            </a:r>
            <a:r>
              <a:rPr lang="es-ES" dirty="0" smtClean="0"/>
              <a:t> (MW)</a:t>
            </a:r>
            <a:endParaRPr lang="es-ES" dirty="0"/>
          </a:p>
        </p:txBody>
      </p:sp>
      <p:sp>
        <p:nvSpPr>
          <p:cNvPr id="3" name="Marcador de contenido 2"/>
          <p:cNvSpPr>
            <a:spLocks noGrp="1"/>
          </p:cNvSpPr>
          <p:nvPr>
            <p:ph idx="1"/>
          </p:nvPr>
        </p:nvSpPr>
        <p:spPr/>
        <p:txBody>
          <a:bodyPr/>
          <a:lstStyle/>
          <a:p>
            <a:endParaRPr lang="es-ES"/>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21</a:t>
            </a:fld>
            <a:endParaRPr lang="es-ES"/>
          </a:p>
        </p:txBody>
      </p:sp>
      <p:pic>
        <p:nvPicPr>
          <p:cNvPr id="7" name="Imagen 6"/>
          <p:cNvPicPr>
            <a:picLocks noChangeAspect="1"/>
          </p:cNvPicPr>
          <p:nvPr/>
        </p:nvPicPr>
        <p:blipFill rotWithShape="1">
          <a:blip r:embed="rId3"/>
          <a:srcRect t="10985" r="6515" b="5930"/>
          <a:stretch/>
        </p:blipFill>
        <p:spPr>
          <a:xfrm>
            <a:off x="933277" y="1506709"/>
            <a:ext cx="10325445" cy="5161945"/>
          </a:xfrm>
          <a:prstGeom prst="rect">
            <a:avLst/>
          </a:prstGeom>
        </p:spPr>
      </p:pic>
      <p:pic>
        <p:nvPicPr>
          <p:cNvPr id="8" name="Picture 2" descr="Resultado de imagen de 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5357" y="1364023"/>
            <a:ext cx="2024207" cy="101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251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Spanish</a:t>
            </a:r>
            <a:r>
              <a:rPr lang="es-ES" dirty="0"/>
              <a:t> </a:t>
            </a:r>
            <a:r>
              <a:rPr lang="es-ES" dirty="0" err="1"/>
              <a:t>Power</a:t>
            </a:r>
            <a:r>
              <a:rPr lang="es-ES" dirty="0"/>
              <a:t> </a:t>
            </a:r>
            <a:r>
              <a:rPr lang="es-ES" dirty="0" err="1"/>
              <a:t>System</a:t>
            </a:r>
            <a:r>
              <a:rPr lang="es-ES" dirty="0"/>
              <a:t>: </a:t>
            </a:r>
            <a:r>
              <a:rPr lang="es-ES" dirty="0" err="1" smtClean="0"/>
              <a:t>Hourly</a:t>
            </a:r>
            <a:r>
              <a:rPr lang="es-ES" dirty="0" smtClean="0"/>
              <a:t> </a:t>
            </a:r>
            <a:r>
              <a:rPr lang="es-ES" dirty="0" err="1" smtClean="0"/>
              <a:t>Demand</a:t>
            </a:r>
            <a:r>
              <a:rPr lang="es-ES" dirty="0"/>
              <a:t> (MW)</a:t>
            </a:r>
          </a:p>
        </p:txBody>
      </p:sp>
      <p:sp>
        <p:nvSpPr>
          <p:cNvPr id="3" name="Marcador de contenido 2"/>
          <p:cNvSpPr>
            <a:spLocks noGrp="1"/>
          </p:cNvSpPr>
          <p:nvPr>
            <p:ph idx="1"/>
          </p:nvPr>
        </p:nvSpPr>
        <p:spPr>
          <a:xfrm>
            <a:off x="367146" y="1816389"/>
            <a:ext cx="10515600" cy="4351338"/>
          </a:xfrm>
        </p:spPr>
        <p:txBody>
          <a:bodyPr/>
          <a:lstStyle/>
          <a:p>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22</a:t>
            </a:fld>
            <a:endParaRPr lang="es-ES"/>
          </a:p>
        </p:txBody>
      </p:sp>
      <p:pic>
        <p:nvPicPr>
          <p:cNvPr id="7" name="Imagen 6"/>
          <p:cNvPicPr>
            <a:picLocks noChangeAspect="1"/>
          </p:cNvPicPr>
          <p:nvPr/>
        </p:nvPicPr>
        <p:blipFill rotWithShape="1">
          <a:blip r:embed="rId3"/>
          <a:srcRect t="11104" r="5224" b="6015"/>
          <a:stretch/>
        </p:blipFill>
        <p:spPr>
          <a:xfrm>
            <a:off x="923410" y="1590819"/>
            <a:ext cx="10430390" cy="5130656"/>
          </a:xfrm>
          <a:prstGeom prst="rect">
            <a:avLst/>
          </a:prstGeom>
        </p:spPr>
      </p:pic>
      <p:pic>
        <p:nvPicPr>
          <p:cNvPr id="8" name="Picture 2" descr="Resultado de imagen de 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5357" y="1364023"/>
            <a:ext cx="2024207" cy="101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18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Spanish</a:t>
            </a:r>
            <a:r>
              <a:rPr lang="es-ES" dirty="0"/>
              <a:t> </a:t>
            </a:r>
            <a:r>
              <a:rPr lang="es-ES" dirty="0" err="1"/>
              <a:t>Power</a:t>
            </a:r>
            <a:r>
              <a:rPr lang="es-ES" dirty="0"/>
              <a:t> </a:t>
            </a:r>
            <a:r>
              <a:rPr lang="es-ES" dirty="0" err="1"/>
              <a:t>System</a:t>
            </a:r>
            <a:r>
              <a:rPr lang="es-ES" dirty="0"/>
              <a:t>: </a:t>
            </a:r>
            <a:r>
              <a:rPr lang="es-ES" dirty="0" err="1" smtClean="0"/>
              <a:t>Hourly</a:t>
            </a:r>
            <a:r>
              <a:rPr lang="es-ES" dirty="0" smtClean="0"/>
              <a:t> </a:t>
            </a:r>
            <a:r>
              <a:rPr lang="es-ES" dirty="0" err="1" smtClean="0"/>
              <a:t>Demand</a:t>
            </a:r>
            <a:r>
              <a:rPr lang="es-ES" dirty="0"/>
              <a:t> (MW)</a:t>
            </a:r>
          </a:p>
        </p:txBody>
      </p:sp>
      <p:sp>
        <p:nvSpPr>
          <p:cNvPr id="3" name="Marcador de contenido 2"/>
          <p:cNvSpPr>
            <a:spLocks noGrp="1"/>
          </p:cNvSpPr>
          <p:nvPr>
            <p:ph idx="1"/>
          </p:nvPr>
        </p:nvSpPr>
        <p:spPr/>
        <p:txBody>
          <a:bodyPr/>
          <a:lstStyle/>
          <a:p>
            <a:endParaRPr lang="es-ES"/>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23</a:t>
            </a:fld>
            <a:endParaRPr lang="es-ES"/>
          </a:p>
        </p:txBody>
      </p:sp>
      <p:pic>
        <p:nvPicPr>
          <p:cNvPr id="7" name="Imagen 6"/>
          <p:cNvPicPr>
            <a:picLocks noChangeAspect="1"/>
          </p:cNvPicPr>
          <p:nvPr/>
        </p:nvPicPr>
        <p:blipFill rotWithShape="1">
          <a:blip r:embed="rId3"/>
          <a:srcRect t="10847" r="6264" b="5783"/>
          <a:stretch/>
        </p:blipFill>
        <p:spPr>
          <a:xfrm>
            <a:off x="931541" y="1575747"/>
            <a:ext cx="10142859" cy="5074436"/>
          </a:xfrm>
          <a:prstGeom prst="rect">
            <a:avLst/>
          </a:prstGeom>
        </p:spPr>
      </p:pic>
      <p:pic>
        <p:nvPicPr>
          <p:cNvPr id="2050" name="Picture 2" descr="Resultado de imagen de 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5357" y="1364023"/>
            <a:ext cx="2024207" cy="101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11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Spanish</a:t>
            </a:r>
            <a:r>
              <a:rPr lang="es-ES" dirty="0"/>
              <a:t> </a:t>
            </a:r>
            <a:r>
              <a:rPr lang="es-ES" dirty="0" err="1"/>
              <a:t>Electricity</a:t>
            </a:r>
            <a:r>
              <a:rPr lang="es-ES" dirty="0"/>
              <a:t> </a:t>
            </a:r>
            <a:r>
              <a:rPr lang="es-ES" dirty="0" err="1"/>
              <a:t>Market</a:t>
            </a:r>
            <a:r>
              <a:rPr lang="es-ES" dirty="0" smtClean="0"/>
              <a:t>: </a:t>
            </a:r>
            <a:r>
              <a:rPr lang="es-ES" dirty="0" err="1" smtClean="0"/>
              <a:t>Prices</a:t>
            </a:r>
            <a:r>
              <a:rPr lang="es-ES" dirty="0" smtClean="0"/>
              <a:t> (</a:t>
            </a:r>
            <a:r>
              <a:rPr lang="es-ES" dirty="0" err="1" smtClean="0"/>
              <a:t>annual</a:t>
            </a:r>
            <a:r>
              <a:rPr lang="es-ES" dirty="0" smtClean="0"/>
              <a:t>)</a:t>
            </a:r>
            <a:endParaRPr lang="es-ES" dirty="0"/>
          </a:p>
        </p:txBody>
      </p:sp>
      <p:sp>
        <p:nvSpPr>
          <p:cNvPr id="3" name="Marcador de contenido 2"/>
          <p:cNvSpPr>
            <a:spLocks noGrp="1"/>
          </p:cNvSpPr>
          <p:nvPr>
            <p:ph idx="1"/>
          </p:nvPr>
        </p:nvSpPr>
        <p:spPr/>
        <p:txBody>
          <a:bodyPr/>
          <a:lstStyle/>
          <a:p>
            <a:r>
              <a:rPr lang="es-ES" dirty="0" err="1" smtClean="0"/>
              <a:t>Historic</a:t>
            </a:r>
            <a:r>
              <a:rPr lang="es-ES" dirty="0" smtClean="0"/>
              <a:t> </a:t>
            </a:r>
            <a:r>
              <a:rPr lang="es-ES" dirty="0" err="1" smtClean="0"/>
              <a:t>average</a:t>
            </a:r>
            <a:r>
              <a:rPr lang="es-ES" dirty="0" smtClean="0"/>
              <a:t> </a:t>
            </a:r>
            <a:r>
              <a:rPr lang="es-ES" dirty="0" err="1" smtClean="0"/>
              <a:t>annual</a:t>
            </a:r>
            <a:r>
              <a:rPr lang="es-ES" dirty="0" smtClean="0"/>
              <a:t> total </a:t>
            </a:r>
            <a:r>
              <a:rPr lang="es-ES" dirty="0" err="1"/>
              <a:t>p</a:t>
            </a:r>
            <a:r>
              <a:rPr lang="es-ES" dirty="0" err="1" smtClean="0"/>
              <a:t>rice</a:t>
            </a:r>
            <a:r>
              <a:rPr lang="es-ES" dirty="0" smtClean="0"/>
              <a:t> (€/</a:t>
            </a:r>
            <a:r>
              <a:rPr lang="es-ES" dirty="0" err="1" smtClean="0"/>
              <a:t>MWh</a:t>
            </a:r>
            <a:r>
              <a:rPr lang="es-ES" dirty="0" smtClean="0"/>
              <a:t>)</a:t>
            </a:r>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24</a:t>
            </a:fld>
            <a:endParaRPr lang="es-ES"/>
          </a:p>
        </p:txBody>
      </p:sp>
      <p:graphicFrame>
        <p:nvGraphicFramePr>
          <p:cNvPr id="8" name="Gráfico 7"/>
          <p:cNvGraphicFramePr>
            <a:graphicFrameLocks/>
          </p:cNvGraphicFramePr>
          <p:nvPr>
            <p:extLst>
              <p:ext uri="{D42A27DB-BD31-4B8C-83A1-F6EECF244321}">
                <p14:modId xmlns:p14="http://schemas.microsoft.com/office/powerpoint/2010/main" val="672924578"/>
              </p:ext>
            </p:extLst>
          </p:nvPr>
        </p:nvGraphicFramePr>
        <p:xfrm>
          <a:off x="2543834" y="2370817"/>
          <a:ext cx="6600166" cy="38061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6157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European</a:t>
            </a:r>
            <a:r>
              <a:rPr lang="es-ES" dirty="0" smtClean="0"/>
              <a:t> </a:t>
            </a:r>
            <a:r>
              <a:rPr lang="es-ES" dirty="0" err="1"/>
              <a:t>Electricity</a:t>
            </a:r>
            <a:r>
              <a:rPr lang="es-ES" dirty="0"/>
              <a:t> </a:t>
            </a:r>
            <a:r>
              <a:rPr lang="es-ES" dirty="0" err="1"/>
              <a:t>Market</a:t>
            </a:r>
            <a:r>
              <a:rPr lang="es-ES" dirty="0"/>
              <a:t>: </a:t>
            </a:r>
            <a:r>
              <a:rPr lang="es-ES" dirty="0" err="1" smtClean="0"/>
              <a:t>Prices</a:t>
            </a:r>
            <a:r>
              <a:rPr lang="es-ES" dirty="0" smtClean="0"/>
              <a:t> (</a:t>
            </a:r>
            <a:r>
              <a:rPr lang="es-ES" dirty="0" err="1" smtClean="0"/>
              <a:t>monthly</a:t>
            </a:r>
            <a:r>
              <a:rPr lang="es-ES" dirty="0" smtClean="0"/>
              <a:t>)</a:t>
            </a:r>
            <a:endParaRPr lang="es-ES" dirty="0"/>
          </a:p>
        </p:txBody>
      </p:sp>
      <p:sp>
        <p:nvSpPr>
          <p:cNvPr id="3" name="Marcador de contenido 2"/>
          <p:cNvSpPr>
            <a:spLocks noGrp="1"/>
          </p:cNvSpPr>
          <p:nvPr>
            <p:ph idx="1"/>
          </p:nvPr>
        </p:nvSpPr>
        <p:spPr/>
        <p:txBody>
          <a:bodyPr>
            <a:normAutofit/>
          </a:bodyPr>
          <a:lstStyle/>
          <a:p>
            <a:r>
              <a:rPr lang="es-ES" sz="2400" dirty="0" err="1" smtClean="0"/>
              <a:t>Average</a:t>
            </a:r>
            <a:r>
              <a:rPr lang="es-ES" sz="2400" dirty="0" smtClean="0"/>
              <a:t> </a:t>
            </a:r>
            <a:r>
              <a:rPr lang="es-ES" sz="2400" dirty="0" err="1" smtClean="0"/>
              <a:t>monthly</a:t>
            </a:r>
            <a:r>
              <a:rPr lang="es-ES" sz="2400" dirty="0" smtClean="0"/>
              <a:t> </a:t>
            </a:r>
            <a:r>
              <a:rPr lang="es-ES" sz="2400" dirty="0" err="1" smtClean="0"/>
              <a:t>price</a:t>
            </a:r>
            <a:r>
              <a:rPr lang="es-ES" sz="2400" dirty="0" smtClean="0"/>
              <a:t> </a:t>
            </a:r>
            <a:r>
              <a:rPr lang="es-ES" sz="2400" dirty="0" err="1" smtClean="0"/>
              <a:t>from</a:t>
            </a:r>
            <a:r>
              <a:rPr lang="es-ES" sz="2400" dirty="0" smtClean="0"/>
              <a:t> </a:t>
            </a:r>
            <a:r>
              <a:rPr lang="es-ES" sz="2400" dirty="0" err="1" smtClean="0"/>
              <a:t>the</a:t>
            </a:r>
            <a:r>
              <a:rPr lang="es-ES" sz="2400" dirty="0" smtClean="0"/>
              <a:t> </a:t>
            </a:r>
            <a:r>
              <a:rPr lang="es-ES" sz="2400" dirty="0" err="1" smtClean="0"/>
              <a:t>day-ahead</a:t>
            </a:r>
            <a:r>
              <a:rPr lang="es-ES" sz="2400" dirty="0" smtClean="0"/>
              <a:t> </a:t>
            </a:r>
            <a:r>
              <a:rPr lang="es-ES" sz="2400" dirty="0" err="1" smtClean="0"/>
              <a:t>market</a:t>
            </a:r>
            <a:r>
              <a:rPr lang="es-ES" sz="2400" dirty="0"/>
              <a:t> </a:t>
            </a:r>
            <a:r>
              <a:rPr lang="es-ES" sz="2400" dirty="0" smtClean="0"/>
              <a:t>in </a:t>
            </a:r>
            <a:r>
              <a:rPr lang="es-ES" sz="2400" dirty="0" err="1" smtClean="0"/>
              <a:t>Europe</a:t>
            </a:r>
            <a:r>
              <a:rPr lang="es-ES" sz="2400" dirty="0" smtClean="0"/>
              <a:t> 2015 (€/</a:t>
            </a:r>
            <a:r>
              <a:rPr lang="es-ES" sz="2400" dirty="0" err="1" smtClean="0"/>
              <a:t>MWh</a:t>
            </a:r>
            <a:r>
              <a:rPr lang="es-ES" sz="2400" dirty="0" smtClean="0"/>
              <a:t>)</a:t>
            </a:r>
            <a:endParaRPr lang="es-ES" sz="2400"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25</a:t>
            </a:fld>
            <a:endParaRPr lang="es-ES"/>
          </a:p>
        </p:txBody>
      </p:sp>
      <p:pic>
        <p:nvPicPr>
          <p:cNvPr id="7" name="Imagen 6"/>
          <p:cNvPicPr>
            <a:picLocks noChangeAspect="1"/>
          </p:cNvPicPr>
          <p:nvPr/>
        </p:nvPicPr>
        <p:blipFill>
          <a:blip r:embed="rId2"/>
          <a:stretch>
            <a:fillRect/>
          </a:stretch>
        </p:blipFill>
        <p:spPr>
          <a:xfrm>
            <a:off x="4774557" y="2503658"/>
            <a:ext cx="6026085" cy="4175887"/>
          </a:xfrm>
          <a:prstGeom prst="rect">
            <a:avLst/>
          </a:prstGeom>
        </p:spPr>
      </p:pic>
      <p:pic>
        <p:nvPicPr>
          <p:cNvPr id="8" name="Imagen 7"/>
          <p:cNvPicPr>
            <a:picLocks noChangeAspect="1"/>
          </p:cNvPicPr>
          <p:nvPr/>
        </p:nvPicPr>
        <p:blipFill>
          <a:blip r:embed="rId3"/>
          <a:stretch>
            <a:fillRect/>
          </a:stretch>
        </p:blipFill>
        <p:spPr>
          <a:xfrm>
            <a:off x="9911410" y="2424662"/>
            <a:ext cx="1283064" cy="581577"/>
          </a:xfrm>
          <a:prstGeom prst="rect">
            <a:avLst/>
          </a:prstGeom>
        </p:spPr>
      </p:pic>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16" b="2309"/>
          <a:stretch/>
        </p:blipFill>
        <p:spPr bwMode="auto">
          <a:xfrm>
            <a:off x="309191" y="3006239"/>
            <a:ext cx="3801218" cy="2979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2142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Spanish</a:t>
            </a:r>
            <a:r>
              <a:rPr lang="es-ES" dirty="0"/>
              <a:t> </a:t>
            </a:r>
            <a:r>
              <a:rPr lang="es-ES" dirty="0" err="1"/>
              <a:t>Electricity</a:t>
            </a:r>
            <a:r>
              <a:rPr lang="es-ES" dirty="0"/>
              <a:t> </a:t>
            </a:r>
            <a:r>
              <a:rPr lang="es-ES" dirty="0" err="1"/>
              <a:t>Market</a:t>
            </a:r>
            <a:r>
              <a:rPr lang="es-ES" dirty="0"/>
              <a:t>: </a:t>
            </a:r>
            <a:r>
              <a:rPr lang="es-ES" dirty="0" err="1" smtClean="0"/>
              <a:t>Prices</a:t>
            </a:r>
            <a:r>
              <a:rPr lang="es-ES" dirty="0" smtClean="0"/>
              <a:t> (</a:t>
            </a:r>
            <a:r>
              <a:rPr lang="es-ES" dirty="0" err="1" smtClean="0"/>
              <a:t>weekly</a:t>
            </a:r>
            <a:r>
              <a:rPr lang="es-ES" dirty="0" smtClean="0"/>
              <a:t>)</a:t>
            </a:r>
            <a:endParaRPr lang="es-ES" dirty="0"/>
          </a:p>
        </p:txBody>
      </p:sp>
      <p:sp>
        <p:nvSpPr>
          <p:cNvPr id="3" name="Marcador de contenido 2"/>
          <p:cNvSpPr>
            <a:spLocks noGrp="1"/>
          </p:cNvSpPr>
          <p:nvPr>
            <p:ph idx="1"/>
          </p:nvPr>
        </p:nvSpPr>
        <p:spPr>
          <a:xfrm>
            <a:off x="838200" y="1690688"/>
            <a:ext cx="10515600" cy="4486275"/>
          </a:xfrm>
        </p:spPr>
        <p:txBody>
          <a:bodyPr>
            <a:normAutofit/>
          </a:bodyPr>
          <a:lstStyle/>
          <a:p>
            <a:r>
              <a:rPr lang="es-ES" sz="2400" dirty="0" smtClean="0"/>
              <a:t>Total </a:t>
            </a:r>
            <a:r>
              <a:rPr lang="es-ES" sz="2400" dirty="0" err="1" smtClean="0"/>
              <a:t>price</a:t>
            </a:r>
            <a:r>
              <a:rPr lang="es-ES" sz="2400" dirty="0" smtClean="0"/>
              <a:t>: </a:t>
            </a:r>
            <a:r>
              <a:rPr lang="es-ES" sz="2400" dirty="0" err="1" smtClean="0"/>
              <a:t>high</a:t>
            </a:r>
            <a:r>
              <a:rPr lang="es-ES" sz="2400" dirty="0" smtClean="0"/>
              <a:t> </a:t>
            </a:r>
            <a:r>
              <a:rPr lang="es-ES" sz="2400" dirty="0" err="1" smtClean="0"/>
              <a:t>wind</a:t>
            </a:r>
            <a:r>
              <a:rPr lang="es-ES" sz="2400" dirty="0" smtClean="0"/>
              <a:t>/</a:t>
            </a:r>
            <a:r>
              <a:rPr lang="es-ES" sz="2400" dirty="0" err="1" smtClean="0"/>
              <a:t>hydro</a:t>
            </a:r>
            <a:r>
              <a:rPr lang="es-ES" sz="2400" dirty="0" smtClean="0"/>
              <a:t> </a:t>
            </a:r>
            <a:r>
              <a:rPr lang="es-ES" sz="2400" dirty="0" err="1" smtClean="0"/>
              <a:t>month</a:t>
            </a:r>
            <a:r>
              <a:rPr lang="es-ES" sz="2400" dirty="0" smtClean="0"/>
              <a:t> (Feb, 2015)</a:t>
            </a:r>
            <a:endParaRPr lang="es-ES" sz="2400"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26</a:t>
            </a:fld>
            <a:endParaRPr lang="es-ES"/>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119"/>
            <a:ext cx="12192000" cy="4299795"/>
          </a:xfrm>
          <a:prstGeom prst="rect">
            <a:avLst/>
          </a:prstGeom>
        </p:spPr>
      </p:pic>
    </p:spTree>
    <p:extLst>
      <p:ext uri="{BB962C8B-B14F-4D97-AF65-F5344CB8AC3E}">
        <p14:creationId xmlns:p14="http://schemas.microsoft.com/office/powerpoint/2010/main" val="3279352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Spanish</a:t>
            </a:r>
            <a:r>
              <a:rPr lang="es-ES" dirty="0"/>
              <a:t> </a:t>
            </a:r>
            <a:r>
              <a:rPr lang="es-ES" dirty="0" err="1"/>
              <a:t>Electricity</a:t>
            </a:r>
            <a:r>
              <a:rPr lang="es-ES" dirty="0"/>
              <a:t> </a:t>
            </a:r>
            <a:r>
              <a:rPr lang="es-ES" dirty="0" err="1"/>
              <a:t>Market</a:t>
            </a:r>
            <a:r>
              <a:rPr lang="es-ES" dirty="0"/>
              <a:t>: </a:t>
            </a:r>
            <a:r>
              <a:rPr lang="es-ES" dirty="0" err="1" smtClean="0"/>
              <a:t>Prices</a:t>
            </a:r>
            <a:r>
              <a:rPr lang="es-ES" dirty="0" smtClean="0"/>
              <a:t> (</a:t>
            </a:r>
            <a:r>
              <a:rPr lang="es-ES" dirty="0" err="1" smtClean="0"/>
              <a:t>weekly</a:t>
            </a:r>
            <a:r>
              <a:rPr lang="es-ES" dirty="0"/>
              <a:t>)</a:t>
            </a:r>
          </a:p>
        </p:txBody>
      </p:sp>
      <p:sp>
        <p:nvSpPr>
          <p:cNvPr id="3" name="Marcador de contenido 2"/>
          <p:cNvSpPr>
            <a:spLocks noGrp="1"/>
          </p:cNvSpPr>
          <p:nvPr>
            <p:ph idx="1"/>
          </p:nvPr>
        </p:nvSpPr>
        <p:spPr/>
        <p:txBody>
          <a:bodyPr>
            <a:normAutofit/>
          </a:bodyPr>
          <a:lstStyle/>
          <a:p>
            <a:r>
              <a:rPr lang="es-ES" sz="2400" dirty="0" smtClean="0"/>
              <a:t>Total </a:t>
            </a:r>
            <a:r>
              <a:rPr lang="es-ES" sz="2400" dirty="0" err="1" smtClean="0"/>
              <a:t>price</a:t>
            </a:r>
            <a:r>
              <a:rPr lang="es-ES" sz="2400" dirty="0" smtClean="0"/>
              <a:t>: </a:t>
            </a:r>
            <a:r>
              <a:rPr lang="es-ES" sz="2400" dirty="0" err="1" smtClean="0"/>
              <a:t>low</a:t>
            </a:r>
            <a:r>
              <a:rPr lang="es-ES" sz="2400" dirty="0" smtClean="0"/>
              <a:t> </a:t>
            </a:r>
            <a:r>
              <a:rPr lang="es-ES" sz="2400" dirty="0" err="1" smtClean="0"/>
              <a:t>wind</a:t>
            </a:r>
            <a:r>
              <a:rPr lang="es-ES" sz="2400" dirty="0" smtClean="0"/>
              <a:t>/</a:t>
            </a:r>
            <a:r>
              <a:rPr lang="es-ES" sz="2400" dirty="0" err="1" smtClean="0"/>
              <a:t>hydro</a:t>
            </a:r>
            <a:r>
              <a:rPr lang="es-ES" sz="2400" dirty="0" smtClean="0"/>
              <a:t> </a:t>
            </a:r>
            <a:r>
              <a:rPr lang="es-ES" sz="2400" dirty="0" err="1" smtClean="0"/>
              <a:t>month</a:t>
            </a:r>
            <a:r>
              <a:rPr lang="es-ES" sz="2400" dirty="0" smtClean="0"/>
              <a:t> (</a:t>
            </a:r>
            <a:r>
              <a:rPr lang="es-ES" sz="2400" dirty="0" err="1" smtClean="0"/>
              <a:t>July</a:t>
            </a:r>
            <a:r>
              <a:rPr lang="es-ES" sz="2400" dirty="0" smtClean="0"/>
              <a:t>, 2015)</a:t>
            </a:r>
            <a:endParaRPr lang="es-ES" sz="2400"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27</a:t>
            </a:fld>
            <a:endParaRPr lang="es-ES"/>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21680"/>
            <a:ext cx="12192000" cy="4299795"/>
          </a:xfrm>
          <a:prstGeom prst="rect">
            <a:avLst/>
          </a:prstGeom>
        </p:spPr>
      </p:pic>
    </p:spTree>
    <p:extLst>
      <p:ext uri="{BB962C8B-B14F-4D97-AF65-F5344CB8AC3E}">
        <p14:creationId xmlns:p14="http://schemas.microsoft.com/office/powerpoint/2010/main" val="3684412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Spanish</a:t>
            </a:r>
            <a:r>
              <a:rPr lang="es-ES" dirty="0"/>
              <a:t> </a:t>
            </a:r>
            <a:r>
              <a:rPr lang="es-ES" dirty="0" err="1"/>
              <a:t>Electricity</a:t>
            </a:r>
            <a:r>
              <a:rPr lang="es-ES" dirty="0"/>
              <a:t> </a:t>
            </a:r>
            <a:r>
              <a:rPr lang="es-ES" dirty="0" err="1"/>
              <a:t>Market</a:t>
            </a:r>
            <a:r>
              <a:rPr lang="es-ES" dirty="0" smtClean="0"/>
              <a:t>: Small </a:t>
            </a:r>
            <a:r>
              <a:rPr lang="es-ES" dirty="0" err="1" smtClean="0"/>
              <a:t>Consumers</a:t>
            </a:r>
            <a:endParaRPr lang="es-ES" dirty="0"/>
          </a:p>
        </p:txBody>
      </p:sp>
      <p:sp>
        <p:nvSpPr>
          <p:cNvPr id="3" name="Marcador de contenido 2"/>
          <p:cNvSpPr>
            <a:spLocks noGrp="1"/>
          </p:cNvSpPr>
          <p:nvPr>
            <p:ph idx="1"/>
          </p:nvPr>
        </p:nvSpPr>
        <p:spPr/>
        <p:txBody>
          <a:bodyPr/>
          <a:lstStyle/>
          <a:p>
            <a:r>
              <a:rPr lang="es-ES" dirty="0" smtClean="0">
                <a:solidFill>
                  <a:srgbClr val="0070C0"/>
                </a:solidFill>
              </a:rPr>
              <a:t>PVPC</a:t>
            </a:r>
            <a:r>
              <a:rPr lang="es-ES" dirty="0" smtClean="0"/>
              <a:t> (</a:t>
            </a:r>
            <a:r>
              <a:rPr lang="es-ES" dirty="0" err="1"/>
              <a:t>v</a:t>
            </a:r>
            <a:r>
              <a:rPr lang="es-ES" dirty="0" err="1" smtClean="0"/>
              <a:t>oluntary</a:t>
            </a:r>
            <a:r>
              <a:rPr lang="es-ES" dirty="0" smtClean="0"/>
              <a:t> </a:t>
            </a:r>
            <a:r>
              <a:rPr lang="es-ES" dirty="0" err="1" smtClean="0"/>
              <a:t>price</a:t>
            </a:r>
            <a:r>
              <a:rPr lang="es-ES" dirty="0" smtClean="0"/>
              <a:t> </a:t>
            </a:r>
            <a:r>
              <a:rPr lang="es-ES" dirty="0" err="1" smtClean="0"/>
              <a:t>for</a:t>
            </a:r>
            <a:r>
              <a:rPr lang="es-ES" dirty="0" smtClean="0"/>
              <a:t> </a:t>
            </a:r>
            <a:r>
              <a:rPr lang="es-ES" dirty="0" err="1" smtClean="0"/>
              <a:t>the</a:t>
            </a:r>
            <a:r>
              <a:rPr lang="es-ES" dirty="0" smtClean="0"/>
              <a:t> </a:t>
            </a:r>
            <a:r>
              <a:rPr lang="es-ES" dirty="0" err="1" smtClean="0"/>
              <a:t>small</a:t>
            </a:r>
            <a:r>
              <a:rPr lang="es-ES" dirty="0" smtClean="0"/>
              <a:t> </a:t>
            </a:r>
            <a:r>
              <a:rPr lang="es-ES" dirty="0" err="1" smtClean="0"/>
              <a:t>consumer</a:t>
            </a:r>
            <a:r>
              <a:rPr lang="es-ES" dirty="0" smtClean="0"/>
              <a:t>): no </a:t>
            </a:r>
            <a:r>
              <a:rPr lang="es-ES" dirty="0" err="1" smtClean="0"/>
              <a:t>higher</a:t>
            </a:r>
            <a:r>
              <a:rPr lang="es-ES" dirty="0" smtClean="0"/>
              <a:t> </a:t>
            </a:r>
            <a:r>
              <a:rPr lang="es-ES" dirty="0" err="1" smtClean="0"/>
              <a:t>than</a:t>
            </a:r>
            <a:r>
              <a:rPr lang="es-ES" dirty="0" smtClean="0"/>
              <a:t> 10 kW</a:t>
            </a:r>
          </a:p>
          <a:p>
            <a:endParaRPr lang="es-ES" dirty="0" smtClean="0"/>
          </a:p>
          <a:p>
            <a:r>
              <a:rPr lang="es-ES" dirty="0" err="1" smtClean="0"/>
              <a:t>Two</a:t>
            </a:r>
            <a:r>
              <a:rPr lang="es-ES" dirty="0" smtClean="0"/>
              <a:t> </a:t>
            </a:r>
            <a:r>
              <a:rPr lang="es-ES" dirty="0" err="1" smtClean="0"/>
              <a:t>terms</a:t>
            </a:r>
            <a:r>
              <a:rPr lang="es-ES" dirty="0" smtClean="0"/>
              <a:t>:</a:t>
            </a:r>
          </a:p>
          <a:p>
            <a:endParaRPr lang="es-ES" dirty="0" smtClean="0"/>
          </a:p>
          <a:p>
            <a:pPr lvl="1"/>
            <a:r>
              <a:rPr lang="es-ES" dirty="0" err="1" smtClean="0"/>
              <a:t>Cost</a:t>
            </a:r>
            <a:r>
              <a:rPr lang="es-ES" dirty="0" smtClean="0"/>
              <a:t> of </a:t>
            </a:r>
            <a:r>
              <a:rPr lang="es-ES" dirty="0" err="1" smtClean="0"/>
              <a:t>electricity</a:t>
            </a:r>
            <a:r>
              <a:rPr lang="es-ES" dirty="0" smtClean="0"/>
              <a:t> </a:t>
            </a:r>
            <a:r>
              <a:rPr lang="es-ES" dirty="0" err="1" smtClean="0"/>
              <a:t>generation</a:t>
            </a:r>
            <a:r>
              <a:rPr lang="es-ES" dirty="0" smtClean="0"/>
              <a:t>, </a:t>
            </a:r>
            <a:r>
              <a:rPr lang="es-ES" dirty="0" err="1" smtClean="0"/>
              <a:t>based</a:t>
            </a:r>
            <a:r>
              <a:rPr lang="es-ES" dirty="0" smtClean="0"/>
              <a:t> </a:t>
            </a:r>
            <a:r>
              <a:rPr lang="es-ES" dirty="0" err="1" smtClean="0"/>
              <a:t>on</a:t>
            </a:r>
            <a:r>
              <a:rPr lang="es-ES" dirty="0" smtClean="0"/>
              <a:t> </a:t>
            </a:r>
            <a:r>
              <a:rPr lang="es-ES" dirty="0" err="1" smtClean="0"/>
              <a:t>day-ahead</a:t>
            </a:r>
            <a:r>
              <a:rPr lang="es-ES" dirty="0" smtClean="0"/>
              <a:t> and </a:t>
            </a:r>
            <a:r>
              <a:rPr lang="es-ES" dirty="0" err="1" smtClean="0"/>
              <a:t>intra-day</a:t>
            </a:r>
            <a:r>
              <a:rPr lang="es-ES" dirty="0" smtClean="0"/>
              <a:t> </a:t>
            </a:r>
            <a:r>
              <a:rPr lang="es-ES" dirty="0" err="1" smtClean="0"/>
              <a:t>market</a:t>
            </a:r>
            <a:r>
              <a:rPr lang="es-ES" dirty="0" smtClean="0"/>
              <a:t> </a:t>
            </a:r>
            <a:r>
              <a:rPr lang="es-ES" dirty="0" err="1" smtClean="0"/>
              <a:t>prices</a:t>
            </a:r>
            <a:r>
              <a:rPr lang="es-ES" dirty="0" smtClean="0"/>
              <a:t> (2015)</a:t>
            </a:r>
          </a:p>
          <a:p>
            <a:pPr lvl="1"/>
            <a:endParaRPr lang="es-ES" dirty="0"/>
          </a:p>
          <a:p>
            <a:pPr lvl="1"/>
            <a:r>
              <a:rPr lang="es-ES" dirty="0" err="1" smtClean="0"/>
              <a:t>Fixed</a:t>
            </a:r>
            <a:r>
              <a:rPr lang="es-ES" dirty="0" smtClean="0"/>
              <a:t> </a:t>
            </a:r>
            <a:r>
              <a:rPr lang="es-ES" dirty="0" err="1" smtClean="0"/>
              <a:t>cost</a:t>
            </a:r>
            <a:r>
              <a:rPr lang="es-ES" dirty="0" smtClean="0"/>
              <a:t>: </a:t>
            </a:r>
            <a:r>
              <a:rPr lang="es-ES" dirty="0" err="1" smtClean="0"/>
              <a:t>imposed</a:t>
            </a:r>
            <a:r>
              <a:rPr lang="es-ES" dirty="0" smtClean="0"/>
              <a:t> </a:t>
            </a:r>
            <a:r>
              <a:rPr lang="es-ES" dirty="0" err="1" smtClean="0"/>
              <a:t>by</a:t>
            </a:r>
            <a:r>
              <a:rPr lang="es-ES" dirty="0" smtClean="0"/>
              <a:t> </a:t>
            </a:r>
            <a:r>
              <a:rPr lang="es-ES" dirty="0" err="1" smtClean="0"/>
              <a:t>the</a:t>
            </a:r>
            <a:r>
              <a:rPr lang="es-ES" dirty="0" smtClean="0"/>
              <a:t> </a:t>
            </a:r>
            <a:r>
              <a:rPr lang="es-ES" dirty="0" err="1" smtClean="0"/>
              <a:t>Ministry</a:t>
            </a:r>
            <a:r>
              <a:rPr lang="es-ES" dirty="0" smtClean="0"/>
              <a:t> of </a:t>
            </a:r>
            <a:r>
              <a:rPr lang="es-ES" dirty="0" err="1" smtClean="0"/>
              <a:t>Industry</a:t>
            </a:r>
            <a:r>
              <a:rPr lang="es-ES" dirty="0" smtClean="0"/>
              <a:t> (</a:t>
            </a:r>
            <a:r>
              <a:rPr lang="es-ES" dirty="0" err="1" smtClean="0"/>
              <a:t>taxes</a:t>
            </a:r>
            <a:r>
              <a:rPr lang="es-ES" dirty="0" smtClean="0"/>
              <a:t> </a:t>
            </a:r>
            <a:r>
              <a:rPr lang="es-ES" dirty="0" err="1" smtClean="0"/>
              <a:t>related</a:t>
            </a:r>
            <a:r>
              <a:rPr lang="es-ES" dirty="0" smtClean="0"/>
              <a:t> to </a:t>
            </a:r>
            <a:r>
              <a:rPr lang="es-ES" dirty="0" err="1" smtClean="0"/>
              <a:t>mantain</a:t>
            </a:r>
            <a:r>
              <a:rPr lang="es-ES" dirty="0" smtClean="0"/>
              <a:t> </a:t>
            </a:r>
            <a:r>
              <a:rPr lang="es-ES" dirty="0" err="1" smtClean="0"/>
              <a:t>the</a:t>
            </a:r>
            <a:r>
              <a:rPr lang="es-ES" dirty="0" smtClean="0"/>
              <a:t>    </a:t>
            </a:r>
          </a:p>
          <a:p>
            <a:pPr marL="457200" lvl="1" indent="0">
              <a:buNone/>
            </a:pPr>
            <a:r>
              <a:rPr lang="es-ES" dirty="0"/>
              <a:t> </a:t>
            </a:r>
            <a:r>
              <a:rPr lang="es-ES" dirty="0" smtClean="0"/>
              <a:t>                      </a:t>
            </a:r>
            <a:r>
              <a:rPr lang="es-ES" dirty="0" err="1" smtClean="0"/>
              <a:t>reliability</a:t>
            </a:r>
            <a:r>
              <a:rPr lang="es-ES" dirty="0" smtClean="0"/>
              <a:t> of </a:t>
            </a:r>
            <a:r>
              <a:rPr lang="es-ES" dirty="0" err="1" smtClean="0"/>
              <a:t>the</a:t>
            </a:r>
            <a:r>
              <a:rPr lang="es-ES" dirty="0" smtClean="0"/>
              <a:t> </a:t>
            </a:r>
            <a:r>
              <a:rPr lang="es-ES" dirty="0" err="1" smtClean="0"/>
              <a:t>system</a:t>
            </a:r>
            <a:r>
              <a:rPr lang="es-ES" dirty="0" smtClean="0"/>
              <a:t>)</a:t>
            </a:r>
          </a:p>
          <a:p>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28</a:t>
            </a:fld>
            <a:endParaRPr lang="es-ES"/>
          </a:p>
        </p:txBody>
      </p:sp>
    </p:spTree>
    <p:extLst>
      <p:ext uri="{BB962C8B-B14F-4D97-AF65-F5344CB8AC3E}">
        <p14:creationId xmlns:p14="http://schemas.microsoft.com/office/powerpoint/2010/main" val="3907775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Spanish</a:t>
            </a:r>
            <a:r>
              <a:rPr lang="es-ES" dirty="0" smtClean="0"/>
              <a:t> </a:t>
            </a:r>
            <a:r>
              <a:rPr lang="es-ES" dirty="0" err="1" smtClean="0"/>
              <a:t>Power</a:t>
            </a:r>
            <a:r>
              <a:rPr lang="es-ES" dirty="0" smtClean="0"/>
              <a:t> </a:t>
            </a:r>
            <a:r>
              <a:rPr lang="es-ES" dirty="0" err="1" smtClean="0"/>
              <a:t>System</a:t>
            </a:r>
            <a:r>
              <a:rPr lang="es-ES" dirty="0" smtClean="0"/>
              <a:t>: </a:t>
            </a:r>
            <a:r>
              <a:rPr lang="es-ES" dirty="0" err="1" smtClean="0"/>
              <a:t>HydroWind</a:t>
            </a:r>
            <a:endParaRPr lang="es-ES" dirty="0"/>
          </a:p>
        </p:txBody>
      </p:sp>
      <p:sp>
        <p:nvSpPr>
          <p:cNvPr id="3" name="Marcador de contenido 2"/>
          <p:cNvSpPr>
            <a:spLocks noGrp="1"/>
          </p:cNvSpPr>
          <p:nvPr>
            <p:ph idx="1"/>
          </p:nvPr>
        </p:nvSpPr>
        <p:spPr/>
        <p:txBody>
          <a:bodyPr/>
          <a:lstStyle/>
          <a:p>
            <a:r>
              <a:rPr lang="es-ES" dirty="0" err="1" smtClean="0"/>
              <a:t>An</a:t>
            </a:r>
            <a:r>
              <a:rPr lang="es-ES" dirty="0" smtClean="0"/>
              <a:t> </a:t>
            </a:r>
            <a:r>
              <a:rPr lang="es-ES" dirty="0" err="1" smtClean="0"/>
              <a:t>example</a:t>
            </a:r>
            <a:r>
              <a:rPr lang="es-ES" dirty="0" smtClean="0"/>
              <a:t> of </a:t>
            </a:r>
            <a:r>
              <a:rPr lang="es-ES" dirty="0" err="1" smtClean="0"/>
              <a:t>sustainable</a:t>
            </a:r>
            <a:r>
              <a:rPr lang="es-ES" dirty="0" smtClean="0"/>
              <a:t> </a:t>
            </a:r>
            <a:r>
              <a:rPr lang="es-ES" dirty="0" err="1" smtClean="0"/>
              <a:t>development</a:t>
            </a:r>
            <a:r>
              <a:rPr lang="es-ES" dirty="0" smtClean="0"/>
              <a:t>: El Hierro Island (Canarias)</a:t>
            </a:r>
          </a:p>
          <a:p>
            <a:endParaRPr lang="es-ES" dirty="0" smtClean="0"/>
          </a:p>
          <a:p>
            <a:r>
              <a:rPr lang="es-ES" dirty="0" err="1" smtClean="0"/>
              <a:t>Wind</a:t>
            </a:r>
            <a:r>
              <a:rPr lang="es-ES" dirty="0" smtClean="0"/>
              <a:t> </a:t>
            </a:r>
            <a:r>
              <a:rPr lang="es-ES" dirty="0" err="1" smtClean="0"/>
              <a:t>plant</a:t>
            </a:r>
            <a:r>
              <a:rPr lang="es-ES" dirty="0" smtClean="0"/>
              <a:t>: 11 MW</a:t>
            </a:r>
          </a:p>
          <a:p>
            <a:r>
              <a:rPr lang="es-ES" dirty="0" smtClean="0"/>
              <a:t>Turbine </a:t>
            </a:r>
            <a:r>
              <a:rPr lang="es-ES" dirty="0" err="1" smtClean="0"/>
              <a:t>capacity</a:t>
            </a:r>
            <a:r>
              <a:rPr lang="es-ES" dirty="0" smtClean="0"/>
              <a:t>: 11 MW</a:t>
            </a:r>
          </a:p>
          <a:p>
            <a:r>
              <a:rPr lang="es-ES" dirty="0" err="1"/>
              <a:t>Pumping</a:t>
            </a:r>
            <a:r>
              <a:rPr lang="es-ES" dirty="0"/>
              <a:t> </a:t>
            </a:r>
            <a:r>
              <a:rPr lang="es-ES" dirty="0" err="1"/>
              <a:t>plant</a:t>
            </a:r>
            <a:r>
              <a:rPr lang="es-ES" dirty="0"/>
              <a:t>: </a:t>
            </a:r>
            <a:r>
              <a:rPr lang="es-ES" dirty="0" smtClean="0"/>
              <a:t>6 MW</a:t>
            </a:r>
            <a:endParaRPr lang="es-ES" dirty="0"/>
          </a:p>
          <a:p>
            <a:pPr marL="0" indent="0">
              <a:buNone/>
            </a:pPr>
            <a:endParaRPr lang="es-ES" dirty="0" smtClean="0"/>
          </a:p>
          <a:p>
            <a:r>
              <a:rPr lang="es-ES" dirty="0" smtClean="0"/>
              <a:t>09/08/2015: 100% </a:t>
            </a:r>
            <a:r>
              <a:rPr lang="es-ES" dirty="0" err="1" smtClean="0"/>
              <a:t>renewable</a:t>
            </a:r>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6" name="Marcador de número de diapositiva 5"/>
          <p:cNvSpPr>
            <a:spLocks noGrp="1"/>
          </p:cNvSpPr>
          <p:nvPr>
            <p:ph type="sldNum" sz="quarter" idx="12"/>
          </p:nvPr>
        </p:nvSpPr>
        <p:spPr/>
        <p:txBody>
          <a:bodyPr/>
          <a:lstStyle/>
          <a:p>
            <a:fld id="{099C2FEC-DA09-4F6C-A336-E59DE02A9075}" type="slidenum">
              <a:rPr lang="es-ES" smtClean="0"/>
              <a:t>29</a:t>
            </a:fld>
            <a:endParaRPr lang="es-ES"/>
          </a:p>
        </p:txBody>
      </p:sp>
      <p:pic>
        <p:nvPicPr>
          <p:cNvPr id="3074" name="Picture 2" descr="Resultado de imagen de central hidroeólica el hier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806" y="2370398"/>
            <a:ext cx="5950867" cy="42771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aerogenerado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504" r="36105"/>
          <a:stretch/>
        </p:blipFill>
        <p:spPr bwMode="auto">
          <a:xfrm>
            <a:off x="11054316" y="3462555"/>
            <a:ext cx="598967" cy="75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159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161468"/>
            <a:ext cx="10515600" cy="1325563"/>
          </a:xfrm>
        </p:spPr>
        <p:txBody>
          <a:bodyPr>
            <a:normAutofit/>
          </a:bodyPr>
          <a:lstStyle/>
          <a:p>
            <a:r>
              <a:rPr lang="es-ES" sz="5400" dirty="0" err="1" smtClean="0"/>
              <a:t>Spanish</a:t>
            </a:r>
            <a:r>
              <a:rPr lang="es-ES" sz="5400" dirty="0" smtClean="0"/>
              <a:t> </a:t>
            </a:r>
            <a:r>
              <a:rPr lang="es-ES" sz="5400" dirty="0" err="1" smtClean="0"/>
              <a:t>Electricity</a:t>
            </a:r>
            <a:r>
              <a:rPr lang="es-ES" sz="5400" dirty="0" smtClean="0"/>
              <a:t> </a:t>
            </a:r>
            <a:r>
              <a:rPr lang="es-ES" sz="5400" dirty="0" err="1" smtClean="0"/>
              <a:t>Market</a:t>
            </a:r>
            <a:endParaRPr lang="es-ES" sz="5400"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3</a:t>
            </a:fld>
            <a:endParaRPr lang="es-ES"/>
          </a:p>
        </p:txBody>
      </p:sp>
      <p:pic>
        <p:nvPicPr>
          <p:cNvPr id="7" name="Picture 2" descr="http://millicentmedia.files.wordpress.com/2014/03/europe-light-pol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716" y="2649914"/>
            <a:ext cx="5112568" cy="340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810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42580"/>
            <a:ext cx="10515600" cy="1325563"/>
          </a:xfrm>
        </p:spPr>
        <p:txBody>
          <a:bodyPr/>
          <a:lstStyle/>
          <a:p>
            <a:r>
              <a:rPr lang="es-ES" dirty="0" err="1" smtClean="0"/>
              <a:t>Operation</a:t>
            </a:r>
            <a:r>
              <a:rPr lang="es-ES" dirty="0" smtClean="0"/>
              <a:t> of </a:t>
            </a:r>
            <a:r>
              <a:rPr lang="es-ES" dirty="0" err="1" smtClean="0"/>
              <a:t>Renewable-dominated</a:t>
            </a:r>
            <a:r>
              <a:rPr lang="es-ES" dirty="0" smtClean="0"/>
              <a:t> Electric </a:t>
            </a:r>
            <a:r>
              <a:rPr lang="es-ES" dirty="0" err="1" smtClean="0"/>
              <a:t>Energy</a:t>
            </a:r>
            <a:r>
              <a:rPr lang="es-ES" dirty="0" smtClean="0"/>
              <a:t> </a:t>
            </a:r>
            <a:r>
              <a:rPr lang="es-ES" dirty="0" err="1" smtClean="0"/>
              <a:t>Systems</a:t>
            </a:r>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30</a:t>
            </a:fld>
            <a:endParaRPr lang="es-ES"/>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2964136"/>
            <a:ext cx="5074879" cy="2996220"/>
          </a:xfrm>
          <a:prstGeom prst="rect">
            <a:avLst/>
          </a:prstGeom>
        </p:spPr>
      </p:pic>
    </p:spTree>
    <p:extLst>
      <p:ext uri="{BB962C8B-B14F-4D97-AF65-F5344CB8AC3E}">
        <p14:creationId xmlns:p14="http://schemas.microsoft.com/office/powerpoint/2010/main" val="36341025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Motivation</a:t>
            </a:r>
            <a:endParaRPr lang="es-ES" dirty="0"/>
          </a:p>
        </p:txBody>
      </p:sp>
      <p:sp>
        <p:nvSpPr>
          <p:cNvPr id="3" name="Marcador de contenido 2"/>
          <p:cNvSpPr>
            <a:spLocks noGrp="1"/>
          </p:cNvSpPr>
          <p:nvPr>
            <p:ph idx="1"/>
          </p:nvPr>
        </p:nvSpPr>
        <p:spPr/>
        <p:txBody>
          <a:bodyPr/>
          <a:lstStyle/>
          <a:p>
            <a:r>
              <a:rPr lang="es-ES" dirty="0" err="1" smtClean="0"/>
              <a:t>Europe</a:t>
            </a:r>
            <a:r>
              <a:rPr lang="es-ES" dirty="0" smtClean="0"/>
              <a:t> (MW)</a:t>
            </a:r>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31</a:t>
            </a:fld>
            <a:endParaRPr lang="es-ES"/>
          </a:p>
        </p:txBody>
      </p:sp>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r="17090"/>
          <a:stretch/>
        </p:blipFill>
        <p:spPr>
          <a:xfrm>
            <a:off x="3792932" y="2020532"/>
            <a:ext cx="7771899" cy="4610743"/>
          </a:xfrm>
          <a:prstGeom prst="rect">
            <a:avLst/>
          </a:prstGeom>
        </p:spPr>
      </p:pic>
      <p:graphicFrame>
        <p:nvGraphicFramePr>
          <p:cNvPr id="11" name="Tabla 10"/>
          <p:cNvGraphicFramePr>
            <a:graphicFrameLocks noGrp="1"/>
          </p:cNvGraphicFramePr>
          <p:nvPr>
            <p:extLst>
              <p:ext uri="{D42A27DB-BD31-4B8C-83A1-F6EECF244321}">
                <p14:modId xmlns:p14="http://schemas.microsoft.com/office/powerpoint/2010/main" val="2758570331"/>
              </p:ext>
            </p:extLst>
          </p:nvPr>
        </p:nvGraphicFramePr>
        <p:xfrm>
          <a:off x="838200" y="2876203"/>
          <a:ext cx="2320636" cy="3300760"/>
        </p:xfrm>
        <a:graphic>
          <a:graphicData uri="http://schemas.openxmlformats.org/drawingml/2006/table">
            <a:tbl>
              <a:tblPr firstRow="1" bandRow="1">
                <a:tableStyleId>{2D5ABB26-0587-4C30-8999-92F81FD0307C}</a:tableStyleId>
              </a:tblPr>
              <a:tblGrid>
                <a:gridCol w="1831458">
                  <a:extLst>
                    <a:ext uri="{9D8B030D-6E8A-4147-A177-3AD203B41FA5}">
                      <a16:colId xmlns:a16="http://schemas.microsoft.com/office/drawing/2014/main" val="2490320666"/>
                    </a:ext>
                  </a:extLst>
                </a:gridCol>
                <a:gridCol w="489178">
                  <a:extLst>
                    <a:ext uri="{9D8B030D-6E8A-4147-A177-3AD203B41FA5}">
                      <a16:colId xmlns:a16="http://schemas.microsoft.com/office/drawing/2014/main" val="2126754195"/>
                    </a:ext>
                  </a:extLst>
                </a:gridCol>
              </a:tblGrid>
              <a:tr h="412595">
                <a:tc>
                  <a:txBody>
                    <a:bodyPr/>
                    <a:lstStyle/>
                    <a:p>
                      <a:pPr algn="ctr"/>
                      <a:r>
                        <a:rPr lang="es-ES" dirty="0" err="1" smtClean="0"/>
                        <a:t>Hydro-pump</a:t>
                      </a:r>
                      <a:endParaRPr lang="es-ES" dirty="0"/>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 dirty="0"/>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858254217"/>
                  </a:ext>
                </a:extLst>
              </a:tr>
              <a:tr h="412595">
                <a:tc>
                  <a:txBody>
                    <a:bodyPr/>
                    <a:lstStyle/>
                    <a:p>
                      <a:pPr algn="ctr"/>
                      <a:r>
                        <a:rPr lang="es-ES" dirty="0" err="1" smtClean="0"/>
                        <a:t>Large</a:t>
                      </a:r>
                      <a:r>
                        <a:rPr lang="es-ES" dirty="0" smtClean="0"/>
                        <a:t> </a:t>
                      </a:r>
                      <a:r>
                        <a:rPr lang="es-ES" dirty="0" err="1" smtClean="0"/>
                        <a:t>hydro</a:t>
                      </a:r>
                      <a:endParaRPr lang="es-ES"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 dirty="0"/>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1853128517"/>
                  </a:ext>
                </a:extLst>
              </a:tr>
              <a:tr h="412595">
                <a:tc>
                  <a:txBody>
                    <a:bodyPr/>
                    <a:lstStyle/>
                    <a:p>
                      <a:pPr algn="ctr"/>
                      <a:r>
                        <a:rPr lang="es-ES" dirty="0" err="1" smtClean="0"/>
                        <a:t>Wind</a:t>
                      </a:r>
                      <a:r>
                        <a:rPr lang="es-ES" dirty="0" smtClean="0"/>
                        <a:t> (</a:t>
                      </a:r>
                      <a:r>
                        <a:rPr lang="es-ES" dirty="0" err="1" smtClean="0"/>
                        <a:t>onshore</a:t>
                      </a:r>
                      <a:r>
                        <a:rPr lang="es-ES" dirty="0" smtClean="0"/>
                        <a:t>)</a:t>
                      </a:r>
                      <a:endParaRPr lang="es-ES"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 dirty="0"/>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426758930"/>
                  </a:ext>
                </a:extLst>
              </a:tr>
              <a:tr h="412595">
                <a:tc>
                  <a:txBody>
                    <a:bodyPr/>
                    <a:lstStyle/>
                    <a:p>
                      <a:pPr algn="ctr"/>
                      <a:r>
                        <a:rPr lang="es-ES" dirty="0" err="1" smtClean="0"/>
                        <a:t>Wind</a:t>
                      </a:r>
                      <a:r>
                        <a:rPr lang="es-ES" dirty="0" smtClean="0"/>
                        <a:t> (offshore)</a:t>
                      </a:r>
                      <a:endParaRPr lang="es-ES"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 dirty="0"/>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995592626"/>
                  </a:ext>
                </a:extLst>
              </a:tr>
              <a:tr h="412595">
                <a:tc>
                  <a:txBody>
                    <a:bodyPr/>
                    <a:lstStyle/>
                    <a:p>
                      <a:pPr algn="ctr"/>
                      <a:r>
                        <a:rPr lang="es-ES" dirty="0" smtClean="0"/>
                        <a:t>Solar (PV)</a:t>
                      </a:r>
                      <a:endParaRPr lang="es-ES"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 dirty="0"/>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2049084051"/>
                  </a:ext>
                </a:extLst>
              </a:tr>
              <a:tr h="412595">
                <a:tc>
                  <a:txBody>
                    <a:bodyPr/>
                    <a:lstStyle/>
                    <a:p>
                      <a:pPr algn="ctr"/>
                      <a:r>
                        <a:rPr lang="es-ES" dirty="0" err="1" smtClean="0"/>
                        <a:t>Biomass</a:t>
                      </a:r>
                      <a:r>
                        <a:rPr lang="es-ES" dirty="0" smtClean="0"/>
                        <a:t> (</a:t>
                      </a:r>
                      <a:r>
                        <a:rPr lang="es-ES" dirty="0" err="1" smtClean="0"/>
                        <a:t>solid</a:t>
                      </a:r>
                      <a:r>
                        <a:rPr lang="es-ES" dirty="0" smtClean="0"/>
                        <a:t>)</a:t>
                      </a:r>
                      <a:endParaRPr lang="es-ES"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 dirty="0"/>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4158798283"/>
                  </a:ext>
                </a:extLst>
              </a:tr>
              <a:tr h="412595">
                <a:tc>
                  <a:txBody>
                    <a:bodyPr/>
                    <a:lstStyle/>
                    <a:p>
                      <a:pPr algn="ctr"/>
                      <a:r>
                        <a:rPr lang="es-ES" dirty="0" err="1" smtClean="0"/>
                        <a:t>Biogas</a:t>
                      </a:r>
                      <a:endParaRPr lang="es-ES"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ES" dirty="0"/>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459868428"/>
                  </a:ext>
                </a:extLst>
              </a:tr>
              <a:tr h="412595">
                <a:tc>
                  <a:txBody>
                    <a:bodyPr/>
                    <a:lstStyle/>
                    <a:p>
                      <a:pPr algn="ctr"/>
                      <a:r>
                        <a:rPr lang="es-ES" dirty="0" smtClean="0"/>
                        <a:t>Geo and </a:t>
                      </a:r>
                      <a:r>
                        <a:rPr lang="es-ES" dirty="0" err="1" smtClean="0"/>
                        <a:t>others</a:t>
                      </a:r>
                      <a:endParaRPr lang="es-ES"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endParaRPr lang="es-ES" dirty="0"/>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50000"/>
                      </a:schemeClr>
                    </a:solidFill>
                  </a:tcPr>
                </a:tc>
                <a:extLst>
                  <a:ext uri="{0D108BD9-81ED-4DB2-BD59-A6C34878D82A}">
                    <a16:rowId xmlns:a16="http://schemas.microsoft.com/office/drawing/2014/main" val="1380466770"/>
                  </a:ext>
                </a:extLst>
              </a:tr>
            </a:tbl>
          </a:graphicData>
        </a:graphic>
      </p:graphicFrame>
    </p:spTree>
    <p:extLst>
      <p:ext uri="{BB962C8B-B14F-4D97-AF65-F5344CB8AC3E}">
        <p14:creationId xmlns:p14="http://schemas.microsoft.com/office/powerpoint/2010/main" val="2981631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Motivation</a:t>
            </a:r>
            <a:endParaRPr lang="es-ES" dirty="0"/>
          </a:p>
        </p:txBody>
      </p:sp>
      <p:sp>
        <p:nvSpPr>
          <p:cNvPr id="3" name="Marcador de contenido 2"/>
          <p:cNvSpPr>
            <a:spLocks noGrp="1"/>
          </p:cNvSpPr>
          <p:nvPr>
            <p:ph idx="1"/>
          </p:nvPr>
        </p:nvSpPr>
        <p:spPr>
          <a:xfrm>
            <a:off x="838200" y="1825624"/>
            <a:ext cx="10515600" cy="4530725"/>
          </a:xfrm>
        </p:spPr>
        <p:txBody>
          <a:bodyPr>
            <a:normAutofit/>
          </a:bodyPr>
          <a:lstStyle/>
          <a:p>
            <a:r>
              <a:rPr lang="en-US" sz="3200" dirty="0" smtClean="0"/>
              <a:t>How </a:t>
            </a:r>
            <a:r>
              <a:rPr lang="en-US" sz="3200" dirty="0"/>
              <a:t>does an appropriate level of </a:t>
            </a:r>
            <a:r>
              <a:rPr lang="en-US" sz="3200" dirty="0">
                <a:solidFill>
                  <a:srgbClr val="0070C0"/>
                </a:solidFill>
              </a:rPr>
              <a:t>flexibility</a:t>
            </a:r>
            <a:r>
              <a:rPr lang="en-US" sz="3200" dirty="0"/>
              <a:t> facilitate the operation of the system?</a:t>
            </a:r>
          </a:p>
          <a:p>
            <a:endParaRPr lang="es-ES" dirty="0" smtClean="0"/>
          </a:p>
          <a:p>
            <a:pPr marL="0" indent="0">
              <a:buNone/>
            </a:pPr>
            <a:endParaRPr lang="es-ES" dirty="0" smtClean="0"/>
          </a:p>
          <a:p>
            <a:pPr marL="0" indent="0">
              <a:buNone/>
            </a:pPr>
            <a:r>
              <a:rPr lang="es-ES" dirty="0" smtClean="0"/>
              <a:t>R. Domínguez (*), A. J. Conejo (**), M. Carrión (*). </a:t>
            </a:r>
            <a:r>
              <a:rPr lang="es-ES" dirty="0" err="1" smtClean="0"/>
              <a:t>Operation</a:t>
            </a:r>
            <a:r>
              <a:rPr lang="es-ES" dirty="0" smtClean="0"/>
              <a:t> of</a:t>
            </a:r>
          </a:p>
          <a:p>
            <a:pPr marL="0" indent="0">
              <a:buNone/>
            </a:pPr>
            <a:r>
              <a:rPr lang="es-ES" dirty="0" smtClean="0"/>
              <a:t>a </a:t>
            </a:r>
            <a:r>
              <a:rPr lang="es-ES" dirty="0" err="1" smtClean="0"/>
              <a:t>fully</a:t>
            </a:r>
            <a:r>
              <a:rPr lang="es-ES" dirty="0" smtClean="0"/>
              <a:t> </a:t>
            </a:r>
            <a:r>
              <a:rPr lang="es-ES" dirty="0" err="1" smtClean="0"/>
              <a:t>renewable</a:t>
            </a:r>
            <a:r>
              <a:rPr lang="es-ES" dirty="0" smtClean="0"/>
              <a:t> </a:t>
            </a:r>
            <a:r>
              <a:rPr lang="es-ES" dirty="0" err="1" smtClean="0"/>
              <a:t>electric</a:t>
            </a:r>
            <a:r>
              <a:rPr lang="es-ES" dirty="0" smtClean="0"/>
              <a:t> </a:t>
            </a:r>
            <a:r>
              <a:rPr lang="es-ES" dirty="0" err="1" smtClean="0"/>
              <a:t>energy</a:t>
            </a:r>
            <a:r>
              <a:rPr lang="es-ES" dirty="0" smtClean="0"/>
              <a:t> </a:t>
            </a:r>
            <a:r>
              <a:rPr lang="es-ES" dirty="0" err="1" smtClean="0"/>
              <a:t>system</a:t>
            </a:r>
            <a:r>
              <a:rPr lang="es-ES" dirty="0" smtClean="0"/>
              <a:t> </a:t>
            </a:r>
            <a:r>
              <a:rPr lang="es-ES" dirty="0" err="1" smtClean="0"/>
              <a:t>with</a:t>
            </a:r>
            <a:r>
              <a:rPr lang="es-ES" dirty="0" smtClean="0"/>
              <a:t> CSP</a:t>
            </a:r>
          </a:p>
          <a:p>
            <a:pPr marL="0" indent="0">
              <a:buNone/>
            </a:pPr>
            <a:r>
              <a:rPr lang="es-ES" dirty="0" err="1" smtClean="0"/>
              <a:t>plants</a:t>
            </a:r>
            <a:r>
              <a:rPr lang="es-ES" dirty="0" smtClean="0"/>
              <a:t>. </a:t>
            </a:r>
            <a:r>
              <a:rPr lang="es-ES" i="1" dirty="0" err="1" smtClean="0"/>
              <a:t>Applied</a:t>
            </a:r>
            <a:r>
              <a:rPr lang="es-ES" i="1" dirty="0" smtClean="0"/>
              <a:t> </a:t>
            </a:r>
            <a:r>
              <a:rPr lang="es-ES" i="1" dirty="0" err="1" smtClean="0"/>
              <a:t>Energy</a:t>
            </a:r>
            <a:r>
              <a:rPr lang="es-ES" dirty="0" smtClean="0"/>
              <a:t>, vol. 119, pp. 417-430, 2014.</a:t>
            </a:r>
          </a:p>
          <a:p>
            <a:pPr marL="0" indent="0">
              <a:buNone/>
            </a:pPr>
            <a:endParaRPr lang="es-ES" dirty="0"/>
          </a:p>
          <a:p>
            <a:pPr marL="0" indent="0">
              <a:buNone/>
            </a:pPr>
            <a:r>
              <a:rPr lang="es-ES" sz="2000" dirty="0" smtClean="0"/>
              <a:t>(*) UCLM (</a:t>
            </a:r>
            <a:r>
              <a:rPr lang="es-ES" sz="2000" dirty="0" err="1" smtClean="0"/>
              <a:t>Spain</a:t>
            </a:r>
            <a:r>
              <a:rPr lang="es-ES" sz="2000" dirty="0" smtClean="0"/>
              <a:t>); (**) </a:t>
            </a:r>
            <a:r>
              <a:rPr lang="es-ES" sz="2000" dirty="0" err="1" smtClean="0"/>
              <a:t>The</a:t>
            </a:r>
            <a:r>
              <a:rPr lang="es-ES" sz="2000" dirty="0" smtClean="0"/>
              <a:t> Ohio </a:t>
            </a:r>
            <a:r>
              <a:rPr lang="es-ES" sz="2000" dirty="0" err="1" smtClean="0"/>
              <a:t>State</a:t>
            </a:r>
            <a:r>
              <a:rPr lang="es-ES" sz="2000" dirty="0" smtClean="0"/>
              <a:t> </a:t>
            </a:r>
            <a:r>
              <a:rPr lang="es-ES" sz="2000" dirty="0" err="1" smtClean="0"/>
              <a:t>University</a:t>
            </a:r>
            <a:r>
              <a:rPr lang="es-ES" sz="2000" dirty="0" smtClean="0"/>
              <a:t> (Ohio, US)</a:t>
            </a:r>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32</a:t>
            </a:fld>
            <a:endParaRPr lang="es-ES"/>
          </a:p>
        </p:txBody>
      </p:sp>
      <p:pic>
        <p:nvPicPr>
          <p:cNvPr id="7" name="Picture 6" descr="http://www.mynamesnotmommy.com/wp-content/uploads/2013/05/question-mark.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47" t="4056" r="-1283" b="5412"/>
          <a:stretch/>
        </p:blipFill>
        <p:spPr bwMode="auto">
          <a:xfrm>
            <a:off x="10275885" y="2315150"/>
            <a:ext cx="1685207" cy="154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608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Operating</a:t>
            </a:r>
            <a:r>
              <a:rPr lang="es-ES" dirty="0" smtClean="0"/>
              <a:t> </a:t>
            </a:r>
            <a:r>
              <a:rPr lang="es-ES" dirty="0" err="1" smtClean="0"/>
              <a:t>Fully</a:t>
            </a:r>
            <a:r>
              <a:rPr lang="es-ES" dirty="0" smtClean="0"/>
              <a:t> </a:t>
            </a:r>
            <a:r>
              <a:rPr lang="es-ES" dirty="0" err="1" smtClean="0"/>
              <a:t>Renewable</a:t>
            </a:r>
            <a:r>
              <a:rPr lang="es-ES" dirty="0" smtClean="0"/>
              <a:t> EES: </a:t>
            </a:r>
            <a:r>
              <a:rPr lang="es-ES" dirty="0" err="1" smtClean="0"/>
              <a:t>Objective</a:t>
            </a:r>
            <a:endParaRPr lang="es-ES" dirty="0"/>
          </a:p>
        </p:txBody>
      </p:sp>
      <p:sp>
        <p:nvSpPr>
          <p:cNvPr id="3" name="Marcador de contenido 2"/>
          <p:cNvSpPr>
            <a:spLocks noGrp="1"/>
          </p:cNvSpPr>
          <p:nvPr>
            <p:ph idx="1"/>
          </p:nvPr>
        </p:nvSpPr>
        <p:spPr/>
        <p:txBody>
          <a:bodyPr/>
          <a:lstStyle/>
          <a:p>
            <a:r>
              <a:rPr lang="es-ES" dirty="0"/>
              <a:t>T</a:t>
            </a:r>
            <a:r>
              <a:rPr lang="es-ES" dirty="0" smtClean="0"/>
              <a:t>o </a:t>
            </a:r>
            <a:r>
              <a:rPr lang="es-ES" b="1" dirty="0" err="1"/>
              <a:t>schedule</a:t>
            </a:r>
            <a:r>
              <a:rPr lang="es-ES" dirty="0"/>
              <a:t> </a:t>
            </a:r>
            <a:r>
              <a:rPr lang="es-ES" dirty="0" err="1"/>
              <a:t>energy</a:t>
            </a:r>
            <a:r>
              <a:rPr lang="es-ES" dirty="0"/>
              <a:t> and reserves in </a:t>
            </a:r>
            <a:r>
              <a:rPr lang="es-ES" dirty="0" err="1"/>
              <a:t>the</a:t>
            </a:r>
            <a:r>
              <a:rPr lang="es-ES" dirty="0"/>
              <a:t> </a:t>
            </a:r>
            <a:r>
              <a:rPr lang="es-ES" dirty="0" err="1"/>
              <a:t>day-ahead</a:t>
            </a:r>
            <a:r>
              <a:rPr lang="es-ES" dirty="0"/>
              <a:t> </a:t>
            </a:r>
            <a:r>
              <a:rPr lang="es-ES" dirty="0" err="1"/>
              <a:t>market</a:t>
            </a:r>
            <a:r>
              <a:rPr lang="es-ES" dirty="0"/>
              <a:t>, </a:t>
            </a:r>
            <a:r>
              <a:rPr lang="es-ES" dirty="0" err="1"/>
              <a:t>taking</a:t>
            </a:r>
            <a:r>
              <a:rPr lang="es-ES" dirty="0"/>
              <a:t> </a:t>
            </a:r>
            <a:r>
              <a:rPr lang="es-ES" dirty="0" err="1"/>
              <a:t>into</a:t>
            </a:r>
            <a:r>
              <a:rPr lang="es-ES" dirty="0"/>
              <a:t> </a:t>
            </a:r>
            <a:r>
              <a:rPr lang="es-ES" dirty="0" err="1"/>
              <a:t>account</a:t>
            </a:r>
            <a:r>
              <a:rPr lang="es-ES" dirty="0"/>
              <a:t> </a:t>
            </a:r>
            <a:r>
              <a:rPr lang="es-ES" dirty="0" err="1"/>
              <a:t>the</a:t>
            </a:r>
            <a:r>
              <a:rPr lang="es-ES" dirty="0"/>
              <a:t> </a:t>
            </a:r>
            <a:r>
              <a:rPr lang="es-ES" dirty="0" err="1"/>
              <a:t>uncertainty</a:t>
            </a:r>
            <a:r>
              <a:rPr lang="es-ES" dirty="0"/>
              <a:t> of </a:t>
            </a:r>
            <a:r>
              <a:rPr lang="es-ES" dirty="0" err="1"/>
              <a:t>the</a:t>
            </a:r>
            <a:r>
              <a:rPr lang="es-ES" dirty="0"/>
              <a:t> </a:t>
            </a:r>
            <a:r>
              <a:rPr lang="es-ES" dirty="0" err="1" smtClean="0"/>
              <a:t>stochastic</a:t>
            </a:r>
            <a:r>
              <a:rPr lang="es-ES" dirty="0" smtClean="0"/>
              <a:t> </a:t>
            </a:r>
            <a:r>
              <a:rPr lang="es-ES" dirty="0" err="1"/>
              <a:t>power</a:t>
            </a:r>
            <a:r>
              <a:rPr lang="es-ES" dirty="0"/>
              <a:t> </a:t>
            </a:r>
            <a:r>
              <a:rPr lang="es-ES" dirty="0" err="1"/>
              <a:t>production</a:t>
            </a:r>
            <a:r>
              <a:rPr lang="es-ES" dirty="0"/>
              <a:t> in </a:t>
            </a:r>
            <a:r>
              <a:rPr lang="es-ES" dirty="0" err="1"/>
              <a:t>the</a:t>
            </a:r>
            <a:r>
              <a:rPr lang="es-ES" dirty="0"/>
              <a:t> real-time </a:t>
            </a:r>
            <a:r>
              <a:rPr lang="es-ES" dirty="0" err="1"/>
              <a:t>operation</a:t>
            </a:r>
            <a:r>
              <a:rPr lang="es-ES" dirty="0"/>
              <a:t>.</a:t>
            </a:r>
          </a:p>
          <a:p>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33</a:t>
            </a:fld>
            <a:endParaRPr lang="es-ES"/>
          </a:p>
        </p:txBody>
      </p:sp>
      <p:pic>
        <p:nvPicPr>
          <p:cNvPr id="7" name="Picture 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3346" y="3241717"/>
            <a:ext cx="4992972" cy="3024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2292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0291" y="365125"/>
            <a:ext cx="11286836" cy="1325563"/>
          </a:xfrm>
        </p:spPr>
        <p:txBody>
          <a:bodyPr/>
          <a:lstStyle/>
          <a:p>
            <a:r>
              <a:rPr lang="es-ES" dirty="0" err="1"/>
              <a:t>Operating</a:t>
            </a:r>
            <a:r>
              <a:rPr lang="es-ES" dirty="0"/>
              <a:t> </a:t>
            </a:r>
            <a:r>
              <a:rPr lang="es-ES" dirty="0" err="1"/>
              <a:t>Fully</a:t>
            </a:r>
            <a:r>
              <a:rPr lang="es-ES" dirty="0"/>
              <a:t> </a:t>
            </a:r>
            <a:r>
              <a:rPr lang="es-ES" dirty="0" err="1"/>
              <a:t>Renewable</a:t>
            </a:r>
            <a:r>
              <a:rPr lang="es-ES" dirty="0"/>
              <a:t> </a:t>
            </a:r>
            <a:r>
              <a:rPr lang="es-ES" dirty="0" smtClean="0"/>
              <a:t>EES: </a:t>
            </a:r>
            <a:r>
              <a:rPr lang="es-ES" dirty="0" err="1" smtClean="0"/>
              <a:t>Decision</a:t>
            </a:r>
            <a:r>
              <a:rPr lang="es-ES" dirty="0" smtClean="0"/>
              <a:t> </a:t>
            </a:r>
            <a:r>
              <a:rPr lang="es-ES" dirty="0" err="1" smtClean="0"/>
              <a:t>Process</a:t>
            </a:r>
            <a:endParaRPr lang="es-ES" dirty="0"/>
          </a:p>
        </p:txBody>
      </p:sp>
      <p:sp>
        <p:nvSpPr>
          <p:cNvPr id="3" name="Marcador de contenido 2"/>
          <p:cNvSpPr>
            <a:spLocks noGrp="1"/>
          </p:cNvSpPr>
          <p:nvPr>
            <p:ph idx="1"/>
          </p:nvPr>
        </p:nvSpPr>
        <p:spPr/>
        <p:txBody>
          <a:bodyPr/>
          <a:lstStyle/>
          <a:p>
            <a:r>
              <a:rPr lang="es-ES" dirty="0" err="1" smtClean="0"/>
              <a:t>Two-stage</a:t>
            </a:r>
            <a:r>
              <a:rPr lang="es-ES" dirty="0" smtClean="0"/>
              <a:t> </a:t>
            </a:r>
            <a:r>
              <a:rPr lang="es-ES" dirty="0" err="1" smtClean="0"/>
              <a:t>stochastic</a:t>
            </a:r>
            <a:endParaRPr lang="es-ES" dirty="0" smtClean="0"/>
          </a:p>
          <a:p>
            <a:pPr marL="0" indent="0">
              <a:buNone/>
            </a:pPr>
            <a:r>
              <a:rPr lang="es-ES" dirty="0" err="1" smtClean="0"/>
              <a:t>programming</a:t>
            </a:r>
            <a:r>
              <a:rPr lang="es-ES" dirty="0" smtClean="0"/>
              <a:t> </a:t>
            </a:r>
            <a:r>
              <a:rPr lang="es-ES" dirty="0" err="1" smtClean="0"/>
              <a:t>problem</a:t>
            </a:r>
            <a:r>
              <a:rPr lang="es-ES" dirty="0" smtClean="0"/>
              <a:t>:</a:t>
            </a:r>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34</a:t>
            </a:fld>
            <a:endParaRPr lang="es-E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477" y="1635545"/>
            <a:ext cx="5144468" cy="4720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09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0145" y="365125"/>
            <a:ext cx="11526981" cy="1325563"/>
          </a:xfrm>
        </p:spPr>
        <p:txBody>
          <a:bodyPr/>
          <a:lstStyle/>
          <a:p>
            <a:r>
              <a:rPr lang="es-ES" dirty="0" err="1"/>
              <a:t>Operating</a:t>
            </a:r>
            <a:r>
              <a:rPr lang="es-ES" dirty="0"/>
              <a:t> </a:t>
            </a:r>
            <a:r>
              <a:rPr lang="es-ES" dirty="0" err="1"/>
              <a:t>Fully</a:t>
            </a:r>
            <a:r>
              <a:rPr lang="es-ES" dirty="0"/>
              <a:t> </a:t>
            </a:r>
            <a:r>
              <a:rPr lang="es-ES" dirty="0" err="1"/>
              <a:t>Renewable</a:t>
            </a:r>
            <a:r>
              <a:rPr lang="es-ES" dirty="0"/>
              <a:t> </a:t>
            </a:r>
            <a:r>
              <a:rPr lang="es-ES" dirty="0" smtClean="0"/>
              <a:t>EES: </a:t>
            </a:r>
            <a:r>
              <a:rPr lang="es-ES" dirty="0" err="1" smtClean="0"/>
              <a:t>Model</a:t>
            </a:r>
            <a:r>
              <a:rPr lang="es-ES" dirty="0" smtClean="0"/>
              <a:t> </a:t>
            </a:r>
            <a:r>
              <a:rPr lang="es-ES" dirty="0" err="1" smtClean="0"/>
              <a:t>Description</a:t>
            </a:r>
            <a:endParaRPr lang="es-ES" dirty="0"/>
          </a:p>
        </p:txBody>
      </p:sp>
      <p:sp>
        <p:nvSpPr>
          <p:cNvPr id="3" name="Marcador de contenido 2"/>
          <p:cNvSpPr>
            <a:spLocks noGrp="1"/>
          </p:cNvSpPr>
          <p:nvPr>
            <p:ph idx="1"/>
          </p:nvPr>
        </p:nvSpPr>
        <p:spPr/>
        <p:txBody>
          <a:bodyPr/>
          <a:lstStyle/>
          <a:p>
            <a:pPr algn="just"/>
            <a:r>
              <a:rPr lang="es-ES" dirty="0" err="1"/>
              <a:t>Independent</a:t>
            </a:r>
            <a:r>
              <a:rPr lang="es-ES" dirty="0"/>
              <a:t> </a:t>
            </a:r>
            <a:r>
              <a:rPr lang="es-ES" dirty="0" err="1"/>
              <a:t>System</a:t>
            </a:r>
            <a:r>
              <a:rPr lang="es-ES" dirty="0"/>
              <a:t> </a:t>
            </a:r>
            <a:r>
              <a:rPr lang="es-ES" dirty="0" err="1"/>
              <a:t>Operator</a:t>
            </a:r>
            <a:r>
              <a:rPr lang="es-ES" dirty="0"/>
              <a:t> (ISO) </a:t>
            </a:r>
            <a:r>
              <a:rPr lang="es-ES" dirty="0" err="1"/>
              <a:t>perspective</a:t>
            </a:r>
            <a:endParaRPr lang="es-ES" dirty="0"/>
          </a:p>
          <a:p>
            <a:pPr algn="just"/>
            <a:r>
              <a:rPr lang="es-ES" dirty="0" err="1"/>
              <a:t>Two</a:t>
            </a:r>
            <a:r>
              <a:rPr lang="es-ES" dirty="0"/>
              <a:t> </a:t>
            </a:r>
            <a:r>
              <a:rPr lang="es-ES" dirty="0" err="1"/>
              <a:t>types</a:t>
            </a:r>
            <a:r>
              <a:rPr lang="es-ES" dirty="0"/>
              <a:t> of </a:t>
            </a:r>
            <a:r>
              <a:rPr lang="es-ES" dirty="0" err="1"/>
              <a:t>renewable</a:t>
            </a:r>
            <a:r>
              <a:rPr lang="es-ES" dirty="0"/>
              <a:t> </a:t>
            </a:r>
            <a:r>
              <a:rPr lang="es-ES" dirty="0" err="1"/>
              <a:t>units</a:t>
            </a:r>
            <a:r>
              <a:rPr lang="es-ES" dirty="0"/>
              <a:t>:</a:t>
            </a:r>
          </a:p>
          <a:p>
            <a:pPr lvl="1" algn="just"/>
            <a:r>
              <a:rPr lang="es-ES" dirty="0" err="1"/>
              <a:t>Dispatchable</a:t>
            </a:r>
            <a:r>
              <a:rPr lang="es-ES" dirty="0"/>
              <a:t> </a:t>
            </a:r>
            <a:r>
              <a:rPr lang="es-ES" dirty="0" err="1"/>
              <a:t>units</a:t>
            </a:r>
            <a:r>
              <a:rPr lang="es-ES" dirty="0"/>
              <a:t>: </a:t>
            </a:r>
            <a:r>
              <a:rPr lang="es-ES" dirty="0" err="1"/>
              <a:t>biomass</a:t>
            </a:r>
            <a:endParaRPr lang="es-ES" dirty="0"/>
          </a:p>
          <a:p>
            <a:pPr lvl="1" algn="just"/>
            <a:r>
              <a:rPr lang="es-ES" dirty="0"/>
              <a:t>Non-</a:t>
            </a:r>
            <a:r>
              <a:rPr lang="es-ES" dirty="0" err="1"/>
              <a:t>dispatchable</a:t>
            </a:r>
            <a:r>
              <a:rPr lang="es-ES" dirty="0"/>
              <a:t> </a:t>
            </a:r>
            <a:r>
              <a:rPr lang="es-ES" dirty="0" err="1"/>
              <a:t>units</a:t>
            </a:r>
            <a:r>
              <a:rPr lang="es-ES" dirty="0"/>
              <a:t>: </a:t>
            </a:r>
            <a:r>
              <a:rPr lang="es-ES" dirty="0" err="1"/>
              <a:t>wind</a:t>
            </a:r>
            <a:r>
              <a:rPr lang="es-ES" dirty="0"/>
              <a:t> and solar</a:t>
            </a:r>
          </a:p>
          <a:p>
            <a:pPr algn="just"/>
            <a:r>
              <a:rPr lang="es-ES" dirty="0"/>
              <a:t>Storage </a:t>
            </a:r>
            <a:r>
              <a:rPr lang="es-ES" dirty="0" err="1"/>
              <a:t>facilities</a:t>
            </a:r>
            <a:r>
              <a:rPr lang="es-ES" dirty="0"/>
              <a:t>: </a:t>
            </a:r>
            <a:r>
              <a:rPr lang="es-ES" dirty="0" err="1"/>
              <a:t>pumped-storage</a:t>
            </a:r>
            <a:r>
              <a:rPr lang="es-ES" dirty="0"/>
              <a:t> </a:t>
            </a:r>
            <a:r>
              <a:rPr lang="es-ES" dirty="0" err="1"/>
              <a:t>units</a:t>
            </a:r>
            <a:endParaRPr lang="es-ES" dirty="0"/>
          </a:p>
          <a:p>
            <a:pPr algn="just"/>
            <a:r>
              <a:rPr lang="es-ES" dirty="0" err="1"/>
              <a:t>Biomass</a:t>
            </a:r>
            <a:r>
              <a:rPr lang="es-ES" dirty="0"/>
              <a:t> </a:t>
            </a:r>
            <a:r>
              <a:rPr lang="es-ES" dirty="0" err="1"/>
              <a:t>units</a:t>
            </a:r>
            <a:r>
              <a:rPr lang="es-ES" dirty="0"/>
              <a:t> can </a:t>
            </a:r>
            <a:r>
              <a:rPr lang="es-ES" dirty="0" err="1"/>
              <a:t>provide</a:t>
            </a:r>
            <a:r>
              <a:rPr lang="es-ES" dirty="0"/>
              <a:t> reserve </a:t>
            </a:r>
            <a:r>
              <a:rPr lang="es-ES" dirty="0" err="1"/>
              <a:t>services</a:t>
            </a:r>
            <a:r>
              <a:rPr lang="es-ES" dirty="0"/>
              <a:t> </a:t>
            </a:r>
            <a:r>
              <a:rPr lang="es-ES" dirty="0" err="1"/>
              <a:t>through</a:t>
            </a:r>
            <a:r>
              <a:rPr lang="es-ES" dirty="0"/>
              <a:t> </a:t>
            </a:r>
            <a:r>
              <a:rPr lang="es-ES" dirty="0" err="1"/>
              <a:t>scheduled</a:t>
            </a:r>
            <a:r>
              <a:rPr lang="es-ES" dirty="0"/>
              <a:t> and non-</a:t>
            </a:r>
            <a:r>
              <a:rPr lang="es-ES" dirty="0" err="1"/>
              <a:t>scheduled</a:t>
            </a:r>
            <a:r>
              <a:rPr lang="es-ES" dirty="0"/>
              <a:t> reserves</a:t>
            </a:r>
          </a:p>
          <a:p>
            <a:pPr algn="just"/>
            <a:r>
              <a:rPr lang="es-ES" altLang="es-ES" dirty="0" err="1"/>
              <a:t>Demand</a:t>
            </a:r>
            <a:r>
              <a:rPr lang="es-ES" altLang="es-ES" dirty="0"/>
              <a:t> </a:t>
            </a:r>
            <a:r>
              <a:rPr lang="es-ES" altLang="es-ES" dirty="0" err="1"/>
              <a:t>side</a:t>
            </a:r>
            <a:r>
              <a:rPr lang="es-ES" altLang="es-ES" dirty="0"/>
              <a:t> </a:t>
            </a:r>
            <a:r>
              <a:rPr lang="es-ES" altLang="es-ES" dirty="0" err="1"/>
              <a:t>management</a:t>
            </a:r>
            <a:r>
              <a:rPr lang="es-ES" altLang="es-ES" dirty="0"/>
              <a:t> </a:t>
            </a:r>
            <a:r>
              <a:rPr lang="es-ES" altLang="es-ES" dirty="0" err="1"/>
              <a:t>through</a:t>
            </a:r>
            <a:r>
              <a:rPr lang="es-ES" altLang="es-ES" dirty="0"/>
              <a:t> reserve </a:t>
            </a:r>
            <a:r>
              <a:rPr lang="es-ES" altLang="es-ES" dirty="0" err="1" smtClean="0"/>
              <a:t>services</a:t>
            </a:r>
            <a:endParaRPr lang="es-ES" alt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35</a:t>
            </a:fld>
            <a:endParaRPr lang="es-ES"/>
          </a:p>
        </p:txBody>
      </p:sp>
    </p:spTree>
    <p:extLst>
      <p:ext uri="{BB962C8B-B14F-4D97-AF65-F5344CB8AC3E}">
        <p14:creationId xmlns:p14="http://schemas.microsoft.com/office/powerpoint/2010/main" val="1145581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Operating</a:t>
            </a:r>
            <a:r>
              <a:rPr lang="es-ES" dirty="0"/>
              <a:t> </a:t>
            </a:r>
            <a:r>
              <a:rPr lang="es-ES" dirty="0" err="1"/>
              <a:t>Fully</a:t>
            </a:r>
            <a:r>
              <a:rPr lang="es-ES" dirty="0"/>
              <a:t> </a:t>
            </a:r>
            <a:r>
              <a:rPr lang="es-ES" dirty="0" err="1"/>
              <a:t>Renewable</a:t>
            </a:r>
            <a:r>
              <a:rPr lang="es-ES" dirty="0"/>
              <a:t> </a:t>
            </a:r>
            <a:r>
              <a:rPr lang="es-ES" dirty="0" smtClean="0"/>
              <a:t>EES: Case </a:t>
            </a:r>
            <a:r>
              <a:rPr lang="es-ES" dirty="0" err="1" smtClean="0"/>
              <a:t>Study</a:t>
            </a:r>
            <a:endParaRPr lang="es-ES" dirty="0"/>
          </a:p>
        </p:txBody>
      </p:sp>
      <p:sp>
        <p:nvSpPr>
          <p:cNvPr id="3" name="Marcador de contenido 2"/>
          <p:cNvSpPr>
            <a:spLocks noGrp="1"/>
          </p:cNvSpPr>
          <p:nvPr>
            <p:ph idx="1"/>
          </p:nvPr>
        </p:nvSpPr>
        <p:spPr/>
        <p:txBody>
          <a:bodyPr/>
          <a:lstStyle/>
          <a:p>
            <a:pPr marL="342900" indent="-342900"/>
            <a:endParaRPr lang="es-ES" dirty="0" smtClean="0"/>
          </a:p>
          <a:p>
            <a:pPr marL="342900" indent="-342900"/>
            <a:r>
              <a:rPr lang="es-ES" dirty="0" smtClean="0"/>
              <a:t>IEEE 118-node </a:t>
            </a:r>
            <a:r>
              <a:rPr lang="es-ES" dirty="0" err="1" smtClean="0"/>
              <a:t>system</a:t>
            </a:r>
            <a:endParaRPr lang="es-ES" dirty="0"/>
          </a:p>
          <a:p>
            <a:pPr marL="342900" indent="-342900"/>
            <a:r>
              <a:rPr lang="es-ES" dirty="0"/>
              <a:t>95 </a:t>
            </a:r>
            <a:r>
              <a:rPr lang="es-ES" dirty="0" err="1"/>
              <a:t>demands</a:t>
            </a:r>
            <a:endParaRPr lang="es-ES" dirty="0"/>
          </a:p>
          <a:p>
            <a:pPr marL="342900" indent="-342900"/>
            <a:r>
              <a:rPr lang="es-ES" dirty="0" err="1"/>
              <a:t>Wind</a:t>
            </a:r>
            <a:endParaRPr lang="es-ES" dirty="0"/>
          </a:p>
          <a:p>
            <a:pPr marL="342900" indent="-342900"/>
            <a:r>
              <a:rPr lang="es-ES" dirty="0" smtClean="0"/>
              <a:t>CSP+TES</a:t>
            </a:r>
            <a:endParaRPr lang="es-ES" dirty="0"/>
          </a:p>
          <a:p>
            <a:pPr marL="342900" indent="-342900"/>
            <a:r>
              <a:rPr lang="es-ES" dirty="0" err="1"/>
              <a:t>Biomass</a:t>
            </a:r>
            <a:endParaRPr lang="es-ES" dirty="0"/>
          </a:p>
          <a:p>
            <a:pPr marL="342900" indent="-342900"/>
            <a:r>
              <a:rPr lang="es-ES" dirty="0" err="1"/>
              <a:t>Pumped-storage</a:t>
            </a:r>
            <a:endParaRPr lang="es-ES" dirty="0"/>
          </a:p>
          <a:p>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36</a:t>
            </a:fld>
            <a:endParaRPr lang="es-ES"/>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111" y="1690688"/>
            <a:ext cx="6519289" cy="467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4451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Operating</a:t>
            </a:r>
            <a:r>
              <a:rPr lang="es-ES" dirty="0"/>
              <a:t> </a:t>
            </a:r>
            <a:r>
              <a:rPr lang="es-ES" dirty="0" err="1"/>
              <a:t>Fully</a:t>
            </a:r>
            <a:r>
              <a:rPr lang="es-ES" dirty="0"/>
              <a:t> </a:t>
            </a:r>
            <a:r>
              <a:rPr lang="es-ES" dirty="0" err="1"/>
              <a:t>Renewable</a:t>
            </a:r>
            <a:r>
              <a:rPr lang="es-ES" dirty="0"/>
              <a:t> EES: </a:t>
            </a:r>
            <a:r>
              <a:rPr lang="es-ES" dirty="0" err="1" smtClean="0"/>
              <a:t>Results</a:t>
            </a:r>
            <a:endParaRPr lang="es-ES" dirty="0"/>
          </a:p>
        </p:txBody>
      </p:sp>
      <p:sp>
        <p:nvSpPr>
          <p:cNvPr id="3" name="Marcador de contenido 2"/>
          <p:cNvSpPr>
            <a:spLocks noGrp="1"/>
          </p:cNvSpPr>
          <p:nvPr>
            <p:ph idx="1"/>
          </p:nvPr>
        </p:nvSpPr>
        <p:spPr/>
        <p:txBody>
          <a:bodyPr/>
          <a:lstStyle/>
          <a:p>
            <a:r>
              <a:rPr lang="es-ES" sz="2400" dirty="0" err="1"/>
              <a:t>Power</a:t>
            </a:r>
            <a:r>
              <a:rPr lang="es-ES" sz="2400" dirty="0"/>
              <a:t> and reserves </a:t>
            </a:r>
            <a:r>
              <a:rPr lang="es-ES" sz="2400" dirty="0" err="1"/>
              <a:t>scheduled</a:t>
            </a:r>
            <a:r>
              <a:rPr lang="es-ES" sz="2400" dirty="0"/>
              <a:t> </a:t>
            </a:r>
            <a:r>
              <a:rPr lang="es-ES" sz="2400" dirty="0" err="1"/>
              <a:t>by</a:t>
            </a:r>
            <a:r>
              <a:rPr lang="es-ES" sz="2400" dirty="0"/>
              <a:t> </a:t>
            </a:r>
            <a:r>
              <a:rPr lang="es-ES" sz="2400" dirty="0" err="1"/>
              <a:t>biomass</a:t>
            </a:r>
            <a:r>
              <a:rPr lang="es-ES" sz="2400" dirty="0"/>
              <a:t> </a:t>
            </a:r>
            <a:r>
              <a:rPr lang="es-ES" sz="2400" dirty="0" err="1" smtClean="0"/>
              <a:t>units</a:t>
            </a:r>
            <a:r>
              <a:rPr lang="es-ES" sz="2400" dirty="0" smtClean="0"/>
              <a:t> (</a:t>
            </a:r>
            <a:r>
              <a:rPr lang="es-ES" sz="2400" dirty="0" err="1" smtClean="0"/>
              <a:t>day-ahead</a:t>
            </a:r>
            <a:r>
              <a:rPr lang="es-ES" sz="2400" dirty="0" smtClean="0"/>
              <a:t> </a:t>
            </a:r>
            <a:r>
              <a:rPr lang="es-ES" sz="2400" dirty="0" err="1" smtClean="0"/>
              <a:t>scheduling</a:t>
            </a:r>
            <a:r>
              <a:rPr lang="es-ES" sz="2400" dirty="0" smtClean="0"/>
              <a:t>)</a:t>
            </a:r>
            <a:endParaRPr lang="es-ES" sz="2400" dirty="0"/>
          </a:p>
          <a:p>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37</a:t>
            </a:fld>
            <a:endParaRPr lang="es-ES"/>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2742" y="2500740"/>
            <a:ext cx="6145146" cy="367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475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Operating</a:t>
            </a:r>
            <a:r>
              <a:rPr lang="es-ES" dirty="0"/>
              <a:t> </a:t>
            </a:r>
            <a:r>
              <a:rPr lang="es-ES" dirty="0" err="1"/>
              <a:t>Fully</a:t>
            </a:r>
            <a:r>
              <a:rPr lang="es-ES" dirty="0"/>
              <a:t> </a:t>
            </a:r>
            <a:r>
              <a:rPr lang="es-ES" dirty="0" err="1"/>
              <a:t>Renewable</a:t>
            </a:r>
            <a:r>
              <a:rPr lang="es-ES" dirty="0"/>
              <a:t> EES: </a:t>
            </a:r>
            <a:r>
              <a:rPr lang="es-ES" dirty="0" err="1" smtClean="0"/>
              <a:t>Results</a:t>
            </a:r>
            <a:endParaRPr lang="es-ES" dirty="0"/>
          </a:p>
        </p:txBody>
      </p:sp>
      <p:sp>
        <p:nvSpPr>
          <p:cNvPr id="3" name="Marcador de contenido 2"/>
          <p:cNvSpPr>
            <a:spLocks noGrp="1"/>
          </p:cNvSpPr>
          <p:nvPr>
            <p:ph idx="1"/>
          </p:nvPr>
        </p:nvSpPr>
        <p:spPr>
          <a:xfrm>
            <a:off x="838200" y="1735055"/>
            <a:ext cx="10515600" cy="4441908"/>
          </a:xfrm>
        </p:spPr>
        <p:txBody>
          <a:bodyPr/>
          <a:lstStyle/>
          <a:p>
            <a:r>
              <a:rPr lang="es-ES" sz="2400" dirty="0" err="1"/>
              <a:t>Power</a:t>
            </a:r>
            <a:r>
              <a:rPr lang="es-ES" sz="2400" dirty="0"/>
              <a:t> </a:t>
            </a:r>
            <a:r>
              <a:rPr lang="es-ES" sz="2400" dirty="0" err="1"/>
              <a:t>generated</a:t>
            </a:r>
            <a:r>
              <a:rPr lang="es-ES" sz="2400" dirty="0"/>
              <a:t> per </a:t>
            </a:r>
            <a:r>
              <a:rPr lang="es-ES" sz="2400" dirty="0" err="1"/>
              <a:t>technology</a:t>
            </a:r>
            <a:r>
              <a:rPr lang="es-ES" sz="2400" dirty="0"/>
              <a:t> in </a:t>
            </a:r>
            <a:r>
              <a:rPr lang="es-ES" sz="2400" dirty="0" err="1"/>
              <a:t>high</a:t>
            </a:r>
            <a:r>
              <a:rPr lang="es-ES" sz="2400" dirty="0"/>
              <a:t>/</a:t>
            </a:r>
            <a:r>
              <a:rPr lang="es-ES" sz="2400" dirty="0" err="1"/>
              <a:t>low</a:t>
            </a:r>
            <a:r>
              <a:rPr lang="es-ES" sz="2400" dirty="0"/>
              <a:t> </a:t>
            </a:r>
            <a:r>
              <a:rPr lang="es-ES" sz="2400" dirty="0" err="1"/>
              <a:t>wind</a:t>
            </a:r>
            <a:r>
              <a:rPr lang="es-ES" sz="2400" dirty="0"/>
              <a:t> </a:t>
            </a:r>
            <a:r>
              <a:rPr lang="es-ES" sz="2400" dirty="0" err="1" smtClean="0"/>
              <a:t>scenarios</a:t>
            </a:r>
            <a:r>
              <a:rPr lang="es-ES" sz="2400" dirty="0" smtClean="0"/>
              <a:t> (real-time </a:t>
            </a:r>
            <a:r>
              <a:rPr lang="es-ES" sz="2400" dirty="0" err="1" smtClean="0"/>
              <a:t>operation</a:t>
            </a:r>
            <a:r>
              <a:rPr lang="es-ES" sz="2400" dirty="0" smtClean="0"/>
              <a:t>)</a:t>
            </a:r>
            <a:endParaRPr lang="es-ES" sz="2400" dirty="0"/>
          </a:p>
          <a:p>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38</a:t>
            </a:fld>
            <a:endParaRPr lang="es-ES"/>
          </a:p>
        </p:txBody>
      </p:sp>
      <p:pic>
        <p:nvPicPr>
          <p:cNvPr id="11" name="Imagen 10"/>
          <p:cNvPicPr>
            <a:picLocks noChangeAspect="1"/>
          </p:cNvPicPr>
          <p:nvPr/>
        </p:nvPicPr>
        <p:blipFill>
          <a:blip r:embed="rId2"/>
          <a:stretch>
            <a:fillRect/>
          </a:stretch>
        </p:blipFill>
        <p:spPr>
          <a:xfrm>
            <a:off x="5945858" y="2151617"/>
            <a:ext cx="6159631" cy="4477865"/>
          </a:xfrm>
          <a:prstGeom prst="rect">
            <a:avLst/>
          </a:prstGeom>
        </p:spPr>
      </p:pic>
      <p:pic>
        <p:nvPicPr>
          <p:cNvPr id="12" name="Imagen 11"/>
          <p:cNvPicPr>
            <a:picLocks noChangeAspect="1"/>
          </p:cNvPicPr>
          <p:nvPr/>
        </p:nvPicPr>
        <p:blipFill>
          <a:blip r:embed="rId3"/>
          <a:stretch>
            <a:fillRect/>
          </a:stretch>
        </p:blipFill>
        <p:spPr>
          <a:xfrm>
            <a:off x="281698" y="2107250"/>
            <a:ext cx="6220663" cy="4522232"/>
          </a:xfrm>
          <a:prstGeom prst="rect">
            <a:avLst/>
          </a:prstGeom>
        </p:spPr>
      </p:pic>
    </p:spTree>
    <p:extLst>
      <p:ext uri="{BB962C8B-B14F-4D97-AF65-F5344CB8AC3E}">
        <p14:creationId xmlns:p14="http://schemas.microsoft.com/office/powerpoint/2010/main" val="16559694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Conclusions</a:t>
            </a:r>
            <a:endParaRPr lang="es-ES" dirty="0"/>
          </a:p>
        </p:txBody>
      </p:sp>
      <p:sp>
        <p:nvSpPr>
          <p:cNvPr id="3" name="Marcador de contenido 2"/>
          <p:cNvSpPr>
            <a:spLocks noGrp="1"/>
          </p:cNvSpPr>
          <p:nvPr>
            <p:ph idx="1"/>
          </p:nvPr>
        </p:nvSpPr>
        <p:spPr/>
        <p:txBody>
          <a:bodyPr>
            <a:normAutofit/>
          </a:bodyPr>
          <a:lstStyle/>
          <a:p>
            <a:r>
              <a:rPr lang="es-ES" dirty="0" err="1" smtClean="0">
                <a:solidFill>
                  <a:srgbClr val="0070C0"/>
                </a:solidFill>
              </a:rPr>
              <a:t>Renewable-dominated</a:t>
            </a:r>
            <a:r>
              <a:rPr lang="es-ES" dirty="0" smtClean="0">
                <a:solidFill>
                  <a:srgbClr val="0070C0"/>
                </a:solidFill>
              </a:rPr>
              <a:t> </a:t>
            </a:r>
            <a:r>
              <a:rPr lang="es-ES" dirty="0" err="1" smtClean="0">
                <a:solidFill>
                  <a:srgbClr val="0070C0"/>
                </a:solidFill>
              </a:rPr>
              <a:t>power</a:t>
            </a:r>
            <a:r>
              <a:rPr lang="es-ES" dirty="0" smtClean="0">
                <a:solidFill>
                  <a:srgbClr val="0070C0"/>
                </a:solidFill>
              </a:rPr>
              <a:t> </a:t>
            </a:r>
            <a:r>
              <a:rPr lang="es-ES" dirty="0" err="1" smtClean="0">
                <a:solidFill>
                  <a:srgbClr val="0070C0"/>
                </a:solidFill>
              </a:rPr>
              <a:t>systems</a:t>
            </a:r>
            <a:r>
              <a:rPr lang="es-ES" dirty="0" smtClean="0">
                <a:solidFill>
                  <a:srgbClr val="0070C0"/>
                </a:solidFill>
              </a:rPr>
              <a:t> </a:t>
            </a:r>
            <a:r>
              <a:rPr lang="es-ES" dirty="0" err="1" smtClean="0"/>
              <a:t>represent</a:t>
            </a:r>
            <a:r>
              <a:rPr lang="es-ES" dirty="0" smtClean="0"/>
              <a:t> a more </a:t>
            </a:r>
            <a:r>
              <a:rPr lang="es-ES" dirty="0" err="1" smtClean="0"/>
              <a:t>sustainable</a:t>
            </a:r>
            <a:r>
              <a:rPr lang="es-ES" dirty="0" smtClean="0"/>
              <a:t> </a:t>
            </a:r>
            <a:r>
              <a:rPr lang="es-ES" dirty="0" err="1" smtClean="0"/>
              <a:t>solution</a:t>
            </a:r>
            <a:r>
              <a:rPr lang="es-ES" dirty="0" smtClean="0"/>
              <a:t> in </a:t>
            </a:r>
            <a:r>
              <a:rPr lang="es-ES" dirty="0" err="1" smtClean="0"/>
              <a:t>order</a:t>
            </a:r>
            <a:r>
              <a:rPr lang="es-ES" dirty="0" smtClean="0"/>
              <a:t> to reduce GHG </a:t>
            </a:r>
            <a:r>
              <a:rPr lang="es-ES" dirty="0" err="1" smtClean="0"/>
              <a:t>emissions</a:t>
            </a:r>
            <a:r>
              <a:rPr lang="es-ES" dirty="0" smtClean="0"/>
              <a:t> and to </a:t>
            </a:r>
            <a:r>
              <a:rPr lang="es-ES" dirty="0" err="1" smtClean="0"/>
              <a:t>avoid</a:t>
            </a:r>
            <a:r>
              <a:rPr lang="es-ES" dirty="0" smtClean="0"/>
              <a:t> nuclear </a:t>
            </a:r>
            <a:r>
              <a:rPr lang="es-ES" dirty="0" err="1" smtClean="0"/>
              <a:t>power</a:t>
            </a:r>
            <a:r>
              <a:rPr lang="es-ES" dirty="0" smtClean="0"/>
              <a:t> </a:t>
            </a:r>
            <a:r>
              <a:rPr lang="es-ES" dirty="0" err="1" smtClean="0"/>
              <a:t>plants</a:t>
            </a:r>
            <a:r>
              <a:rPr lang="es-ES" dirty="0" smtClean="0"/>
              <a:t>.</a:t>
            </a:r>
          </a:p>
          <a:p>
            <a:r>
              <a:rPr lang="es-ES" dirty="0" err="1" smtClean="0"/>
              <a:t>However</a:t>
            </a:r>
            <a:r>
              <a:rPr lang="es-ES" dirty="0" smtClean="0"/>
              <a:t>, </a:t>
            </a:r>
            <a:r>
              <a:rPr lang="es-ES" dirty="0" err="1" smtClean="0"/>
              <a:t>the</a:t>
            </a:r>
            <a:r>
              <a:rPr lang="es-ES" dirty="0" smtClean="0"/>
              <a:t> </a:t>
            </a:r>
            <a:r>
              <a:rPr lang="es-ES" dirty="0" err="1" smtClean="0">
                <a:solidFill>
                  <a:srgbClr val="0070C0"/>
                </a:solidFill>
              </a:rPr>
              <a:t>stochasticity</a:t>
            </a:r>
            <a:r>
              <a:rPr lang="es-ES" dirty="0" smtClean="0"/>
              <a:t> </a:t>
            </a:r>
            <a:r>
              <a:rPr lang="es-ES" dirty="0" err="1" smtClean="0"/>
              <a:t>associated</a:t>
            </a:r>
            <a:r>
              <a:rPr lang="es-ES" dirty="0" smtClean="0"/>
              <a:t> to </a:t>
            </a:r>
            <a:r>
              <a:rPr lang="es-ES" dirty="0" err="1" smtClean="0"/>
              <a:t>the</a:t>
            </a:r>
            <a:r>
              <a:rPr lang="es-ES" dirty="0" smtClean="0"/>
              <a:t> </a:t>
            </a:r>
            <a:r>
              <a:rPr lang="es-ES" dirty="0" err="1" smtClean="0"/>
              <a:t>renewable</a:t>
            </a:r>
            <a:r>
              <a:rPr lang="es-ES" dirty="0" smtClean="0"/>
              <a:t> </a:t>
            </a:r>
            <a:r>
              <a:rPr lang="es-ES" dirty="0" err="1" smtClean="0"/>
              <a:t>resource</a:t>
            </a:r>
            <a:r>
              <a:rPr lang="es-ES" dirty="0" smtClean="0"/>
              <a:t> </a:t>
            </a:r>
            <a:r>
              <a:rPr lang="es-ES" dirty="0" err="1" smtClean="0"/>
              <a:t>availability</a:t>
            </a:r>
            <a:r>
              <a:rPr lang="es-ES" dirty="0" smtClean="0"/>
              <a:t> </a:t>
            </a:r>
            <a:r>
              <a:rPr lang="es-ES" dirty="0" err="1" smtClean="0"/>
              <a:t>may</a:t>
            </a:r>
            <a:r>
              <a:rPr lang="es-ES" dirty="0" smtClean="0"/>
              <a:t> </a:t>
            </a:r>
            <a:r>
              <a:rPr lang="es-ES" dirty="0" err="1" smtClean="0"/>
              <a:t>make</a:t>
            </a:r>
            <a:r>
              <a:rPr lang="es-ES" dirty="0" smtClean="0"/>
              <a:t> </a:t>
            </a:r>
            <a:r>
              <a:rPr lang="es-ES" dirty="0" err="1" smtClean="0"/>
              <a:t>difficult</a:t>
            </a:r>
            <a:r>
              <a:rPr lang="es-ES" dirty="0" smtClean="0"/>
              <a:t> to </a:t>
            </a:r>
            <a:r>
              <a:rPr lang="es-ES" dirty="0" err="1" smtClean="0"/>
              <a:t>ensure</a:t>
            </a:r>
            <a:r>
              <a:rPr lang="es-ES" dirty="0" smtClean="0"/>
              <a:t> </a:t>
            </a:r>
            <a:r>
              <a:rPr lang="es-ES" dirty="0" err="1" smtClean="0"/>
              <a:t>supply</a:t>
            </a:r>
            <a:r>
              <a:rPr lang="es-ES" dirty="0" smtClean="0"/>
              <a:t> </a:t>
            </a:r>
            <a:r>
              <a:rPr lang="es-ES" dirty="0" err="1" smtClean="0"/>
              <a:t>quality</a:t>
            </a:r>
            <a:r>
              <a:rPr lang="es-ES" dirty="0" smtClean="0"/>
              <a:t>.</a:t>
            </a:r>
          </a:p>
          <a:p>
            <a:r>
              <a:rPr lang="es-ES" dirty="0" err="1" smtClean="0"/>
              <a:t>Therefore</a:t>
            </a:r>
            <a:r>
              <a:rPr lang="es-ES" dirty="0" smtClean="0"/>
              <a:t>, </a:t>
            </a:r>
            <a:r>
              <a:rPr lang="es-ES" dirty="0" smtClean="0">
                <a:solidFill>
                  <a:srgbClr val="0070C0"/>
                </a:solidFill>
              </a:rPr>
              <a:t>back-up</a:t>
            </a:r>
            <a:r>
              <a:rPr lang="es-ES" dirty="0" smtClean="0"/>
              <a:t> </a:t>
            </a:r>
            <a:r>
              <a:rPr lang="es-ES" dirty="0" err="1" smtClean="0"/>
              <a:t>technologies</a:t>
            </a:r>
            <a:r>
              <a:rPr lang="es-ES" dirty="0" smtClean="0"/>
              <a:t> are </a:t>
            </a:r>
            <a:r>
              <a:rPr lang="es-ES" dirty="0" err="1" smtClean="0"/>
              <a:t>required</a:t>
            </a:r>
            <a:r>
              <a:rPr lang="es-ES" dirty="0" smtClean="0"/>
              <a:t>. </a:t>
            </a:r>
            <a:r>
              <a:rPr lang="es-ES" dirty="0"/>
              <a:t>A </a:t>
            </a:r>
            <a:r>
              <a:rPr lang="es-ES" dirty="0" err="1"/>
              <a:t>small</a:t>
            </a:r>
            <a:r>
              <a:rPr lang="es-ES" dirty="0"/>
              <a:t> flexible </a:t>
            </a:r>
            <a:r>
              <a:rPr lang="es-ES" dirty="0" err="1"/>
              <a:t>thermal</a:t>
            </a:r>
            <a:r>
              <a:rPr lang="es-ES" dirty="0"/>
              <a:t> </a:t>
            </a:r>
            <a:r>
              <a:rPr lang="es-ES" dirty="0" err="1"/>
              <a:t>capacity</a:t>
            </a:r>
            <a:r>
              <a:rPr lang="es-ES" dirty="0"/>
              <a:t> in </a:t>
            </a:r>
            <a:r>
              <a:rPr lang="es-ES" dirty="0" err="1"/>
              <a:t>the</a:t>
            </a:r>
            <a:r>
              <a:rPr lang="es-ES" dirty="0"/>
              <a:t> </a:t>
            </a:r>
            <a:r>
              <a:rPr lang="es-ES" dirty="0" err="1"/>
              <a:t>system</a:t>
            </a:r>
            <a:r>
              <a:rPr lang="es-ES" dirty="0"/>
              <a:t> </a:t>
            </a:r>
            <a:r>
              <a:rPr lang="es-ES" dirty="0" err="1"/>
              <a:t>allows</a:t>
            </a:r>
            <a:r>
              <a:rPr lang="es-ES" dirty="0"/>
              <a:t> a </a:t>
            </a:r>
            <a:r>
              <a:rPr lang="es-ES" dirty="0" err="1"/>
              <a:t>better</a:t>
            </a:r>
            <a:r>
              <a:rPr lang="es-ES" dirty="0"/>
              <a:t> </a:t>
            </a:r>
            <a:r>
              <a:rPr lang="es-ES" dirty="0" err="1"/>
              <a:t>integration</a:t>
            </a:r>
            <a:r>
              <a:rPr lang="es-ES" dirty="0"/>
              <a:t> of </a:t>
            </a:r>
            <a:r>
              <a:rPr lang="es-ES" dirty="0" err="1"/>
              <a:t>renewable</a:t>
            </a:r>
            <a:r>
              <a:rPr lang="es-ES" dirty="0"/>
              <a:t> </a:t>
            </a:r>
            <a:r>
              <a:rPr lang="es-ES" dirty="0" err="1"/>
              <a:t>production</a:t>
            </a:r>
            <a:r>
              <a:rPr lang="es-ES" dirty="0"/>
              <a:t>.</a:t>
            </a:r>
          </a:p>
          <a:p>
            <a:r>
              <a:rPr lang="es-ES" dirty="0" err="1" smtClean="0"/>
              <a:t>If</a:t>
            </a:r>
            <a:r>
              <a:rPr lang="es-ES" dirty="0" smtClean="0"/>
              <a:t> no GHG </a:t>
            </a:r>
            <a:r>
              <a:rPr lang="es-ES" dirty="0" err="1" smtClean="0"/>
              <a:t>emissions</a:t>
            </a:r>
            <a:r>
              <a:rPr lang="es-ES" dirty="0" smtClean="0"/>
              <a:t> are </a:t>
            </a:r>
            <a:r>
              <a:rPr lang="es-ES" dirty="0" err="1" smtClean="0"/>
              <a:t>allowed</a:t>
            </a:r>
            <a:r>
              <a:rPr lang="es-ES" dirty="0" smtClean="0"/>
              <a:t>, </a:t>
            </a:r>
            <a:r>
              <a:rPr lang="es-ES" dirty="0" err="1" smtClean="0"/>
              <a:t>large</a:t>
            </a:r>
            <a:r>
              <a:rPr lang="es-ES" dirty="0" smtClean="0"/>
              <a:t> </a:t>
            </a:r>
            <a:r>
              <a:rPr lang="es-ES" dirty="0" err="1" smtClean="0"/>
              <a:t>energy</a:t>
            </a:r>
            <a:r>
              <a:rPr lang="es-ES" dirty="0" smtClean="0"/>
              <a:t> </a:t>
            </a:r>
            <a:r>
              <a:rPr lang="es-ES" dirty="0" err="1" smtClean="0">
                <a:solidFill>
                  <a:srgbClr val="0070C0"/>
                </a:solidFill>
              </a:rPr>
              <a:t>storages</a:t>
            </a:r>
            <a:r>
              <a:rPr lang="es-ES" dirty="0" smtClean="0"/>
              <a:t> </a:t>
            </a:r>
            <a:r>
              <a:rPr lang="es-ES" dirty="0" err="1" smtClean="0"/>
              <a:t>need</a:t>
            </a:r>
            <a:r>
              <a:rPr lang="es-ES" dirty="0" smtClean="0"/>
              <a:t> to be </a:t>
            </a:r>
            <a:r>
              <a:rPr lang="es-ES" dirty="0" err="1" smtClean="0"/>
              <a:t>built</a:t>
            </a:r>
            <a:r>
              <a:rPr lang="es-ES" dirty="0" smtClean="0"/>
              <a:t>, </a:t>
            </a:r>
            <a:r>
              <a:rPr lang="es-ES" dirty="0" err="1" smtClean="0"/>
              <a:t>which</a:t>
            </a:r>
            <a:r>
              <a:rPr lang="es-ES" dirty="0" smtClean="0"/>
              <a:t> </a:t>
            </a:r>
            <a:r>
              <a:rPr lang="es-ES" dirty="0" err="1" smtClean="0"/>
              <a:t>may</a:t>
            </a:r>
            <a:r>
              <a:rPr lang="es-ES" dirty="0" smtClean="0"/>
              <a:t> </a:t>
            </a:r>
            <a:r>
              <a:rPr lang="es-ES" dirty="0" err="1" smtClean="0"/>
              <a:t>represent</a:t>
            </a:r>
            <a:r>
              <a:rPr lang="es-ES" dirty="0" smtClean="0"/>
              <a:t> a more </a:t>
            </a:r>
            <a:r>
              <a:rPr lang="es-ES" dirty="0" err="1" smtClean="0"/>
              <a:t>expensive</a:t>
            </a:r>
            <a:r>
              <a:rPr lang="es-ES" dirty="0" smtClean="0"/>
              <a:t> </a:t>
            </a:r>
            <a:r>
              <a:rPr lang="es-ES" dirty="0" err="1" smtClean="0"/>
              <a:t>alternative</a:t>
            </a:r>
            <a:r>
              <a:rPr lang="es-ES" dirty="0" smtClean="0"/>
              <a:t>.</a:t>
            </a:r>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39</a:t>
            </a:fld>
            <a:endParaRPr lang="es-ES"/>
          </a:p>
        </p:txBody>
      </p:sp>
      <p:pic>
        <p:nvPicPr>
          <p:cNvPr id="7" name="Picture 2" descr="https://fuentesdeenergiatecno.files.wordpress.com/2014/02/eoli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7273" y="-1"/>
            <a:ext cx="2724727" cy="181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106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Spanish</a:t>
            </a:r>
            <a:r>
              <a:rPr lang="es-ES" dirty="0" smtClean="0"/>
              <a:t> </a:t>
            </a:r>
            <a:r>
              <a:rPr lang="es-ES" dirty="0" err="1" smtClean="0"/>
              <a:t>Electricity</a:t>
            </a:r>
            <a:r>
              <a:rPr lang="es-ES" dirty="0" smtClean="0"/>
              <a:t> Sector: </a:t>
            </a:r>
            <a:r>
              <a:rPr lang="es-ES" dirty="0" err="1" smtClean="0"/>
              <a:t>Evolution</a:t>
            </a:r>
            <a:endParaRPr lang="es-ES" dirty="0"/>
          </a:p>
        </p:txBody>
      </p:sp>
      <p:sp>
        <p:nvSpPr>
          <p:cNvPr id="3" name="Marcador de contenido 2"/>
          <p:cNvSpPr>
            <a:spLocks noGrp="1"/>
          </p:cNvSpPr>
          <p:nvPr>
            <p:ph idx="1"/>
          </p:nvPr>
        </p:nvSpPr>
        <p:spPr/>
        <p:txBody>
          <a:bodyPr/>
          <a:lstStyle/>
          <a:p>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4</a:t>
            </a:fld>
            <a:endParaRPr lang="es-ES"/>
          </a:p>
        </p:txBody>
      </p:sp>
      <p:graphicFrame>
        <p:nvGraphicFramePr>
          <p:cNvPr id="7" name="6 Diagrama"/>
          <p:cNvGraphicFramePr/>
          <p:nvPr>
            <p:extLst>
              <p:ext uri="{D42A27DB-BD31-4B8C-83A1-F6EECF244321}">
                <p14:modId xmlns:p14="http://schemas.microsoft.com/office/powerpoint/2010/main" val="1394708412"/>
              </p:ext>
            </p:extLst>
          </p:nvPr>
        </p:nvGraphicFramePr>
        <p:xfrm>
          <a:off x="2360640" y="1757199"/>
          <a:ext cx="8104160" cy="4571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23301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dirty="0" smtClean="0"/>
              <a:t>Ruth </a:t>
            </a:r>
            <a:r>
              <a:rPr lang="en-US" dirty="0" err="1" smtClean="0"/>
              <a:t>Domínguez</a:t>
            </a:r>
            <a:r>
              <a:rPr lang="en-US" dirty="0" smtClean="0"/>
              <a:t>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40</a:t>
            </a:fld>
            <a:endParaRPr lang="es-ES"/>
          </a:p>
        </p:txBody>
      </p:sp>
      <p:pic>
        <p:nvPicPr>
          <p:cNvPr id="7" name="Picture 2" descr="C:\Users\Ruth\Desktop\FABR-+-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6691" y="2332360"/>
            <a:ext cx="4929266" cy="36928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Ruth\Desktop\logoucl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1094" y="2595891"/>
            <a:ext cx="1802573" cy="18025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automaticayrobotica.es/s/cc_images/cache_16511224.jpg?t=14019824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367" y="4729580"/>
            <a:ext cx="2733233" cy="119141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709573" y="1276172"/>
            <a:ext cx="7344816" cy="830997"/>
          </a:xfrm>
          <a:prstGeom prst="rect">
            <a:avLst/>
          </a:prstGeom>
          <a:noFill/>
        </p:spPr>
        <p:txBody>
          <a:bodyPr wrap="square" rtlCol="0">
            <a:spAutoFit/>
          </a:bodyPr>
          <a:lstStyle/>
          <a:p>
            <a:r>
              <a:rPr lang="es-ES" sz="4800" i="1" dirty="0" err="1" smtClean="0">
                <a:latin typeface="Calibri" panose="020F0502020204030204" pitchFamily="34" charset="0"/>
                <a:cs typeface="Andalus" panose="02020603050405020304" pitchFamily="18" charset="-78"/>
              </a:rPr>
              <a:t>Thanks</a:t>
            </a:r>
            <a:r>
              <a:rPr lang="es-ES" sz="4800" i="1" dirty="0" smtClean="0">
                <a:latin typeface="Calibri" panose="020F0502020204030204" pitchFamily="34" charset="0"/>
                <a:cs typeface="Andalus" panose="02020603050405020304" pitchFamily="18" charset="-78"/>
              </a:rPr>
              <a:t> </a:t>
            </a:r>
            <a:r>
              <a:rPr lang="es-ES" sz="4800" i="1" dirty="0" err="1" smtClean="0">
                <a:latin typeface="Calibri" panose="020F0502020204030204" pitchFamily="34" charset="0"/>
                <a:cs typeface="Andalus" panose="02020603050405020304" pitchFamily="18" charset="-78"/>
              </a:rPr>
              <a:t>for</a:t>
            </a:r>
            <a:r>
              <a:rPr lang="es-ES" sz="4800" i="1" dirty="0" smtClean="0">
                <a:latin typeface="Calibri" panose="020F0502020204030204" pitchFamily="34" charset="0"/>
                <a:cs typeface="Andalus" panose="02020603050405020304" pitchFamily="18" charset="-78"/>
              </a:rPr>
              <a:t> </a:t>
            </a:r>
            <a:r>
              <a:rPr lang="es-ES" sz="4800" i="1" dirty="0" err="1" smtClean="0">
                <a:latin typeface="Calibri" panose="020F0502020204030204" pitchFamily="34" charset="0"/>
                <a:cs typeface="Andalus" panose="02020603050405020304" pitchFamily="18" charset="-78"/>
              </a:rPr>
              <a:t>your</a:t>
            </a:r>
            <a:r>
              <a:rPr lang="es-ES" sz="4800" i="1" dirty="0" smtClean="0">
                <a:latin typeface="Calibri" panose="020F0502020204030204" pitchFamily="34" charset="0"/>
                <a:cs typeface="Andalus" panose="02020603050405020304" pitchFamily="18" charset="-78"/>
              </a:rPr>
              <a:t> </a:t>
            </a:r>
            <a:r>
              <a:rPr lang="es-ES" sz="4800" i="1" dirty="0" err="1" smtClean="0">
                <a:latin typeface="Calibri" panose="020F0502020204030204" pitchFamily="34" charset="0"/>
                <a:cs typeface="Andalus" panose="02020603050405020304" pitchFamily="18" charset="-78"/>
              </a:rPr>
              <a:t>attention</a:t>
            </a:r>
            <a:r>
              <a:rPr lang="es-ES" sz="4800" i="1" dirty="0" smtClean="0">
                <a:latin typeface="Calibri" panose="020F0502020204030204" pitchFamily="34" charset="0"/>
                <a:cs typeface="Andalus" panose="02020603050405020304" pitchFamily="18" charset="-78"/>
              </a:rPr>
              <a:t>!</a:t>
            </a:r>
            <a:endParaRPr lang="es-ES" sz="4800" i="1" dirty="0">
              <a:latin typeface="Calibri" panose="020F0502020204030204" pitchFamily="34" charset="0"/>
              <a:cs typeface="Andalus" panose="02020603050405020304" pitchFamily="18" charset="-78"/>
            </a:endParaRPr>
          </a:p>
        </p:txBody>
      </p:sp>
    </p:spTree>
    <p:extLst>
      <p:ext uri="{BB962C8B-B14F-4D97-AF65-F5344CB8AC3E}">
        <p14:creationId xmlns:p14="http://schemas.microsoft.com/office/powerpoint/2010/main" val="1929105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Spanish</a:t>
            </a:r>
            <a:r>
              <a:rPr lang="es-ES" dirty="0" smtClean="0"/>
              <a:t> </a:t>
            </a:r>
            <a:r>
              <a:rPr lang="es-ES" dirty="0" err="1" smtClean="0"/>
              <a:t>Electricity</a:t>
            </a:r>
            <a:r>
              <a:rPr lang="es-ES" dirty="0" smtClean="0"/>
              <a:t> Sector: </a:t>
            </a:r>
            <a:r>
              <a:rPr lang="es-ES" dirty="0" err="1" smtClean="0"/>
              <a:t>Distribution</a:t>
            </a:r>
            <a:endParaRPr lang="es-ES" dirty="0"/>
          </a:p>
        </p:txBody>
      </p:sp>
      <p:sp>
        <p:nvSpPr>
          <p:cNvPr id="3" name="Marcador de contenido 2"/>
          <p:cNvSpPr>
            <a:spLocks noGrp="1"/>
          </p:cNvSpPr>
          <p:nvPr>
            <p:ph idx="1"/>
          </p:nvPr>
        </p:nvSpPr>
        <p:spPr/>
        <p:txBody>
          <a:bodyPr/>
          <a:lstStyle/>
          <a:p>
            <a:r>
              <a:rPr lang="es-ES" dirty="0" err="1" smtClean="0"/>
              <a:t>Companies</a:t>
            </a:r>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5</a:t>
            </a:fld>
            <a:endParaRPr lang="es-ES"/>
          </a:p>
        </p:txBody>
      </p:sp>
      <p:pic>
        <p:nvPicPr>
          <p:cNvPr id="2050" name="Picture 2" descr="Resultado de imagen de generacion consumo electricidad españ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1994404"/>
            <a:ext cx="7219950" cy="431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454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Spanish</a:t>
            </a:r>
            <a:r>
              <a:rPr lang="es-ES" dirty="0" smtClean="0"/>
              <a:t> </a:t>
            </a:r>
            <a:r>
              <a:rPr lang="es-ES" dirty="0" err="1" smtClean="0"/>
              <a:t>Electricity</a:t>
            </a:r>
            <a:r>
              <a:rPr lang="es-ES" dirty="0" smtClean="0"/>
              <a:t> </a:t>
            </a:r>
            <a:r>
              <a:rPr lang="es-ES" dirty="0" err="1" smtClean="0"/>
              <a:t>Market</a:t>
            </a:r>
            <a:r>
              <a:rPr lang="es-ES" dirty="0" smtClean="0"/>
              <a:t>: </a:t>
            </a:r>
            <a:r>
              <a:rPr lang="es-ES" dirty="0" err="1" smtClean="0"/>
              <a:t>Market</a:t>
            </a:r>
            <a:r>
              <a:rPr lang="es-ES" dirty="0" smtClean="0"/>
              <a:t> </a:t>
            </a:r>
            <a:r>
              <a:rPr lang="es-ES" dirty="0" err="1" smtClean="0"/>
              <a:t>Structure</a:t>
            </a:r>
            <a:endParaRPr lang="es-ES" dirty="0"/>
          </a:p>
        </p:txBody>
      </p:sp>
      <p:sp>
        <p:nvSpPr>
          <p:cNvPr id="3" name="Marcador de contenido 2"/>
          <p:cNvSpPr>
            <a:spLocks noGrp="1"/>
          </p:cNvSpPr>
          <p:nvPr>
            <p:ph idx="1"/>
          </p:nvPr>
        </p:nvSpPr>
        <p:spPr/>
        <p:txBody>
          <a:bodyPr/>
          <a:lstStyle/>
          <a:p>
            <a:r>
              <a:rPr lang="es-ES" dirty="0" smtClean="0">
                <a:solidFill>
                  <a:srgbClr val="0070C0"/>
                </a:solidFill>
              </a:rPr>
              <a:t>Day-</a:t>
            </a:r>
            <a:r>
              <a:rPr lang="es-ES" dirty="0" err="1" smtClean="0">
                <a:solidFill>
                  <a:srgbClr val="0070C0"/>
                </a:solidFill>
              </a:rPr>
              <a:t>ahead</a:t>
            </a:r>
            <a:r>
              <a:rPr lang="es-ES" dirty="0" smtClean="0">
                <a:solidFill>
                  <a:srgbClr val="0070C0"/>
                </a:solidFill>
              </a:rPr>
              <a:t> </a:t>
            </a:r>
            <a:r>
              <a:rPr lang="es-ES" dirty="0" err="1" smtClean="0">
                <a:solidFill>
                  <a:srgbClr val="0070C0"/>
                </a:solidFill>
              </a:rPr>
              <a:t>market</a:t>
            </a:r>
            <a:r>
              <a:rPr lang="es-ES" dirty="0" smtClean="0"/>
              <a:t>: </a:t>
            </a:r>
            <a:r>
              <a:rPr lang="es-ES" dirty="0" err="1" smtClean="0"/>
              <a:t>the</a:t>
            </a:r>
            <a:r>
              <a:rPr lang="es-ES" dirty="0" smtClean="0"/>
              <a:t> </a:t>
            </a:r>
            <a:r>
              <a:rPr lang="es-ES" dirty="0" smtClean="0">
                <a:solidFill>
                  <a:srgbClr val="0070C0"/>
                </a:solidFill>
              </a:rPr>
              <a:t>PX</a:t>
            </a:r>
            <a:r>
              <a:rPr lang="es-ES" dirty="0" smtClean="0"/>
              <a:t> (OMIE) </a:t>
            </a:r>
            <a:r>
              <a:rPr lang="es-ES" dirty="0" err="1" smtClean="0"/>
              <a:t>receives</a:t>
            </a:r>
            <a:r>
              <a:rPr lang="es-ES" dirty="0" smtClean="0"/>
              <a:t> </a:t>
            </a:r>
            <a:r>
              <a:rPr lang="es-ES" dirty="0" err="1" smtClean="0"/>
              <a:t>the</a:t>
            </a:r>
            <a:r>
              <a:rPr lang="es-ES" dirty="0" smtClean="0"/>
              <a:t> </a:t>
            </a:r>
            <a:r>
              <a:rPr lang="es-ES" dirty="0" err="1" smtClean="0"/>
              <a:t>bids</a:t>
            </a:r>
            <a:r>
              <a:rPr lang="es-ES" dirty="0" smtClean="0"/>
              <a:t> </a:t>
            </a:r>
            <a:r>
              <a:rPr lang="es-ES" dirty="0" err="1" smtClean="0"/>
              <a:t>from</a:t>
            </a:r>
            <a:r>
              <a:rPr lang="es-ES" dirty="0" smtClean="0"/>
              <a:t> </a:t>
            </a:r>
            <a:r>
              <a:rPr lang="es-ES" dirty="0" err="1" smtClean="0"/>
              <a:t>producers</a:t>
            </a:r>
            <a:r>
              <a:rPr lang="es-ES" dirty="0" smtClean="0"/>
              <a:t>/</a:t>
            </a:r>
            <a:r>
              <a:rPr lang="es-ES" dirty="0" err="1" smtClean="0"/>
              <a:t>consumers</a:t>
            </a:r>
            <a:r>
              <a:rPr lang="es-ES" dirty="0" smtClean="0"/>
              <a:t>, and </a:t>
            </a:r>
            <a:r>
              <a:rPr lang="es-ES" dirty="0" err="1" smtClean="0"/>
              <a:t>clears</a:t>
            </a:r>
            <a:r>
              <a:rPr lang="es-ES" dirty="0" smtClean="0"/>
              <a:t> </a:t>
            </a:r>
            <a:r>
              <a:rPr lang="es-ES" dirty="0" err="1" smtClean="0"/>
              <a:t>the</a:t>
            </a:r>
            <a:r>
              <a:rPr lang="es-ES" dirty="0" smtClean="0"/>
              <a:t> </a:t>
            </a:r>
            <a:r>
              <a:rPr lang="es-ES" dirty="0" err="1" smtClean="0"/>
              <a:t>day-ahead</a:t>
            </a:r>
            <a:r>
              <a:rPr lang="es-ES" dirty="0" smtClean="0"/>
              <a:t> </a:t>
            </a:r>
            <a:r>
              <a:rPr lang="es-ES" dirty="0" err="1" smtClean="0"/>
              <a:t>market</a:t>
            </a:r>
            <a:r>
              <a:rPr lang="es-ES" dirty="0" smtClean="0"/>
              <a:t> </a:t>
            </a:r>
            <a:r>
              <a:rPr lang="es-ES" dirty="0" err="1" smtClean="0"/>
              <a:t>for</a:t>
            </a:r>
            <a:r>
              <a:rPr lang="es-ES" dirty="0" smtClean="0"/>
              <a:t> </a:t>
            </a:r>
            <a:r>
              <a:rPr lang="es-ES" dirty="0" err="1" smtClean="0"/>
              <a:t>the</a:t>
            </a:r>
            <a:r>
              <a:rPr lang="es-ES" dirty="0" smtClean="0"/>
              <a:t> 24 </a:t>
            </a:r>
            <a:r>
              <a:rPr lang="es-ES" dirty="0" err="1" smtClean="0"/>
              <a:t>hours</a:t>
            </a:r>
            <a:r>
              <a:rPr lang="es-ES" dirty="0" smtClean="0"/>
              <a:t> of </a:t>
            </a:r>
            <a:r>
              <a:rPr lang="es-ES" dirty="0" err="1" smtClean="0"/>
              <a:t>the</a:t>
            </a:r>
            <a:r>
              <a:rPr lang="es-ES" dirty="0" smtClean="0"/>
              <a:t> </a:t>
            </a:r>
            <a:r>
              <a:rPr lang="es-ES" dirty="0" err="1" smtClean="0"/>
              <a:t>following</a:t>
            </a:r>
            <a:r>
              <a:rPr lang="es-ES" dirty="0" smtClean="0"/>
              <a:t> </a:t>
            </a:r>
            <a:r>
              <a:rPr lang="es-ES" dirty="0" err="1" smtClean="0"/>
              <a:t>day</a:t>
            </a:r>
            <a:r>
              <a:rPr lang="es-ES" dirty="0" smtClean="0"/>
              <a:t>.</a:t>
            </a:r>
          </a:p>
          <a:p>
            <a:r>
              <a:rPr lang="es-ES" dirty="0" err="1" smtClean="0"/>
              <a:t>The</a:t>
            </a:r>
            <a:r>
              <a:rPr lang="es-ES" dirty="0" smtClean="0"/>
              <a:t> </a:t>
            </a:r>
            <a:r>
              <a:rPr lang="es-ES" dirty="0" smtClean="0">
                <a:solidFill>
                  <a:srgbClr val="0070C0"/>
                </a:solidFill>
              </a:rPr>
              <a:t>TSO</a:t>
            </a:r>
            <a:r>
              <a:rPr lang="es-ES" dirty="0" smtClean="0"/>
              <a:t> (REE) </a:t>
            </a:r>
            <a:r>
              <a:rPr lang="es-ES" dirty="0" err="1" smtClean="0"/>
              <a:t>checks</a:t>
            </a:r>
            <a:r>
              <a:rPr lang="es-ES" dirty="0" smtClean="0"/>
              <a:t> </a:t>
            </a:r>
            <a:r>
              <a:rPr lang="es-ES" dirty="0" err="1" smtClean="0"/>
              <a:t>the</a:t>
            </a:r>
            <a:r>
              <a:rPr lang="es-ES" dirty="0" smtClean="0"/>
              <a:t> </a:t>
            </a:r>
            <a:r>
              <a:rPr lang="es-ES" dirty="0" err="1" smtClean="0"/>
              <a:t>feasibility</a:t>
            </a:r>
            <a:r>
              <a:rPr lang="es-ES" dirty="0" smtClean="0"/>
              <a:t> of </a:t>
            </a:r>
            <a:r>
              <a:rPr lang="es-ES" dirty="0" err="1" smtClean="0"/>
              <a:t>the</a:t>
            </a:r>
            <a:r>
              <a:rPr lang="es-ES" dirty="0" smtClean="0"/>
              <a:t> </a:t>
            </a:r>
            <a:r>
              <a:rPr lang="es-ES" dirty="0" err="1" smtClean="0"/>
              <a:t>scheduling</a:t>
            </a:r>
            <a:r>
              <a:rPr lang="es-ES" dirty="0" smtClean="0"/>
              <a:t> in </a:t>
            </a:r>
            <a:r>
              <a:rPr lang="es-ES" dirty="0" err="1" smtClean="0"/>
              <a:t>the</a:t>
            </a:r>
            <a:r>
              <a:rPr lang="es-ES" dirty="0" smtClean="0"/>
              <a:t> </a:t>
            </a:r>
            <a:r>
              <a:rPr lang="es-ES" dirty="0" err="1" smtClean="0"/>
              <a:t>network</a:t>
            </a:r>
            <a:r>
              <a:rPr lang="es-ES" dirty="0" smtClean="0"/>
              <a:t>, and </a:t>
            </a:r>
            <a:r>
              <a:rPr lang="es-ES" dirty="0" err="1" smtClean="0"/>
              <a:t>performs</a:t>
            </a:r>
            <a:r>
              <a:rPr lang="es-ES" dirty="0" smtClean="0"/>
              <a:t> </a:t>
            </a:r>
            <a:r>
              <a:rPr lang="es-ES" dirty="0" err="1" smtClean="0"/>
              <a:t>the</a:t>
            </a:r>
            <a:r>
              <a:rPr lang="es-ES" dirty="0" smtClean="0"/>
              <a:t> </a:t>
            </a:r>
            <a:r>
              <a:rPr lang="es-ES" dirty="0" err="1" smtClean="0"/>
              <a:t>required</a:t>
            </a:r>
            <a:r>
              <a:rPr lang="es-ES" dirty="0" smtClean="0"/>
              <a:t> </a:t>
            </a:r>
            <a:r>
              <a:rPr lang="es-ES" dirty="0" err="1" smtClean="0"/>
              <a:t>resdispatch</a:t>
            </a:r>
            <a:r>
              <a:rPr lang="es-ES" dirty="0" smtClean="0"/>
              <a:t> </a:t>
            </a:r>
            <a:r>
              <a:rPr lang="es-ES" dirty="0" err="1" smtClean="0"/>
              <a:t>if</a:t>
            </a:r>
            <a:r>
              <a:rPr lang="es-ES" dirty="0" smtClean="0"/>
              <a:t> </a:t>
            </a:r>
            <a:r>
              <a:rPr lang="es-ES" dirty="0" err="1" smtClean="0"/>
              <a:t>necessary</a:t>
            </a:r>
            <a:r>
              <a:rPr lang="es-ES" dirty="0" smtClean="0"/>
              <a:t>.</a:t>
            </a:r>
          </a:p>
          <a:p>
            <a:r>
              <a:rPr lang="es-ES" dirty="0" err="1" smtClean="0"/>
              <a:t>After</a:t>
            </a:r>
            <a:r>
              <a:rPr lang="es-ES" dirty="0" smtClean="0"/>
              <a:t> </a:t>
            </a:r>
            <a:r>
              <a:rPr lang="es-ES" dirty="0" err="1" smtClean="0"/>
              <a:t>that</a:t>
            </a:r>
            <a:r>
              <a:rPr lang="es-ES" dirty="0" smtClean="0"/>
              <a:t>, </a:t>
            </a:r>
            <a:r>
              <a:rPr lang="es-ES" dirty="0" err="1"/>
              <a:t>t</a:t>
            </a:r>
            <a:r>
              <a:rPr lang="es-ES" dirty="0" err="1" smtClean="0"/>
              <a:t>he</a:t>
            </a:r>
            <a:r>
              <a:rPr lang="es-ES" dirty="0" smtClean="0"/>
              <a:t> </a:t>
            </a:r>
            <a:r>
              <a:rPr lang="es-ES" dirty="0" smtClean="0">
                <a:solidFill>
                  <a:srgbClr val="0070C0"/>
                </a:solidFill>
              </a:rPr>
              <a:t>TSO </a:t>
            </a:r>
            <a:r>
              <a:rPr lang="es-ES" dirty="0" err="1" smtClean="0"/>
              <a:t>manages</a:t>
            </a:r>
            <a:r>
              <a:rPr lang="es-ES" dirty="0" smtClean="0"/>
              <a:t> </a:t>
            </a:r>
            <a:r>
              <a:rPr lang="es-ES" dirty="0" err="1" smtClean="0"/>
              <a:t>the</a:t>
            </a:r>
            <a:r>
              <a:rPr lang="es-ES" dirty="0" smtClean="0"/>
              <a:t> </a:t>
            </a:r>
            <a:r>
              <a:rPr lang="es-ES" dirty="0" smtClean="0">
                <a:solidFill>
                  <a:srgbClr val="0070C0"/>
                </a:solidFill>
              </a:rPr>
              <a:t>reserve </a:t>
            </a:r>
            <a:r>
              <a:rPr lang="es-ES" dirty="0" smtClean="0"/>
              <a:t>(</a:t>
            </a:r>
            <a:r>
              <a:rPr lang="es-ES" dirty="0" err="1" smtClean="0"/>
              <a:t>secundary</a:t>
            </a:r>
            <a:r>
              <a:rPr lang="es-ES" dirty="0" smtClean="0"/>
              <a:t> and </a:t>
            </a:r>
            <a:r>
              <a:rPr lang="es-ES" dirty="0" err="1" smtClean="0"/>
              <a:t>terciary</a:t>
            </a:r>
            <a:r>
              <a:rPr lang="es-ES" dirty="0" smtClean="0"/>
              <a:t>) </a:t>
            </a:r>
            <a:r>
              <a:rPr lang="es-ES" dirty="0" err="1" smtClean="0">
                <a:solidFill>
                  <a:srgbClr val="0070C0"/>
                </a:solidFill>
              </a:rPr>
              <a:t>markets</a:t>
            </a:r>
            <a:r>
              <a:rPr lang="es-ES" dirty="0" smtClean="0"/>
              <a:t> and </a:t>
            </a:r>
            <a:r>
              <a:rPr lang="es-ES" dirty="0" err="1" smtClean="0"/>
              <a:t>deals</a:t>
            </a:r>
            <a:r>
              <a:rPr lang="es-ES" dirty="0" smtClean="0"/>
              <a:t> </a:t>
            </a:r>
            <a:r>
              <a:rPr lang="es-ES" dirty="0" err="1" smtClean="0"/>
              <a:t>with</a:t>
            </a:r>
            <a:r>
              <a:rPr lang="es-ES" dirty="0" smtClean="0"/>
              <a:t> </a:t>
            </a:r>
            <a:r>
              <a:rPr lang="es-ES" dirty="0" err="1" smtClean="0"/>
              <a:t>the</a:t>
            </a:r>
            <a:r>
              <a:rPr lang="es-ES" dirty="0" smtClean="0"/>
              <a:t> </a:t>
            </a:r>
            <a:r>
              <a:rPr lang="es-ES" dirty="0" err="1" smtClean="0">
                <a:solidFill>
                  <a:srgbClr val="0070C0"/>
                </a:solidFill>
              </a:rPr>
              <a:t>technical</a:t>
            </a:r>
            <a:r>
              <a:rPr lang="es-ES" dirty="0" smtClean="0">
                <a:solidFill>
                  <a:srgbClr val="0070C0"/>
                </a:solidFill>
              </a:rPr>
              <a:t> </a:t>
            </a:r>
            <a:r>
              <a:rPr lang="es-ES" dirty="0" err="1" smtClean="0">
                <a:solidFill>
                  <a:srgbClr val="0070C0"/>
                </a:solidFill>
              </a:rPr>
              <a:t>constraints</a:t>
            </a:r>
            <a:r>
              <a:rPr lang="es-ES" dirty="0" smtClean="0"/>
              <a:t> of </a:t>
            </a:r>
            <a:r>
              <a:rPr lang="es-ES" dirty="0" err="1" smtClean="0"/>
              <a:t>the</a:t>
            </a:r>
            <a:r>
              <a:rPr lang="es-ES" dirty="0" smtClean="0"/>
              <a:t> </a:t>
            </a:r>
            <a:r>
              <a:rPr lang="es-ES" dirty="0" err="1" smtClean="0"/>
              <a:t>power</a:t>
            </a:r>
            <a:r>
              <a:rPr lang="es-ES" dirty="0" smtClean="0"/>
              <a:t> </a:t>
            </a:r>
            <a:r>
              <a:rPr lang="es-ES" dirty="0" err="1" smtClean="0"/>
              <a:t>system</a:t>
            </a:r>
            <a:r>
              <a:rPr lang="es-ES" dirty="0" smtClean="0"/>
              <a:t>. </a:t>
            </a:r>
            <a:r>
              <a:rPr lang="es-ES" dirty="0" err="1" smtClean="0"/>
              <a:t>Only</a:t>
            </a:r>
            <a:r>
              <a:rPr lang="es-ES" dirty="0" smtClean="0"/>
              <a:t> </a:t>
            </a:r>
            <a:r>
              <a:rPr lang="es-ES" dirty="0" err="1" smtClean="0"/>
              <a:t>qualified</a:t>
            </a:r>
            <a:r>
              <a:rPr lang="es-ES" dirty="0" smtClean="0"/>
              <a:t> </a:t>
            </a:r>
            <a:r>
              <a:rPr lang="es-ES" dirty="0" err="1" smtClean="0"/>
              <a:t>units</a:t>
            </a:r>
            <a:r>
              <a:rPr lang="es-ES" dirty="0" smtClean="0"/>
              <a:t> can </a:t>
            </a:r>
            <a:r>
              <a:rPr lang="es-ES" dirty="0" err="1" smtClean="0"/>
              <a:t>participate</a:t>
            </a:r>
            <a:r>
              <a:rPr lang="es-ES" dirty="0" smtClean="0"/>
              <a:t>.</a:t>
            </a:r>
          </a:p>
          <a:p>
            <a:r>
              <a:rPr lang="es-ES" dirty="0" smtClean="0">
                <a:solidFill>
                  <a:srgbClr val="0070C0"/>
                </a:solidFill>
              </a:rPr>
              <a:t>6 </a:t>
            </a:r>
            <a:r>
              <a:rPr lang="es-ES" dirty="0" err="1" smtClean="0">
                <a:solidFill>
                  <a:srgbClr val="0070C0"/>
                </a:solidFill>
              </a:rPr>
              <a:t>intra-day</a:t>
            </a:r>
            <a:r>
              <a:rPr lang="es-ES" dirty="0" smtClean="0">
                <a:solidFill>
                  <a:srgbClr val="0070C0"/>
                </a:solidFill>
              </a:rPr>
              <a:t> </a:t>
            </a:r>
            <a:r>
              <a:rPr lang="es-ES" dirty="0" err="1" smtClean="0">
                <a:solidFill>
                  <a:srgbClr val="0070C0"/>
                </a:solidFill>
              </a:rPr>
              <a:t>markets</a:t>
            </a:r>
            <a:r>
              <a:rPr lang="es-ES" dirty="0" smtClean="0">
                <a:solidFill>
                  <a:srgbClr val="0070C0"/>
                </a:solidFill>
              </a:rPr>
              <a:t> </a:t>
            </a:r>
            <a:r>
              <a:rPr lang="es-ES" dirty="0" smtClean="0"/>
              <a:t>are </a:t>
            </a:r>
            <a:r>
              <a:rPr lang="es-ES" dirty="0" err="1" smtClean="0"/>
              <a:t>cleared</a:t>
            </a:r>
            <a:r>
              <a:rPr lang="es-ES" dirty="0" smtClean="0"/>
              <a:t> </a:t>
            </a:r>
            <a:r>
              <a:rPr lang="es-ES" dirty="0" err="1" smtClean="0"/>
              <a:t>during</a:t>
            </a:r>
            <a:r>
              <a:rPr lang="es-ES" dirty="0" smtClean="0"/>
              <a:t> </a:t>
            </a:r>
            <a:r>
              <a:rPr lang="es-ES" dirty="0" err="1" smtClean="0"/>
              <a:t>the</a:t>
            </a:r>
            <a:r>
              <a:rPr lang="es-ES" dirty="0" smtClean="0"/>
              <a:t> </a:t>
            </a:r>
            <a:r>
              <a:rPr lang="es-ES" dirty="0" err="1" smtClean="0"/>
              <a:t>day</a:t>
            </a:r>
            <a:r>
              <a:rPr lang="es-ES" dirty="0" smtClean="0"/>
              <a:t> </a:t>
            </a:r>
            <a:r>
              <a:rPr lang="es-ES" dirty="0" err="1" smtClean="0"/>
              <a:t>by</a:t>
            </a:r>
            <a:r>
              <a:rPr lang="es-ES" dirty="0" smtClean="0"/>
              <a:t> </a:t>
            </a:r>
            <a:r>
              <a:rPr lang="es-ES" dirty="0" err="1" smtClean="0"/>
              <a:t>the</a:t>
            </a:r>
            <a:r>
              <a:rPr lang="es-ES" dirty="0" smtClean="0"/>
              <a:t> </a:t>
            </a:r>
            <a:r>
              <a:rPr lang="es-ES" dirty="0" smtClean="0">
                <a:solidFill>
                  <a:srgbClr val="0070C0"/>
                </a:solidFill>
              </a:rPr>
              <a:t>PX</a:t>
            </a:r>
            <a:r>
              <a:rPr lang="es-ES" dirty="0" smtClean="0"/>
              <a:t>. </a:t>
            </a:r>
            <a:r>
              <a:rPr lang="es-ES" dirty="0" err="1" smtClean="0"/>
              <a:t>Only</a:t>
            </a:r>
            <a:r>
              <a:rPr lang="es-ES" dirty="0" smtClean="0"/>
              <a:t> </a:t>
            </a:r>
            <a:r>
              <a:rPr lang="es-ES" dirty="0" err="1" smtClean="0"/>
              <a:t>participants</a:t>
            </a:r>
            <a:r>
              <a:rPr lang="es-ES" dirty="0" smtClean="0"/>
              <a:t> in </a:t>
            </a:r>
            <a:r>
              <a:rPr lang="es-ES" dirty="0" err="1" smtClean="0"/>
              <a:t>the</a:t>
            </a:r>
            <a:r>
              <a:rPr lang="es-ES" dirty="0" smtClean="0"/>
              <a:t> </a:t>
            </a:r>
            <a:r>
              <a:rPr lang="es-ES" dirty="0" err="1" smtClean="0"/>
              <a:t>day-ahead</a:t>
            </a:r>
            <a:r>
              <a:rPr lang="es-ES" dirty="0" smtClean="0"/>
              <a:t> </a:t>
            </a:r>
            <a:r>
              <a:rPr lang="es-ES" dirty="0" err="1" smtClean="0"/>
              <a:t>market</a:t>
            </a:r>
            <a:r>
              <a:rPr lang="es-ES" dirty="0" smtClean="0"/>
              <a:t> are </a:t>
            </a:r>
            <a:r>
              <a:rPr lang="es-ES" dirty="0" err="1" smtClean="0"/>
              <a:t>allowed</a:t>
            </a:r>
            <a:r>
              <a:rPr lang="es-ES" dirty="0" smtClean="0"/>
              <a:t> to </a:t>
            </a:r>
            <a:r>
              <a:rPr lang="es-ES" dirty="0" err="1" smtClean="0"/>
              <a:t>submit</a:t>
            </a:r>
            <a:r>
              <a:rPr lang="es-ES" dirty="0" smtClean="0"/>
              <a:t> </a:t>
            </a:r>
            <a:r>
              <a:rPr lang="es-ES" dirty="0" err="1" smtClean="0"/>
              <a:t>offers</a:t>
            </a:r>
            <a:r>
              <a:rPr lang="es-ES" dirty="0" smtClean="0"/>
              <a:t>.</a:t>
            </a:r>
          </a:p>
          <a:p>
            <a:endParaRPr lang="es-ES" dirty="0"/>
          </a:p>
          <a:p>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6</a:t>
            </a:fld>
            <a:endParaRPr lang="es-ES"/>
          </a:p>
        </p:txBody>
      </p:sp>
    </p:spTree>
    <p:extLst>
      <p:ext uri="{BB962C8B-B14F-4D97-AF65-F5344CB8AC3E}">
        <p14:creationId xmlns:p14="http://schemas.microsoft.com/office/powerpoint/2010/main" val="405326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Spanish</a:t>
            </a:r>
            <a:r>
              <a:rPr lang="es-ES" dirty="0"/>
              <a:t> </a:t>
            </a:r>
            <a:r>
              <a:rPr lang="es-ES" dirty="0" err="1"/>
              <a:t>Electricity</a:t>
            </a:r>
            <a:r>
              <a:rPr lang="es-ES" dirty="0"/>
              <a:t> </a:t>
            </a:r>
            <a:r>
              <a:rPr lang="es-ES" dirty="0" err="1"/>
              <a:t>Market</a:t>
            </a:r>
            <a:r>
              <a:rPr lang="es-ES" dirty="0"/>
              <a:t>: </a:t>
            </a:r>
            <a:r>
              <a:rPr lang="es-ES" dirty="0" smtClean="0"/>
              <a:t>Time Framework</a:t>
            </a:r>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7</a:t>
            </a:fld>
            <a:endParaRPr lang="es-ES"/>
          </a:p>
        </p:txBody>
      </p:sp>
      <p:pic>
        <p:nvPicPr>
          <p:cNvPr id="7" name="5 Marcador de contenido"/>
          <p:cNvPicPr>
            <a:picLocks noChangeAspect="1"/>
          </p:cNvPicPr>
          <p:nvPr/>
        </p:nvPicPr>
        <p:blipFill rotWithShape="1">
          <a:blip r:embed="rId3">
            <a:extLst>
              <a:ext uri="{28A0092B-C50C-407E-A947-70E740481C1C}">
                <a14:useLocalDpi xmlns:a14="http://schemas.microsoft.com/office/drawing/2010/main" val="0"/>
              </a:ext>
            </a:extLst>
          </a:blip>
          <a:srcRect b="7914"/>
          <a:stretch/>
        </p:blipFill>
        <p:spPr>
          <a:xfrm>
            <a:off x="2484233" y="1499793"/>
            <a:ext cx="6571101" cy="4538263"/>
          </a:xfrm>
          <a:prstGeom prst="rect">
            <a:avLst/>
          </a:prstGeom>
        </p:spPr>
      </p:pic>
      <p:pic>
        <p:nvPicPr>
          <p:cNvPr id="8" name="Picture 2" descr="http://www.eneluz.es/wp-content/uploads/2014/12/omie-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b="36025"/>
          <a:stretch/>
        </p:blipFill>
        <p:spPr bwMode="auto">
          <a:xfrm>
            <a:off x="8153400" y="1870075"/>
            <a:ext cx="1188132" cy="400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850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Spanish</a:t>
            </a:r>
            <a:r>
              <a:rPr lang="es-ES" dirty="0"/>
              <a:t> </a:t>
            </a:r>
            <a:r>
              <a:rPr lang="es-ES" dirty="0" err="1"/>
              <a:t>Electricity</a:t>
            </a:r>
            <a:r>
              <a:rPr lang="es-ES" dirty="0"/>
              <a:t> </a:t>
            </a:r>
            <a:r>
              <a:rPr lang="es-ES" dirty="0" err="1"/>
              <a:t>Market</a:t>
            </a:r>
            <a:r>
              <a:rPr lang="es-ES" dirty="0" smtClean="0"/>
              <a:t>: </a:t>
            </a:r>
            <a:r>
              <a:rPr lang="es-ES" dirty="0" err="1" smtClean="0"/>
              <a:t>Bids</a:t>
            </a:r>
            <a:endParaRPr lang="es-ES" dirty="0"/>
          </a:p>
        </p:txBody>
      </p:sp>
      <p:sp>
        <p:nvSpPr>
          <p:cNvPr id="3" name="Marcador de contenido 2"/>
          <p:cNvSpPr>
            <a:spLocks noGrp="1"/>
          </p:cNvSpPr>
          <p:nvPr>
            <p:ph idx="1"/>
          </p:nvPr>
        </p:nvSpPr>
        <p:spPr/>
        <p:txBody>
          <a:bodyPr/>
          <a:lstStyle/>
          <a:p>
            <a:r>
              <a:rPr lang="en-US" dirty="0">
                <a:solidFill>
                  <a:srgbClr val="0070C0"/>
                </a:solidFill>
              </a:rPr>
              <a:t>All available production units</a:t>
            </a:r>
            <a:r>
              <a:rPr lang="en-US" dirty="0"/>
              <a:t> that are not bound by physical bilateral contracts are obliged to present bids for the daily market</a:t>
            </a:r>
            <a:r>
              <a:rPr lang="en-US" dirty="0" smtClean="0"/>
              <a:t>.</a:t>
            </a:r>
          </a:p>
          <a:p>
            <a:r>
              <a:rPr lang="en-US" dirty="0">
                <a:solidFill>
                  <a:srgbClr val="0070C0"/>
                </a:solidFill>
              </a:rPr>
              <a:t>Buyers</a:t>
            </a:r>
            <a:r>
              <a:rPr lang="en-US" dirty="0"/>
              <a:t> on the electrical power market are reference retailers, resellers and direct consumers</a:t>
            </a:r>
            <a:r>
              <a:rPr lang="en-US" dirty="0" smtClean="0"/>
              <a:t>.</a:t>
            </a:r>
          </a:p>
          <a:p>
            <a:r>
              <a:rPr lang="en-US" dirty="0" smtClean="0"/>
              <a:t>Bids can comprise between </a:t>
            </a:r>
            <a:r>
              <a:rPr lang="en-US" dirty="0" smtClean="0">
                <a:solidFill>
                  <a:srgbClr val="0070C0"/>
                </a:solidFill>
              </a:rPr>
              <a:t>1 and 25 energy blocks</a:t>
            </a:r>
            <a:r>
              <a:rPr lang="en-US" dirty="0" smtClean="0"/>
              <a:t> in each hour (€/MW).</a:t>
            </a:r>
          </a:p>
          <a:p>
            <a:r>
              <a:rPr lang="es-ES" dirty="0" err="1" smtClean="0">
                <a:solidFill>
                  <a:srgbClr val="0070C0"/>
                </a:solidFill>
              </a:rPr>
              <a:t>Electricity</a:t>
            </a:r>
            <a:r>
              <a:rPr lang="es-ES" dirty="0" smtClean="0">
                <a:solidFill>
                  <a:srgbClr val="0070C0"/>
                </a:solidFill>
              </a:rPr>
              <a:t> sale </a:t>
            </a:r>
            <a:r>
              <a:rPr lang="es-ES" dirty="0" err="1" smtClean="0">
                <a:solidFill>
                  <a:srgbClr val="0070C0"/>
                </a:solidFill>
              </a:rPr>
              <a:t>bids</a:t>
            </a:r>
            <a:r>
              <a:rPr lang="es-ES" dirty="0" smtClean="0"/>
              <a:t>: simple </a:t>
            </a:r>
            <a:r>
              <a:rPr lang="es-ES" dirty="0" err="1" smtClean="0"/>
              <a:t>or</a:t>
            </a:r>
            <a:r>
              <a:rPr lang="es-ES" dirty="0" smtClean="0"/>
              <a:t> </a:t>
            </a:r>
            <a:r>
              <a:rPr lang="es-ES" dirty="0" err="1" smtClean="0"/>
              <a:t>complex</a:t>
            </a:r>
            <a:r>
              <a:rPr lang="es-ES" dirty="0" smtClean="0"/>
              <a:t> (</a:t>
            </a:r>
            <a:r>
              <a:rPr lang="es-ES" dirty="0" err="1" smtClean="0"/>
              <a:t>indivisibility</a:t>
            </a:r>
            <a:r>
              <a:rPr lang="es-ES" dirty="0" smtClean="0"/>
              <a:t>, load </a:t>
            </a:r>
            <a:r>
              <a:rPr lang="es-ES" dirty="0" err="1" smtClean="0"/>
              <a:t>gradients</a:t>
            </a:r>
            <a:r>
              <a:rPr lang="es-ES" dirty="0" smtClean="0"/>
              <a:t>, </a:t>
            </a:r>
            <a:r>
              <a:rPr lang="es-ES" dirty="0" err="1" smtClean="0"/>
              <a:t>minimum</a:t>
            </a:r>
            <a:r>
              <a:rPr lang="es-ES" dirty="0" smtClean="0"/>
              <a:t> </a:t>
            </a:r>
            <a:r>
              <a:rPr lang="es-ES" dirty="0" err="1" smtClean="0"/>
              <a:t>income</a:t>
            </a:r>
            <a:r>
              <a:rPr lang="es-ES" dirty="0" smtClean="0"/>
              <a:t>, </a:t>
            </a:r>
            <a:r>
              <a:rPr lang="es-ES" dirty="0" err="1" smtClean="0"/>
              <a:t>scheduled</a:t>
            </a:r>
            <a:r>
              <a:rPr lang="es-ES" dirty="0" smtClean="0"/>
              <a:t> stop)</a:t>
            </a:r>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8</a:t>
            </a:fld>
            <a:endParaRPr lang="es-ES"/>
          </a:p>
        </p:txBody>
      </p:sp>
    </p:spTree>
    <p:extLst>
      <p:ext uri="{BB962C8B-B14F-4D97-AF65-F5344CB8AC3E}">
        <p14:creationId xmlns:p14="http://schemas.microsoft.com/office/powerpoint/2010/main" val="3506742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0218" y="365125"/>
            <a:ext cx="11434618" cy="1325563"/>
          </a:xfrm>
        </p:spPr>
        <p:txBody>
          <a:bodyPr/>
          <a:lstStyle/>
          <a:p>
            <a:r>
              <a:rPr lang="es-ES" dirty="0" err="1" smtClean="0"/>
              <a:t>Spanish</a:t>
            </a:r>
            <a:r>
              <a:rPr lang="es-ES" dirty="0" smtClean="0"/>
              <a:t> </a:t>
            </a:r>
            <a:r>
              <a:rPr lang="es-ES" dirty="0" err="1" smtClean="0"/>
              <a:t>Electricity</a:t>
            </a:r>
            <a:r>
              <a:rPr lang="es-ES" dirty="0" smtClean="0"/>
              <a:t> </a:t>
            </a:r>
            <a:r>
              <a:rPr lang="es-ES" dirty="0" err="1" smtClean="0"/>
              <a:t>Market</a:t>
            </a:r>
            <a:r>
              <a:rPr lang="es-ES" dirty="0" smtClean="0"/>
              <a:t>: </a:t>
            </a:r>
            <a:r>
              <a:rPr lang="es-ES" dirty="0" err="1" smtClean="0"/>
              <a:t>Supply</a:t>
            </a:r>
            <a:r>
              <a:rPr lang="es-ES" dirty="0" smtClean="0"/>
              <a:t>/</a:t>
            </a:r>
            <a:r>
              <a:rPr lang="es-ES" dirty="0" err="1" smtClean="0"/>
              <a:t>Demand</a:t>
            </a:r>
            <a:r>
              <a:rPr lang="es-ES" dirty="0" smtClean="0"/>
              <a:t> Curves</a:t>
            </a:r>
            <a:endParaRPr lang="es-ES" dirty="0"/>
          </a:p>
        </p:txBody>
      </p:sp>
      <p:sp>
        <p:nvSpPr>
          <p:cNvPr id="3" name="Marcador de contenido 2"/>
          <p:cNvSpPr>
            <a:spLocks noGrp="1"/>
          </p:cNvSpPr>
          <p:nvPr>
            <p:ph idx="1"/>
          </p:nvPr>
        </p:nvSpPr>
        <p:spPr/>
        <p:txBody>
          <a:bodyPr/>
          <a:lstStyle/>
          <a:p>
            <a:endParaRPr lang="es-ES" dirty="0"/>
          </a:p>
        </p:txBody>
      </p:sp>
      <p:sp>
        <p:nvSpPr>
          <p:cNvPr id="4" name="Marcador de fecha 3"/>
          <p:cNvSpPr>
            <a:spLocks noGrp="1"/>
          </p:cNvSpPr>
          <p:nvPr>
            <p:ph type="dt" sz="half" idx="10"/>
          </p:nvPr>
        </p:nvSpPr>
        <p:spPr/>
        <p:txBody>
          <a:bodyPr/>
          <a:lstStyle/>
          <a:p>
            <a:fld id="{7072A9DE-E40B-48C5-9EAC-AA5353A094B0}" type="datetime1">
              <a:rPr lang="en-GB" smtClean="0"/>
              <a:t>06/09/2016</a:t>
            </a:fld>
            <a:endParaRPr lang="es-ES"/>
          </a:p>
        </p:txBody>
      </p:sp>
      <p:sp>
        <p:nvSpPr>
          <p:cNvPr id="5" name="Marcador de pie de página 4"/>
          <p:cNvSpPr>
            <a:spLocks noGrp="1"/>
          </p:cNvSpPr>
          <p:nvPr>
            <p:ph type="ftr" sz="quarter" idx="11"/>
          </p:nvPr>
        </p:nvSpPr>
        <p:spPr/>
        <p:txBody>
          <a:bodyPr/>
          <a:lstStyle/>
          <a:p>
            <a:r>
              <a:rPr lang="en-US" smtClean="0"/>
              <a:t>Ruth Domínguez Martín UCLM - Spain</a:t>
            </a:r>
            <a:endParaRPr lang="es-ES" dirty="0"/>
          </a:p>
        </p:txBody>
      </p:sp>
      <p:sp>
        <p:nvSpPr>
          <p:cNvPr id="6" name="Marcador de número de diapositiva 5"/>
          <p:cNvSpPr>
            <a:spLocks noGrp="1"/>
          </p:cNvSpPr>
          <p:nvPr>
            <p:ph type="sldNum" sz="quarter" idx="12"/>
          </p:nvPr>
        </p:nvSpPr>
        <p:spPr/>
        <p:txBody>
          <a:bodyPr/>
          <a:lstStyle/>
          <a:p>
            <a:fld id="{099C2FEC-DA09-4F6C-A336-E59DE02A9075}" type="slidenum">
              <a:rPr lang="es-ES" smtClean="0"/>
              <a:t>9</a:t>
            </a:fld>
            <a:endParaRPr lang="es-ES"/>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4" t="8058" r="13462" b="26740"/>
          <a:stretch/>
        </p:blipFill>
        <p:spPr bwMode="auto">
          <a:xfrm>
            <a:off x="773544" y="1690688"/>
            <a:ext cx="10484773"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ector recto 9"/>
          <p:cNvCxnSpPr/>
          <p:nvPr/>
        </p:nvCxnSpPr>
        <p:spPr>
          <a:xfrm>
            <a:off x="5661891" y="4849091"/>
            <a:ext cx="9236" cy="646545"/>
          </a:xfrm>
          <a:prstGeom prst="line">
            <a:avLst/>
          </a:prstGeom>
          <a:ln w="38100"/>
        </p:spPr>
        <p:style>
          <a:lnRef idx="2">
            <a:schemeClr val="dk1"/>
          </a:lnRef>
          <a:fillRef idx="0">
            <a:schemeClr val="dk1"/>
          </a:fillRef>
          <a:effectRef idx="1">
            <a:schemeClr val="dk1"/>
          </a:effectRef>
          <a:fontRef idx="minor">
            <a:schemeClr val="tx1"/>
          </a:fontRef>
        </p:style>
      </p:cxnSp>
      <p:cxnSp>
        <p:nvCxnSpPr>
          <p:cNvPr id="12" name="Conector recto 11"/>
          <p:cNvCxnSpPr/>
          <p:nvPr/>
        </p:nvCxnSpPr>
        <p:spPr>
          <a:xfrm flipH="1">
            <a:off x="1299268" y="4811604"/>
            <a:ext cx="4350328" cy="74973"/>
          </a:xfrm>
          <a:prstGeom prst="line">
            <a:avLst/>
          </a:prstGeom>
          <a:ln w="3810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8048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2082</Words>
  <Application>Microsoft Office PowerPoint</Application>
  <PresentationFormat>Panorámica</PresentationFormat>
  <Paragraphs>343</Paragraphs>
  <Slides>40</Slides>
  <Notes>14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Andalus</vt:lpstr>
      <vt:lpstr>Arial</vt:lpstr>
      <vt:lpstr>Calibri</vt:lpstr>
      <vt:lpstr>Calibri Light</vt:lpstr>
      <vt:lpstr>Tema de Office</vt:lpstr>
      <vt:lpstr>Integrating Renewable Energies in Power Systems</vt:lpstr>
      <vt:lpstr>Outline</vt:lpstr>
      <vt:lpstr>Spanish Electricity Market</vt:lpstr>
      <vt:lpstr>Spanish Electricity Sector: Evolution</vt:lpstr>
      <vt:lpstr>Spanish Electricity Sector: Distribution</vt:lpstr>
      <vt:lpstr>Spanish Electricity Market: Market Structure</vt:lpstr>
      <vt:lpstr>Spanish Electricity Market: Time Framework</vt:lpstr>
      <vt:lpstr>Spanish Electricity Market: Bids</vt:lpstr>
      <vt:lpstr>Spanish Electricity Market: Supply/Demand Curves</vt:lpstr>
      <vt:lpstr>Day-ahead Market: European Coordination</vt:lpstr>
      <vt:lpstr>Day-ahead Market: PCR</vt:lpstr>
      <vt:lpstr>EUPHEMIA algorithm</vt:lpstr>
      <vt:lpstr>EUPHEMIA algorithm</vt:lpstr>
      <vt:lpstr>European Electricity Market: Next Steps</vt:lpstr>
      <vt:lpstr>Spanish Power System: Volumen of Energy</vt:lpstr>
      <vt:lpstr>Spanish Power System: Particularities</vt:lpstr>
      <vt:lpstr>Spanish Power System: Hydropower</vt:lpstr>
      <vt:lpstr>Spanish Power System: 2015</vt:lpstr>
      <vt:lpstr>Spanish Power System: Capacity (MW)</vt:lpstr>
      <vt:lpstr>Spanish Power System: Generation (TWh)</vt:lpstr>
      <vt:lpstr>Spanish Power System: Hourly Demand (MW)</vt:lpstr>
      <vt:lpstr>Spanish Power System: Hourly Demand (MW)</vt:lpstr>
      <vt:lpstr>Spanish Power System: Hourly Demand (MW)</vt:lpstr>
      <vt:lpstr>Spanish Electricity Market: Prices (annual)</vt:lpstr>
      <vt:lpstr>European Electricity Market: Prices (monthly)</vt:lpstr>
      <vt:lpstr>Spanish Electricity Market: Prices (weekly)</vt:lpstr>
      <vt:lpstr>Spanish Electricity Market: Prices (weekly)</vt:lpstr>
      <vt:lpstr>Spanish Electricity Market: Small Consumers</vt:lpstr>
      <vt:lpstr>Spanish Power System: HydroWind</vt:lpstr>
      <vt:lpstr>Operation of Renewable-dominated Electric Energy Systems</vt:lpstr>
      <vt:lpstr>Motivation</vt:lpstr>
      <vt:lpstr>Motivation</vt:lpstr>
      <vt:lpstr>Operating Fully Renewable EES: Objective</vt:lpstr>
      <vt:lpstr>Operating Fully Renewable EES: Decision Process</vt:lpstr>
      <vt:lpstr>Operating Fully Renewable EES: Model Description</vt:lpstr>
      <vt:lpstr>Operating Fully Renewable EES: Case Study</vt:lpstr>
      <vt:lpstr>Operating Fully Renewable EES: Results</vt:lpstr>
      <vt:lpstr>Operating Fully Renewable EES: Results</vt:lpstr>
      <vt:lpstr>Conclusions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Renewable Energies in Power Systems</dc:title>
  <dc:creator>MARIA RUTH DOMINGUEZ MARTIN</dc:creator>
  <cp:lastModifiedBy>MARIA RUTH DOMINGUEZ MARTIN</cp:lastModifiedBy>
  <cp:revision>210</cp:revision>
  <dcterms:created xsi:type="dcterms:W3CDTF">2016-08-26T06:12:00Z</dcterms:created>
  <dcterms:modified xsi:type="dcterms:W3CDTF">2016-09-06T07:37:16Z</dcterms:modified>
</cp:coreProperties>
</file>