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2"/>
  </p:notesMasterIdLst>
  <p:sldIdLst>
    <p:sldId id="261" r:id="rId3"/>
    <p:sldId id="376" r:id="rId4"/>
    <p:sldId id="378" r:id="rId5"/>
    <p:sldId id="363" r:id="rId6"/>
    <p:sldId id="379" r:id="rId7"/>
    <p:sldId id="380" r:id="rId8"/>
    <p:sldId id="381" r:id="rId9"/>
    <p:sldId id="383" r:id="rId10"/>
    <p:sldId id="384" r:id="rId11"/>
  </p:sldIdLst>
  <p:sldSz cx="9144000" cy="6858000" type="screen4x3"/>
  <p:notesSz cx="6807200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2DFF9293-30B1-42A4-B758-CAA329978B7D}">
          <p14:sldIdLst>
            <p14:sldId id="261"/>
            <p14:sldId id="376"/>
            <p14:sldId id="378"/>
            <p14:sldId id="363"/>
            <p14:sldId id="379"/>
            <p14:sldId id="380"/>
            <p14:sldId id="381"/>
            <p14:sldId id="383"/>
            <p14:sldId id="384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areth Wilson" initials="GW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 autoAdjust="0"/>
    <p:restoredTop sz="81257" autoAdjust="0"/>
  </p:normalViewPr>
  <p:slideViewPr>
    <p:cSldViewPr>
      <p:cViewPr>
        <p:scale>
          <a:sx n="70" d="100"/>
          <a:sy n="70" d="100"/>
        </p:scale>
        <p:origin x="-2814" y="-7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786" cy="496967"/>
          </a:xfrm>
          <a:prstGeom prst="rect">
            <a:avLst/>
          </a:prstGeom>
        </p:spPr>
        <p:txBody>
          <a:bodyPr vert="horz" lIns="91559" tIns="45779" rIns="91559" bIns="45779" rtlCol="0"/>
          <a:lstStyle>
            <a:lvl1pPr algn="l">
              <a:defRPr sz="1200"/>
            </a:lvl1pPr>
          </a:lstStyle>
          <a:p>
            <a:endParaRPr lang="en-NZ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9" y="0"/>
            <a:ext cx="2949786" cy="496967"/>
          </a:xfrm>
          <a:prstGeom prst="rect">
            <a:avLst/>
          </a:prstGeom>
        </p:spPr>
        <p:txBody>
          <a:bodyPr vert="horz" lIns="91559" tIns="45779" rIns="91559" bIns="45779" rtlCol="0"/>
          <a:lstStyle>
            <a:lvl1pPr algn="r">
              <a:defRPr sz="1200"/>
            </a:lvl1pPr>
          </a:lstStyle>
          <a:p>
            <a:fld id="{71E4B4EA-A790-4328-AAD4-77DF02A8BC0A}" type="datetimeFigureOut">
              <a:rPr lang="en-NZ" smtClean="0"/>
              <a:t>12/09/2019</a:t>
            </a:fld>
            <a:endParaRPr lang="en-NZ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9" tIns="45779" rIns="91559" bIns="45779" rtlCol="0" anchor="ctr"/>
          <a:lstStyle/>
          <a:p>
            <a:endParaRPr lang="en-NZ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1" y="4721186"/>
            <a:ext cx="5445760" cy="4472702"/>
          </a:xfrm>
          <a:prstGeom prst="rect">
            <a:avLst/>
          </a:prstGeom>
        </p:spPr>
        <p:txBody>
          <a:bodyPr vert="horz" lIns="91559" tIns="45779" rIns="91559" bIns="4577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0646"/>
            <a:ext cx="2949786" cy="496967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l">
              <a:defRPr sz="1200"/>
            </a:lvl1pPr>
          </a:lstStyle>
          <a:p>
            <a:endParaRPr lang="en-N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9" y="9440646"/>
            <a:ext cx="2949786" cy="496967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r">
              <a:defRPr sz="1200"/>
            </a:lvl1pPr>
          </a:lstStyle>
          <a:p>
            <a:fld id="{E37D703C-6003-4EAC-B519-049F216F607F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217504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79480-12AB-4A96-A667-059D7C19DCEE}" type="slidenum">
              <a:rPr lang="en-NZ" smtClean="0">
                <a:solidFill>
                  <a:prstClr val="black"/>
                </a:solidFill>
              </a:rPr>
              <a:pPr/>
              <a:t>1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739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0249"/>
            <a:ext cx="7772400" cy="71120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614738"/>
            <a:ext cx="6858000" cy="1655762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rgbClr val="89898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7398C-6B64-4FD5-9E86-404A5C3C5887}" type="datetimeFigureOut">
              <a:rPr lang="en-N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12/09/2019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DAA82-036B-4CC7-94D6-2C9C7B94543E}" type="slidenum">
              <a:rPr lang="en-N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409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D9CC9-09F3-4B25-B146-CB11E5C5E3AB}" type="datetimeFigureOut">
              <a:rPr lang="en-N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12/09/2019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86B029-5DBC-4670-8229-49C460886DAC}" type="slidenum">
              <a:rPr lang="en-N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375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B0DC5-3FB9-4DE5-B91D-F465193B30AC}" type="datetimeFigureOut">
              <a:rPr lang="en-N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12/09/2019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26BC5-42BF-455B-B108-7F3260530EF8}" type="slidenum">
              <a:rPr lang="en-N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2113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0249"/>
            <a:ext cx="7772400" cy="71120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614738"/>
            <a:ext cx="6858000" cy="1655762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rgbClr val="89898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B6555-6744-459F-9453-1B5A0686EB5F}" type="datetimeFigureOut">
              <a:rPr lang="en-N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12/09/2019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200B2-AA20-472D-8159-C61C4BEE37F7}" type="slidenum">
              <a:rPr lang="en-NZ" altLang="en-US"/>
              <a:pPr>
                <a:defRPr/>
              </a:pPr>
              <a:t>‹#›</a:t>
            </a:fld>
            <a:endParaRPr lang="en-NZ" altLang="en-US" dirty="0"/>
          </a:p>
        </p:txBody>
      </p:sp>
    </p:spTree>
    <p:extLst>
      <p:ext uri="{BB962C8B-B14F-4D97-AF65-F5344CB8AC3E}">
        <p14:creationId xmlns:p14="http://schemas.microsoft.com/office/powerpoint/2010/main" val="1035458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E35B8-99D6-46D8-B721-57AAC7BA2A73}" type="datetimeFigureOut">
              <a:rPr lang="en-N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12/09/2019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8610A-E147-4BD1-A296-F24FC1F2E44E}" type="slidenum">
              <a:rPr lang="en-NZ" altLang="en-US"/>
              <a:pPr>
                <a:defRPr/>
              </a:pPr>
              <a:t>‹#›</a:t>
            </a:fld>
            <a:endParaRPr lang="en-NZ" altLang="en-US" dirty="0"/>
          </a:p>
        </p:txBody>
      </p:sp>
    </p:spTree>
    <p:extLst>
      <p:ext uri="{BB962C8B-B14F-4D97-AF65-F5344CB8AC3E}">
        <p14:creationId xmlns:p14="http://schemas.microsoft.com/office/powerpoint/2010/main" val="26780500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B0ECA-6219-4FAF-B1E3-AF64A37E0DF5}" type="datetimeFigureOut">
              <a:rPr lang="en-N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12/09/2019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810A1-94B1-428D-AF19-873A3CF5D5D2}" type="slidenum">
              <a:rPr lang="en-NZ" altLang="en-US"/>
              <a:pPr>
                <a:defRPr/>
              </a:pPr>
              <a:t>‹#›</a:t>
            </a:fld>
            <a:endParaRPr lang="en-NZ" altLang="en-US" dirty="0"/>
          </a:p>
        </p:txBody>
      </p:sp>
    </p:spTree>
    <p:extLst>
      <p:ext uri="{BB962C8B-B14F-4D97-AF65-F5344CB8AC3E}">
        <p14:creationId xmlns:p14="http://schemas.microsoft.com/office/powerpoint/2010/main" val="22967860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AE75C-325F-4446-80C8-82D56D244565}" type="datetimeFigureOut">
              <a:rPr lang="en-N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12/09/2019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4863C-FBB9-45B8-8B50-F0D23FD9710E}" type="slidenum">
              <a:rPr lang="en-NZ" altLang="en-US"/>
              <a:pPr>
                <a:defRPr/>
              </a:pPr>
              <a:t>‹#›</a:t>
            </a:fld>
            <a:endParaRPr lang="en-NZ" altLang="en-US" dirty="0"/>
          </a:p>
        </p:txBody>
      </p:sp>
    </p:spTree>
    <p:extLst>
      <p:ext uri="{BB962C8B-B14F-4D97-AF65-F5344CB8AC3E}">
        <p14:creationId xmlns:p14="http://schemas.microsoft.com/office/powerpoint/2010/main" val="7860812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2B3BF-B0B7-47A3-9B26-80248C64C9C7}" type="datetimeFigureOut">
              <a:rPr lang="en-N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12/09/2019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1C5E4-F07B-4C6A-8EF6-ED97244339C5}" type="slidenum">
              <a:rPr lang="en-NZ" altLang="en-US"/>
              <a:pPr>
                <a:defRPr/>
              </a:pPr>
              <a:t>‹#›</a:t>
            </a:fld>
            <a:endParaRPr lang="en-NZ" altLang="en-US" dirty="0"/>
          </a:p>
        </p:txBody>
      </p:sp>
    </p:spTree>
    <p:extLst>
      <p:ext uri="{BB962C8B-B14F-4D97-AF65-F5344CB8AC3E}">
        <p14:creationId xmlns:p14="http://schemas.microsoft.com/office/powerpoint/2010/main" val="12051189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E6AF0-F0B1-466F-8261-AEB465A013A1}" type="datetimeFigureOut">
              <a:rPr lang="en-N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12/09/2019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2FAD7-EB35-42EA-B5CA-CEB929EF798D}" type="slidenum">
              <a:rPr lang="en-NZ" altLang="en-US"/>
              <a:pPr>
                <a:defRPr/>
              </a:pPr>
              <a:t>‹#›</a:t>
            </a:fld>
            <a:endParaRPr lang="en-NZ" altLang="en-US" dirty="0"/>
          </a:p>
        </p:txBody>
      </p:sp>
    </p:spTree>
    <p:extLst>
      <p:ext uri="{BB962C8B-B14F-4D97-AF65-F5344CB8AC3E}">
        <p14:creationId xmlns:p14="http://schemas.microsoft.com/office/powerpoint/2010/main" val="22288809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E1BFC-B395-43B9-AC67-824A4AF50F60}" type="datetimeFigureOut">
              <a:rPr lang="en-N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12/09/2019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38916-28CD-4F99-AC09-4468FFE07FA5}" type="slidenum">
              <a:rPr lang="en-NZ" altLang="en-US"/>
              <a:pPr>
                <a:defRPr/>
              </a:pPr>
              <a:t>‹#›</a:t>
            </a:fld>
            <a:endParaRPr lang="en-NZ" altLang="en-US" dirty="0"/>
          </a:p>
        </p:txBody>
      </p:sp>
    </p:spTree>
    <p:extLst>
      <p:ext uri="{BB962C8B-B14F-4D97-AF65-F5344CB8AC3E}">
        <p14:creationId xmlns:p14="http://schemas.microsoft.com/office/powerpoint/2010/main" val="10356924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727B7-E9D0-4CD1-AADC-C2208F371383}" type="datetimeFigureOut">
              <a:rPr lang="en-N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12/09/2019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9CEBE-A0A6-4302-BD82-FC7D259D9280}" type="slidenum">
              <a:rPr lang="en-NZ" altLang="en-US"/>
              <a:pPr>
                <a:defRPr/>
              </a:pPr>
              <a:t>‹#›</a:t>
            </a:fld>
            <a:endParaRPr lang="en-NZ" altLang="en-US" dirty="0"/>
          </a:p>
        </p:txBody>
      </p:sp>
    </p:spTree>
    <p:extLst>
      <p:ext uri="{BB962C8B-B14F-4D97-AF65-F5344CB8AC3E}">
        <p14:creationId xmlns:p14="http://schemas.microsoft.com/office/powerpoint/2010/main" val="1826491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321EE-5F6C-4004-B3B5-E132D15B0D87}" type="datetimeFigureOut">
              <a:rPr lang="en-N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12/09/2019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CECAF-BB2F-4DE9-943D-88E305E2EFED}" type="slidenum">
              <a:rPr lang="en-N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6310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3FE44-1A9E-47BD-A89F-CE0AF6415D61}" type="datetimeFigureOut">
              <a:rPr lang="en-N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12/09/2019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AB23E-0A78-40BD-A50C-FD79DC0E030E}" type="slidenum">
              <a:rPr lang="en-NZ" altLang="en-US"/>
              <a:pPr>
                <a:defRPr/>
              </a:pPr>
              <a:t>‹#›</a:t>
            </a:fld>
            <a:endParaRPr lang="en-NZ" altLang="en-US" dirty="0"/>
          </a:p>
        </p:txBody>
      </p:sp>
    </p:spTree>
    <p:extLst>
      <p:ext uri="{BB962C8B-B14F-4D97-AF65-F5344CB8AC3E}">
        <p14:creationId xmlns:p14="http://schemas.microsoft.com/office/powerpoint/2010/main" val="32156551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1CC60-FB67-4628-84EB-4F55208A7D0F}" type="datetimeFigureOut">
              <a:rPr lang="en-N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12/09/2019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48CF9-396A-42EB-898D-DE9DC955FA52}" type="slidenum">
              <a:rPr lang="en-NZ" altLang="en-US"/>
              <a:pPr>
                <a:defRPr/>
              </a:pPr>
              <a:t>‹#›</a:t>
            </a:fld>
            <a:endParaRPr lang="en-NZ" altLang="en-US" dirty="0"/>
          </a:p>
        </p:txBody>
      </p:sp>
    </p:spTree>
    <p:extLst>
      <p:ext uri="{BB962C8B-B14F-4D97-AF65-F5344CB8AC3E}">
        <p14:creationId xmlns:p14="http://schemas.microsoft.com/office/powerpoint/2010/main" val="6039448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3F363-BA3E-45E3-992B-CCD219F8DEAD}" type="datetimeFigureOut">
              <a:rPr lang="en-N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12/09/2019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9D850-7BDD-416C-B5DE-A6342162489D}" type="slidenum">
              <a:rPr lang="en-NZ" altLang="en-US"/>
              <a:pPr>
                <a:defRPr/>
              </a:pPr>
              <a:t>‹#›</a:t>
            </a:fld>
            <a:endParaRPr lang="en-NZ" altLang="en-US" dirty="0"/>
          </a:p>
        </p:txBody>
      </p:sp>
    </p:spTree>
    <p:extLst>
      <p:ext uri="{BB962C8B-B14F-4D97-AF65-F5344CB8AC3E}">
        <p14:creationId xmlns:p14="http://schemas.microsoft.com/office/powerpoint/2010/main" val="25661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9FF1A-12EE-40B1-8875-D5271EEF2259}" type="datetimeFigureOut">
              <a:rPr lang="en-N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12/09/2019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26E1E-25D7-4997-AF66-ED1059ED9686}" type="slidenum">
              <a:rPr lang="en-N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159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AD014-E040-4CF8-9F2B-6D59BFEC9146}" type="datetimeFigureOut">
              <a:rPr lang="en-N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12/09/2019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BA84C-886F-46A8-A027-CEEAC5BA7926}" type="slidenum">
              <a:rPr lang="en-N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829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54112-2F3B-44B4-BF22-8F0EED70C269}" type="datetimeFigureOut">
              <a:rPr lang="en-N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12/09/2019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66B52-0395-46C2-9C76-09DFE0A64C03}" type="slidenum">
              <a:rPr lang="en-N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378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F3179-06F1-47D8-A128-D5155D1F6202}" type="datetimeFigureOut">
              <a:rPr lang="en-N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12/09/2019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95BBA-AC22-4B08-A0F8-D7B226E3825F}" type="slidenum">
              <a:rPr lang="en-N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623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EC694-2011-4C96-9F29-7E1032D2C2A5}" type="datetimeFigureOut">
              <a:rPr lang="en-N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12/09/2019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E4C6C-390D-48AA-9A80-972457742315}" type="slidenum">
              <a:rPr lang="en-N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755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67918-355B-42CF-BE4A-377C99B58992}" type="datetimeFigureOut">
              <a:rPr lang="en-N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12/09/2019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88E95-9F9C-466A-87B1-A1463988EC4B}" type="slidenum">
              <a:rPr lang="en-N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938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D004C-29F0-438E-9CF1-01EB2FB8193D}" type="datetimeFigureOut">
              <a:rPr lang="en-N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12/09/2019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AC500-C37A-4B41-A3E4-9986334C4BD4}" type="slidenum">
              <a:rPr lang="en-N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863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22250" y="238125"/>
            <a:ext cx="7886700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2250" y="1033463"/>
            <a:ext cx="7886700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250" y="6229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18A8E76-3AB9-400B-ACD4-36219BA6B76C}" type="datetimeFigureOut">
              <a:rPr lang="en-N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12/09/2019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A2788B1-2C49-4BB5-9E03-A604B7B9BEC6}" type="slidenum">
              <a:rPr lang="en-N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31" name="Picture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734"/>
          <a:stretch>
            <a:fillRect/>
          </a:stretch>
        </p:blipFill>
        <p:spPr bwMode="auto">
          <a:xfrm>
            <a:off x="0" y="5948363"/>
            <a:ext cx="9144000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2957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+mn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22250" y="238125"/>
            <a:ext cx="7886700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2250" y="1033463"/>
            <a:ext cx="7886700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250" y="6229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9FE63F7-B7F8-4FD8-800F-F47AF8422667}" type="datetimeFigureOut">
              <a:rPr lang="en-N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12/09/2019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3E0ED1-1053-4610-9243-4A43997DF19A}" type="slidenum">
              <a:rPr lang="en-NZ" alt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NZ" altLang="en-US" dirty="0">
              <a:cs typeface="Arial" charset="0"/>
            </a:endParaRPr>
          </a:p>
        </p:txBody>
      </p:sp>
      <p:pic>
        <p:nvPicPr>
          <p:cNvPr id="1031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734"/>
          <a:stretch>
            <a:fillRect/>
          </a:stretch>
        </p:blipFill>
        <p:spPr bwMode="auto">
          <a:xfrm>
            <a:off x="0" y="5948363"/>
            <a:ext cx="9144000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1521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+mn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google.com/url?sa=i&amp;rct=j&amp;q=&amp;esrc=s&amp;source=images&amp;cd=&amp;cad=rja&amp;uact=8&amp;ved=2ahUKEwiB9vqZ87rkAhXDmuYKHTKZCc0QjRx6BAgBEAQ&amp;url=https://www.northeastern.edu/levelblog/2018/07/16/data-analytics-vs-data-science/&amp;psig=AOvVaw2I1S6GQ2GNUJSyq4h0-im3&amp;ust=1567814602406819" TargetMode="Externa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com/url?sa=i&amp;rct=j&amp;q=&amp;esrc=s&amp;source=images&amp;cd=&amp;ved=2ahUKEwj597nm8brkAhX_IbcAHYMhAiQQjRx6BAgBEAQ&amp;url=http://freshspectrum.com/simulation/&amp;psig=AOvVaw1jEnu411ZRDFWf4kkUOzcN&amp;ust=1567814304462268" TargetMode="Externa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611560" y="2420888"/>
            <a:ext cx="8247623" cy="864096"/>
          </a:xfrm>
        </p:spPr>
        <p:txBody>
          <a:bodyPr>
            <a:normAutofit/>
          </a:bodyPr>
          <a:lstStyle/>
          <a:p>
            <a:pPr algn="ctr"/>
            <a:r>
              <a:rPr lang="en-NZ" dirty="0" smtClean="0"/>
              <a:t>MBIE talk for EPOC – Sept 11</a:t>
            </a:r>
            <a:endParaRPr lang="en-NZ" dirty="0">
              <a:solidFill>
                <a:srgbClr val="00B0F0"/>
              </a:solidFill>
            </a:endParaRP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NZ" alt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5353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32656"/>
            <a:ext cx="7200800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971600" y="4509120"/>
            <a:ext cx="75608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2800" dirty="0" smtClean="0"/>
              <a:t>Or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NZ" sz="2800" dirty="0" smtClean="0"/>
              <a:t>How </a:t>
            </a:r>
            <a:r>
              <a:rPr lang="en-NZ" sz="2800" dirty="0"/>
              <a:t>modelling influences </a:t>
            </a:r>
            <a:r>
              <a:rPr lang="en-NZ" sz="2800" dirty="0" smtClean="0"/>
              <a:t>policy - or </a:t>
            </a:r>
            <a:r>
              <a:rPr lang="en-NZ" sz="2800" dirty="0"/>
              <a:t>not (?)</a:t>
            </a:r>
          </a:p>
        </p:txBody>
      </p:sp>
    </p:spTree>
    <p:extLst>
      <p:ext uri="{BB962C8B-B14F-4D97-AF65-F5344CB8AC3E}">
        <p14:creationId xmlns:p14="http://schemas.microsoft.com/office/powerpoint/2010/main" val="407749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0" y="113382"/>
            <a:ext cx="7886700" cy="795338"/>
          </a:xfrm>
        </p:spPr>
        <p:txBody>
          <a:bodyPr/>
          <a:lstStyle/>
          <a:p>
            <a:r>
              <a:rPr lang="en-NZ" dirty="0" smtClean="0"/>
              <a:t>A quick bit of history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08720"/>
            <a:ext cx="8670230" cy="4914900"/>
          </a:xfrm>
        </p:spPr>
        <p:txBody>
          <a:bodyPr/>
          <a:lstStyle/>
          <a:p>
            <a:r>
              <a:rPr lang="en-NZ" dirty="0" smtClean="0"/>
              <a:t>Pre 1987 - National electricity models – central planning</a:t>
            </a:r>
          </a:p>
          <a:p>
            <a:pPr lvl="1"/>
            <a:r>
              <a:rPr lang="en-NZ" dirty="0"/>
              <a:t>Central planning – 5 year plan</a:t>
            </a:r>
          </a:p>
          <a:p>
            <a:pPr lvl="1"/>
            <a:r>
              <a:rPr lang="en-NZ" dirty="0" smtClean="0"/>
              <a:t>Least cost stochastic models – Monte, Prism</a:t>
            </a:r>
          </a:p>
          <a:p>
            <a:pPr lvl="1"/>
            <a:r>
              <a:rPr lang="en-NZ" dirty="0"/>
              <a:t>Objective function simpler – optimal build pattern that minimises cost and least cost dispatch schedule.</a:t>
            </a:r>
          </a:p>
          <a:p>
            <a:pPr lvl="1"/>
            <a:r>
              <a:rPr lang="en-NZ" dirty="0" smtClean="0"/>
              <a:t>Mainframe computers </a:t>
            </a:r>
          </a:p>
          <a:p>
            <a:r>
              <a:rPr lang="en-NZ" dirty="0" smtClean="0"/>
              <a:t>1987 adds SOEs – WACC becomes important</a:t>
            </a:r>
          </a:p>
          <a:p>
            <a:pPr lvl="1"/>
            <a:r>
              <a:rPr lang="en-NZ" dirty="0" smtClean="0"/>
              <a:t>More sophisticated stochastic dynamic models – Spectra</a:t>
            </a:r>
          </a:p>
          <a:p>
            <a:pPr lvl="1"/>
            <a:r>
              <a:rPr lang="en-NZ" dirty="0" smtClean="0"/>
              <a:t>Unix mini computers </a:t>
            </a:r>
          </a:p>
          <a:p>
            <a:r>
              <a:rPr lang="en-NZ" dirty="0" smtClean="0"/>
              <a:t>Within company models</a:t>
            </a:r>
          </a:p>
          <a:p>
            <a:pPr lvl="1"/>
            <a:r>
              <a:rPr lang="en-NZ" dirty="0" smtClean="0"/>
              <a:t>1996 Contact split from ECNZ, 1999 ECNZ split</a:t>
            </a:r>
          </a:p>
          <a:p>
            <a:pPr lvl="1"/>
            <a:r>
              <a:rPr lang="en-NZ" dirty="0" smtClean="0"/>
              <a:t>Gaming models, portfolio/risk management  </a:t>
            </a:r>
          </a:p>
          <a:p>
            <a:pPr lvl="1"/>
            <a:r>
              <a:rPr lang="en-NZ" dirty="0" smtClean="0"/>
              <a:t>Objective function now more complex, more dimensions to problem</a:t>
            </a:r>
          </a:p>
          <a:p>
            <a:pPr lvl="1"/>
            <a:r>
              <a:rPr lang="en-NZ" dirty="0" smtClean="0"/>
              <a:t>Fast PCs</a:t>
            </a:r>
          </a:p>
          <a:p>
            <a:endParaRPr lang="en-NZ" dirty="0"/>
          </a:p>
          <a:p>
            <a:endParaRPr lang="en-NZ" dirty="0" smtClean="0"/>
          </a:p>
        </p:txBody>
      </p:sp>
    </p:spTree>
    <p:extLst>
      <p:ext uri="{BB962C8B-B14F-4D97-AF65-F5344CB8AC3E}">
        <p14:creationId xmlns:p14="http://schemas.microsoft.com/office/powerpoint/2010/main" val="261016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0" y="-27384"/>
            <a:ext cx="7886700" cy="795338"/>
          </a:xfrm>
        </p:spPr>
        <p:txBody>
          <a:bodyPr/>
          <a:lstStyle/>
          <a:p>
            <a:r>
              <a:rPr lang="en-NZ" dirty="0" smtClean="0"/>
              <a:t>Today’s environment</a:t>
            </a:r>
            <a:endParaRPr lang="en-NZ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7504" y="764705"/>
            <a:ext cx="5616624" cy="3024336"/>
          </a:xfrm>
        </p:spPr>
        <p:txBody>
          <a:bodyPr/>
          <a:lstStyle/>
          <a:p>
            <a:r>
              <a:rPr lang="en-NZ" dirty="0" smtClean="0"/>
              <a:t>Competitive electricity market</a:t>
            </a:r>
          </a:p>
          <a:p>
            <a:pPr lvl="1"/>
            <a:r>
              <a:rPr lang="en-NZ" dirty="0" smtClean="0"/>
              <a:t>Companies optimising for profit maximisation</a:t>
            </a:r>
          </a:p>
          <a:p>
            <a:r>
              <a:rPr lang="en-NZ" dirty="0" smtClean="0"/>
              <a:t>What about  national picture?</a:t>
            </a:r>
          </a:p>
          <a:p>
            <a:pPr lvl="1"/>
            <a:r>
              <a:rPr lang="en-NZ" dirty="0" smtClean="0"/>
              <a:t>Quasi equilibrium and equilibrium models, System </a:t>
            </a:r>
            <a:r>
              <a:rPr lang="en-NZ" dirty="0"/>
              <a:t>dynamic models</a:t>
            </a:r>
            <a:endParaRPr lang="en-NZ" dirty="0" smtClean="0"/>
          </a:p>
          <a:p>
            <a:pPr lvl="1"/>
            <a:r>
              <a:rPr lang="en-NZ" dirty="0" smtClean="0"/>
              <a:t>Very sophisticated models =&gt; many dependent assumptions</a:t>
            </a:r>
          </a:p>
          <a:p>
            <a:pPr lvl="1"/>
            <a:r>
              <a:rPr lang="en-NZ" dirty="0" smtClean="0"/>
              <a:t>Scenario modelling</a:t>
            </a:r>
          </a:p>
          <a:p>
            <a:pPr lvl="1"/>
            <a:endParaRPr lang="en-NZ" dirty="0"/>
          </a:p>
          <a:p>
            <a:endParaRPr lang="en-NZ" dirty="0" smtClean="0"/>
          </a:p>
          <a:p>
            <a:pPr lvl="1"/>
            <a:endParaRPr lang="en-NZ" dirty="0"/>
          </a:p>
        </p:txBody>
      </p:sp>
      <p:pic>
        <p:nvPicPr>
          <p:cNvPr id="2050" name="Picture 2" descr="Image result for economic modelling cartoon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499" y="1196752"/>
            <a:ext cx="3129720" cy="2230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3"/>
          <p:cNvSpPr txBox="1">
            <a:spLocks/>
          </p:cNvSpPr>
          <p:nvPr/>
        </p:nvSpPr>
        <p:spPr bwMode="auto">
          <a:xfrm>
            <a:off x="179512" y="3212976"/>
            <a:ext cx="8568952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NZ" dirty="0" smtClean="0"/>
          </a:p>
          <a:p>
            <a:r>
              <a:rPr lang="en-NZ" dirty="0" smtClean="0"/>
              <a:t>Fundamentally what has changed</a:t>
            </a:r>
          </a:p>
          <a:p>
            <a:pPr lvl="1"/>
            <a:r>
              <a:rPr lang="en-NZ" dirty="0" smtClean="0"/>
              <a:t>Older models simpler – solve least cost problem for best future</a:t>
            </a:r>
          </a:p>
          <a:p>
            <a:pPr lvl="1"/>
            <a:r>
              <a:rPr lang="en-NZ" dirty="0" smtClean="0"/>
              <a:t>Today </a:t>
            </a:r>
          </a:p>
          <a:p>
            <a:pPr lvl="2"/>
            <a:r>
              <a:rPr lang="en-NZ" dirty="0" smtClean="0"/>
              <a:t>We explore different views or scenarios of the future</a:t>
            </a:r>
          </a:p>
          <a:p>
            <a:pPr lvl="2"/>
            <a:r>
              <a:rPr lang="en-NZ" dirty="0" smtClean="0"/>
              <a:t>But new uncertainties about climate and policy settings, technology and competitor behaviour</a:t>
            </a:r>
          </a:p>
          <a:p>
            <a:pPr lvl="1"/>
            <a:r>
              <a:rPr lang="en-NZ" dirty="0" smtClean="0"/>
              <a:t>Assumptions and interpretation become critical</a:t>
            </a:r>
          </a:p>
          <a:p>
            <a:endParaRPr lang="en-NZ" dirty="0" smtClean="0"/>
          </a:p>
          <a:p>
            <a:pPr lvl="1"/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01233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0" y="44624"/>
            <a:ext cx="7886700" cy="795338"/>
          </a:xfrm>
        </p:spPr>
        <p:txBody>
          <a:bodyPr/>
          <a:lstStyle/>
          <a:p>
            <a:r>
              <a:rPr lang="en-NZ" dirty="0" smtClean="0"/>
              <a:t>The perils of scenario modelling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250" y="836712"/>
            <a:ext cx="5645894" cy="2044675"/>
          </a:xfrm>
        </p:spPr>
        <p:txBody>
          <a:bodyPr/>
          <a:lstStyle/>
          <a:p>
            <a:r>
              <a:rPr lang="en-NZ" dirty="0" smtClean="0"/>
              <a:t>Today - a lot of emphasis goes into model development to create highly complex models with thousands of equations and variables.</a:t>
            </a:r>
          </a:p>
          <a:p>
            <a:r>
              <a:rPr lang="en-NZ" dirty="0" smtClean="0"/>
              <a:t>But the model is only as good as the input.</a:t>
            </a:r>
          </a:p>
          <a:p>
            <a:endParaRPr lang="en-N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32656"/>
            <a:ext cx="2664296" cy="2403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79512" y="2996952"/>
            <a:ext cx="8856984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 smtClean="0"/>
              <a:t>Typically scenarios are developed to test different hypothesis</a:t>
            </a:r>
          </a:p>
          <a:p>
            <a:r>
              <a:rPr lang="en-NZ" dirty="0" smtClean="0"/>
              <a:t>One approach is to map scenarios out as the extreme points in some solution space e.g. EDGS</a:t>
            </a:r>
          </a:p>
          <a:p>
            <a:r>
              <a:rPr lang="en-NZ" dirty="0" smtClean="0"/>
              <a:t>Another is to pick likely future paths and compare. e.g. ICCC</a:t>
            </a:r>
          </a:p>
          <a:p>
            <a:r>
              <a:rPr lang="en-NZ" dirty="0" smtClean="0"/>
              <a:t>Usually, none have been optimised in the sense of a “best” or preferred plan, as would have been done under central planning.</a:t>
            </a:r>
          </a:p>
          <a:p>
            <a:r>
              <a:rPr lang="en-NZ" dirty="0" smtClean="0"/>
              <a:t>So care is needed in how you interpret and compare results.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89342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How to get it right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250" y="1033463"/>
            <a:ext cx="8598222" cy="2107505"/>
          </a:xfrm>
        </p:spPr>
        <p:txBody>
          <a:bodyPr/>
          <a:lstStyle/>
          <a:p>
            <a:r>
              <a:rPr lang="en-NZ" dirty="0" smtClean="0"/>
              <a:t>Get buy in on assumptions from stakeholders</a:t>
            </a:r>
          </a:p>
          <a:p>
            <a:r>
              <a:rPr lang="en-NZ" dirty="0" smtClean="0"/>
              <a:t>Ensure model is appropriate, understood and accepted before you start</a:t>
            </a:r>
          </a:p>
          <a:p>
            <a:r>
              <a:rPr lang="en-NZ" dirty="0" smtClean="0"/>
              <a:t>Engage with stakeholders, have credible results you can explain</a:t>
            </a:r>
          </a:p>
          <a:p>
            <a:r>
              <a:rPr lang="en-NZ" dirty="0" smtClean="0"/>
              <a:t>Know the limitations of the </a:t>
            </a:r>
            <a:r>
              <a:rPr lang="en-NZ" dirty="0"/>
              <a:t>model and assumptions</a:t>
            </a:r>
          </a:p>
        </p:txBody>
      </p:sp>
      <p:pic>
        <p:nvPicPr>
          <p:cNvPr id="1026" name="Picture 2" descr="Image result for simulation cartoon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212976"/>
            <a:ext cx="3672408" cy="2754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007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0" y="44624"/>
            <a:ext cx="7886700" cy="795338"/>
          </a:xfrm>
        </p:spPr>
        <p:txBody>
          <a:bodyPr/>
          <a:lstStyle/>
          <a:p>
            <a:r>
              <a:rPr lang="en-NZ" dirty="0" smtClean="0"/>
              <a:t>When has it gone right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250" y="764704"/>
            <a:ext cx="8454206" cy="4914900"/>
          </a:xfrm>
        </p:spPr>
        <p:txBody>
          <a:bodyPr/>
          <a:lstStyle/>
          <a:p>
            <a:pPr marL="0" indent="0">
              <a:buNone/>
            </a:pPr>
            <a:r>
              <a:rPr lang="en-NZ" dirty="0" smtClean="0"/>
              <a:t>The ICCC “Accelerated Electrification” report provides a good example of recent success.</a:t>
            </a:r>
          </a:p>
          <a:p>
            <a:r>
              <a:rPr lang="en-NZ" dirty="0"/>
              <a:t>Get buy in on assumptions from </a:t>
            </a:r>
            <a:r>
              <a:rPr lang="en-NZ" dirty="0" smtClean="0"/>
              <a:t>stakeholders</a:t>
            </a:r>
          </a:p>
          <a:p>
            <a:pPr lvl="1"/>
            <a:r>
              <a:rPr lang="en-NZ" dirty="0" smtClean="0"/>
              <a:t>Had extensive consultation with key stakeholders during process through working group </a:t>
            </a:r>
            <a:endParaRPr lang="en-NZ" dirty="0"/>
          </a:p>
          <a:p>
            <a:r>
              <a:rPr lang="en-NZ" dirty="0"/>
              <a:t>Ensure model is </a:t>
            </a:r>
            <a:r>
              <a:rPr lang="en-NZ" dirty="0" smtClean="0"/>
              <a:t>appropriate, understood </a:t>
            </a:r>
            <a:r>
              <a:rPr lang="en-NZ" dirty="0"/>
              <a:t>and accepted before you </a:t>
            </a:r>
            <a:r>
              <a:rPr lang="en-NZ" dirty="0" smtClean="0"/>
              <a:t>start</a:t>
            </a:r>
          </a:p>
          <a:p>
            <a:pPr lvl="1"/>
            <a:r>
              <a:rPr lang="en-NZ" dirty="0" smtClean="0"/>
              <a:t>Largely, used existing accepted models with respected operators</a:t>
            </a:r>
            <a:endParaRPr lang="en-NZ" dirty="0"/>
          </a:p>
          <a:p>
            <a:r>
              <a:rPr lang="en-NZ" dirty="0"/>
              <a:t>Engage with stakeholders, have credible results you can explain</a:t>
            </a:r>
          </a:p>
          <a:p>
            <a:pPr lvl="1"/>
            <a:r>
              <a:rPr lang="en-NZ" dirty="0" smtClean="0"/>
              <a:t>Engaged with key stakeholders to work through results and gain feedback before public release</a:t>
            </a:r>
            <a:endParaRPr lang="en-NZ" dirty="0"/>
          </a:p>
          <a:p>
            <a:r>
              <a:rPr lang="en-NZ" dirty="0" smtClean="0"/>
              <a:t>Know </a:t>
            </a:r>
            <a:r>
              <a:rPr lang="en-NZ" dirty="0"/>
              <a:t>the limitations of the </a:t>
            </a:r>
            <a:r>
              <a:rPr lang="en-NZ" dirty="0" smtClean="0"/>
              <a:t>model and assumptions</a:t>
            </a:r>
            <a:endParaRPr lang="en-NZ" dirty="0"/>
          </a:p>
          <a:p>
            <a:pPr lvl="1"/>
            <a:r>
              <a:rPr lang="en-NZ" dirty="0" smtClean="0"/>
              <a:t>Was careful not to go beyond model capabilities</a:t>
            </a:r>
          </a:p>
          <a:p>
            <a:endParaRPr lang="en-NZ" dirty="0" smtClean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61028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When has it gone wrong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250" y="1033463"/>
            <a:ext cx="8382198" cy="4914900"/>
          </a:xfrm>
        </p:spPr>
        <p:txBody>
          <a:bodyPr/>
          <a:lstStyle/>
          <a:p>
            <a:pPr marL="0" indent="0">
              <a:buNone/>
            </a:pPr>
            <a:r>
              <a:rPr lang="en-NZ" dirty="0" smtClean="0"/>
              <a:t>The </a:t>
            </a:r>
            <a:r>
              <a:rPr lang="en-NZ" dirty="0" err="1" smtClean="0"/>
              <a:t>Wolak</a:t>
            </a:r>
            <a:r>
              <a:rPr lang="en-NZ" dirty="0" smtClean="0"/>
              <a:t> Report (2009) and TPM CBA are good examples.</a:t>
            </a:r>
          </a:p>
          <a:p>
            <a:r>
              <a:rPr lang="en-NZ" dirty="0"/>
              <a:t>Get buy in on assumptions from </a:t>
            </a:r>
            <a:r>
              <a:rPr lang="en-NZ" dirty="0" smtClean="0"/>
              <a:t>stakeholders</a:t>
            </a:r>
          </a:p>
          <a:p>
            <a:pPr lvl="1"/>
            <a:r>
              <a:rPr lang="en-NZ" dirty="0" smtClean="0"/>
              <a:t>Nope</a:t>
            </a:r>
            <a:endParaRPr lang="en-NZ" dirty="0"/>
          </a:p>
          <a:p>
            <a:r>
              <a:rPr lang="en-NZ" dirty="0"/>
              <a:t>Ensure model is appropriate, </a:t>
            </a:r>
            <a:r>
              <a:rPr lang="en-NZ" dirty="0" smtClean="0"/>
              <a:t>understood </a:t>
            </a:r>
            <a:r>
              <a:rPr lang="en-NZ" dirty="0"/>
              <a:t>and accepted before you </a:t>
            </a:r>
            <a:r>
              <a:rPr lang="en-NZ" dirty="0" smtClean="0"/>
              <a:t>start</a:t>
            </a:r>
          </a:p>
          <a:p>
            <a:pPr lvl="1"/>
            <a:r>
              <a:rPr lang="en-NZ" dirty="0" smtClean="0"/>
              <a:t>TPM </a:t>
            </a:r>
            <a:r>
              <a:rPr lang="en-NZ" dirty="0"/>
              <a:t>(2019) </a:t>
            </a:r>
            <a:r>
              <a:rPr lang="en-NZ" dirty="0" smtClean="0"/>
              <a:t>CBA is a radical change from previous, </a:t>
            </a:r>
            <a:r>
              <a:rPr lang="en-NZ" dirty="0" err="1" smtClean="0"/>
              <a:t>Wolak</a:t>
            </a:r>
            <a:r>
              <a:rPr lang="en-NZ" dirty="0" smtClean="0"/>
              <a:t> </a:t>
            </a:r>
            <a:r>
              <a:rPr lang="en-NZ" dirty="0"/>
              <a:t>model did not </a:t>
            </a:r>
            <a:r>
              <a:rPr lang="en-NZ" dirty="0" smtClean="0"/>
              <a:t>have appropriate counter-factual  - capped at thermal </a:t>
            </a:r>
            <a:r>
              <a:rPr lang="en-NZ" dirty="0" err="1" smtClean="0"/>
              <a:t>peaker</a:t>
            </a:r>
            <a:r>
              <a:rPr lang="en-NZ" dirty="0" smtClean="0"/>
              <a:t> SRMC</a:t>
            </a:r>
            <a:endParaRPr lang="en-NZ" dirty="0"/>
          </a:p>
          <a:p>
            <a:r>
              <a:rPr lang="en-NZ" dirty="0"/>
              <a:t>Engage with stakeholders, have credible results you can explain</a:t>
            </a:r>
          </a:p>
          <a:p>
            <a:pPr lvl="1"/>
            <a:r>
              <a:rPr lang="en-NZ" dirty="0" smtClean="0"/>
              <a:t>Both talked, but critics argue they didn’t listen. TPM – 0-$6.4 m range ?</a:t>
            </a:r>
            <a:endParaRPr lang="en-NZ" dirty="0"/>
          </a:p>
          <a:p>
            <a:r>
              <a:rPr lang="en-NZ" dirty="0" smtClean="0"/>
              <a:t>Know </a:t>
            </a:r>
            <a:r>
              <a:rPr lang="en-NZ" dirty="0"/>
              <a:t>the limitations of the </a:t>
            </a:r>
            <a:r>
              <a:rPr lang="en-NZ" dirty="0" smtClean="0"/>
              <a:t>model and assumptions</a:t>
            </a:r>
            <a:endParaRPr lang="en-NZ" dirty="0"/>
          </a:p>
          <a:p>
            <a:pPr lvl="1"/>
            <a:r>
              <a:rPr lang="en-NZ" dirty="0" err="1" smtClean="0"/>
              <a:t>Wolak</a:t>
            </a:r>
            <a:r>
              <a:rPr lang="en-NZ" dirty="0" smtClean="0"/>
              <a:t> </a:t>
            </a:r>
            <a:r>
              <a:rPr lang="en-NZ" dirty="0" smtClean="0"/>
              <a:t>model did not account for NZ water values, TPM (2016) model had serious flaws.  TPM (2019) still being evaluated.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34850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So why does this matter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250" y="1033463"/>
            <a:ext cx="7886700" cy="2035497"/>
          </a:xfrm>
        </p:spPr>
        <p:txBody>
          <a:bodyPr/>
          <a:lstStyle/>
          <a:p>
            <a:r>
              <a:rPr lang="en-NZ" dirty="0" smtClean="0"/>
              <a:t>Many policy decisions rely on analytical support.</a:t>
            </a:r>
          </a:p>
          <a:p>
            <a:r>
              <a:rPr lang="en-NZ" dirty="0" smtClean="0"/>
              <a:t>Getting the modelling wrong can undermine the policy. This was the case with </a:t>
            </a:r>
            <a:r>
              <a:rPr lang="en-NZ" smtClean="0"/>
              <a:t>Wolak’s</a:t>
            </a:r>
            <a:r>
              <a:rPr lang="en-NZ" dirty="0" smtClean="0"/>
              <a:t> report and TPM (2016)</a:t>
            </a:r>
          </a:p>
          <a:p>
            <a:r>
              <a:rPr lang="en-NZ" dirty="0" smtClean="0"/>
              <a:t>And as a result achieving good policy becomes more difficult - like herding cats.</a:t>
            </a:r>
            <a:endParaRPr lang="en-NZ" dirty="0"/>
          </a:p>
        </p:txBody>
      </p:sp>
      <p:pic>
        <p:nvPicPr>
          <p:cNvPr id="1026" name="Picture 2" descr="http://1.bp.blogspot.com/_PX7fseE4voc/TKS1z_iboiI/AAAAAAAAAFs/_5WvSxFmTm8/s320/HerdingCats_op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068960"/>
            <a:ext cx="4104456" cy="2603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034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BIE PowerPoint Template">
  <a:themeElements>
    <a:clrScheme name="MBIE Colors">
      <a:dk1>
        <a:sysClr val="windowText" lastClr="000000"/>
      </a:dk1>
      <a:lt1>
        <a:sysClr val="window" lastClr="FFFFFF"/>
      </a:lt1>
      <a:dk2>
        <a:srgbClr val="00B5E2"/>
      </a:dk2>
      <a:lt2>
        <a:srgbClr val="97D700"/>
      </a:lt2>
      <a:accent1>
        <a:srgbClr val="FF6900"/>
      </a:accent1>
      <a:accent2>
        <a:srgbClr val="E51A92"/>
      </a:accent2>
      <a:accent3>
        <a:srgbClr val="753BBD"/>
      </a:accent3>
      <a:accent4>
        <a:srgbClr val="006272"/>
      </a:accent4>
      <a:accent5>
        <a:srgbClr val="4472C4"/>
      </a:accent5>
      <a:accent6>
        <a:srgbClr val="FBE122"/>
      </a:accent6>
      <a:hlink>
        <a:srgbClr val="898989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BIE PowerPoint Template.potx" id="{0B505938-027A-4AB6-BB83-B0440305870F}" vid="{1F059DED-8133-48B8-940A-1E25206A8BB9}"/>
    </a:ext>
  </a:extLst>
</a:theme>
</file>

<file path=ppt/theme/theme2.xml><?xml version="1.0" encoding="utf-8"?>
<a:theme xmlns:a="http://schemas.openxmlformats.org/drawingml/2006/main" name="1_MBIE PowerPoint Template">
  <a:themeElements>
    <a:clrScheme name="MBIE Colors">
      <a:dk1>
        <a:sysClr val="windowText" lastClr="000000"/>
      </a:dk1>
      <a:lt1>
        <a:sysClr val="window" lastClr="FFFFFF"/>
      </a:lt1>
      <a:dk2>
        <a:srgbClr val="00B5E2"/>
      </a:dk2>
      <a:lt2>
        <a:srgbClr val="97D700"/>
      </a:lt2>
      <a:accent1>
        <a:srgbClr val="FF6900"/>
      </a:accent1>
      <a:accent2>
        <a:srgbClr val="E51A92"/>
      </a:accent2>
      <a:accent3>
        <a:srgbClr val="753BBD"/>
      </a:accent3>
      <a:accent4>
        <a:srgbClr val="006272"/>
      </a:accent4>
      <a:accent5>
        <a:srgbClr val="4472C4"/>
      </a:accent5>
      <a:accent6>
        <a:srgbClr val="FBE122"/>
      </a:accent6>
      <a:hlink>
        <a:srgbClr val="898989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BIE PowerPoint Template.potx" id="{0B505938-027A-4AB6-BB83-B0440305870F}" vid="{1F059DED-8133-48B8-940A-1E25206A8BB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20927</TotalTime>
  <Words>615</Words>
  <Application>Microsoft Office PowerPoint</Application>
  <PresentationFormat>On-screen Show (4:3)</PresentationFormat>
  <Paragraphs>71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MBIE PowerPoint Template</vt:lpstr>
      <vt:lpstr>1_MBIE PowerPoint Template</vt:lpstr>
      <vt:lpstr>MBIE talk for EPOC – Sept 11</vt:lpstr>
      <vt:lpstr>PowerPoint Presentation</vt:lpstr>
      <vt:lpstr>A quick bit of history</vt:lpstr>
      <vt:lpstr>Today’s environment</vt:lpstr>
      <vt:lpstr>The perils of scenario modelling</vt:lpstr>
      <vt:lpstr>How to get it right</vt:lpstr>
      <vt:lpstr>When has it gone right</vt:lpstr>
      <vt:lpstr>When has it gone wrong</vt:lpstr>
      <vt:lpstr>So why does this matter</vt:lpstr>
    </vt:vector>
  </TitlesOfParts>
  <Company>Ministry of Economic Development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Clem Arlidge</dc:creator>
  <cp:lastModifiedBy>Mark Pickup</cp:lastModifiedBy>
  <cp:revision>285</cp:revision>
  <cp:lastPrinted>2019-09-06T01:54:27Z</cp:lastPrinted>
  <dcterms:created xsi:type="dcterms:W3CDTF">2015-12-14T20:59:03Z</dcterms:created>
  <dcterms:modified xsi:type="dcterms:W3CDTF">2019-09-11T22:32:06Z</dcterms:modified>
</cp:coreProperties>
</file>